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6" r:id="rId5"/>
    <p:sldMasterId id="2147483680" r:id="rId6"/>
  </p:sldMasterIdLst>
  <p:notesMasterIdLst>
    <p:notesMasterId r:id="rId19"/>
  </p:notesMasterIdLst>
  <p:sldIdLst>
    <p:sldId id="256" r:id="rId7"/>
    <p:sldId id="257" r:id="rId8"/>
    <p:sldId id="505" r:id="rId9"/>
    <p:sldId id="259" r:id="rId10"/>
    <p:sldId id="2147472646" r:id="rId11"/>
    <p:sldId id="2147472676" r:id="rId12"/>
    <p:sldId id="2147472678" r:id="rId13"/>
    <p:sldId id="2147472679" r:id="rId14"/>
    <p:sldId id="2147472681" r:id="rId15"/>
    <p:sldId id="2147472683" r:id="rId16"/>
    <p:sldId id="2147472647" r:id="rId17"/>
    <p:sldId id="2147472648" r:id="rId18"/>
  </p:sldIdLst>
  <p:sldSz cx="9144000" cy="6858000" type="screen4x3"/>
  <p:notesSz cx="7102475" cy="9388475"/>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688" autoAdjust="0"/>
    <p:restoredTop sz="94660"/>
  </p:normalViewPr>
  <p:slideViewPr>
    <p:cSldViewPr>
      <p:cViewPr varScale="1">
        <p:scale>
          <a:sx n="107" d="100"/>
          <a:sy n="107" d="100"/>
        </p:scale>
        <p:origin x="2250" y="102"/>
      </p:cViewPr>
      <p:guideLst>
        <p:guide orient="horz" pos="2880"/>
        <p:guide pos="2160"/>
      </p:guideLst>
    </p:cSldViewPr>
  </p:slideViewPr>
  <p:notesTextViewPr>
    <p:cViewPr>
      <p:scale>
        <a:sx n="100" d="100"/>
        <a:sy n="100" d="100"/>
      </p:scale>
      <p:origin x="0" y="0"/>
    </p:cViewPr>
  </p:notesTextViewPr>
  <p:sorterViewPr>
    <p:cViewPr varScale="1">
      <p:scale>
        <a:sx n="1" d="1"/>
        <a:sy n="1" d="1"/>
      </p:scale>
      <p:origin x="0" y="-616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077739" cy="471597"/>
          </a:xfrm>
          <a:prstGeom prst="rect">
            <a:avLst/>
          </a:prstGeom>
        </p:spPr>
        <p:txBody>
          <a:bodyPr vert="horz" lIns="94231" tIns="47115" rIns="94231" bIns="47115" rtlCol="0"/>
          <a:lstStyle>
            <a:lvl1pPr algn="l">
              <a:defRPr sz="1200"/>
            </a:lvl1pPr>
          </a:lstStyle>
          <a:p>
            <a:endParaRPr lang="en-US"/>
          </a:p>
        </p:txBody>
      </p:sp>
      <p:sp>
        <p:nvSpPr>
          <p:cNvPr id="3" name="Date Placeholder 2"/>
          <p:cNvSpPr>
            <a:spLocks noGrp="1"/>
          </p:cNvSpPr>
          <p:nvPr>
            <p:ph type="dt" idx="1"/>
          </p:nvPr>
        </p:nvSpPr>
        <p:spPr>
          <a:xfrm>
            <a:off x="4023505" y="2"/>
            <a:ext cx="3077739" cy="471597"/>
          </a:xfrm>
          <a:prstGeom prst="rect">
            <a:avLst/>
          </a:prstGeom>
        </p:spPr>
        <p:txBody>
          <a:bodyPr vert="horz" lIns="94231" tIns="47115" rIns="94231" bIns="47115" rtlCol="0"/>
          <a:lstStyle>
            <a:lvl1pPr algn="r">
              <a:defRPr sz="1200"/>
            </a:lvl1pPr>
          </a:lstStyle>
          <a:p>
            <a:fld id="{86A73459-CF3B-45C3-A468-17AF8DEA5529}" type="datetimeFigureOut">
              <a:rPr lang="en-US" smtClean="0"/>
              <a:t>1/14/2025</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31" tIns="47115" rIns="94231" bIns="47115" rtlCol="0" anchor="ctr"/>
          <a:lstStyle/>
          <a:p>
            <a:endParaRPr lang="en-US"/>
          </a:p>
        </p:txBody>
      </p:sp>
      <p:sp>
        <p:nvSpPr>
          <p:cNvPr id="5" name="Notes Placeholder 4"/>
          <p:cNvSpPr>
            <a:spLocks noGrp="1"/>
          </p:cNvSpPr>
          <p:nvPr>
            <p:ph type="body" sz="quarter" idx="3"/>
          </p:nvPr>
        </p:nvSpPr>
        <p:spPr>
          <a:xfrm>
            <a:off x="710248" y="4518206"/>
            <a:ext cx="5681980" cy="3696711"/>
          </a:xfrm>
          <a:prstGeom prst="rect">
            <a:avLst/>
          </a:prstGeom>
        </p:spPr>
        <p:txBody>
          <a:bodyPr vert="horz" lIns="94231" tIns="47115" rIns="94231" bIns="471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916880"/>
            <a:ext cx="3077739" cy="471596"/>
          </a:xfrm>
          <a:prstGeom prst="rect">
            <a:avLst/>
          </a:prstGeom>
        </p:spPr>
        <p:txBody>
          <a:bodyPr vert="horz" lIns="94231" tIns="47115" rIns="94231" bIns="47115" rtlCol="0" anchor="b"/>
          <a:lstStyle>
            <a:lvl1pPr algn="l">
              <a:defRPr sz="1200"/>
            </a:lvl1pPr>
          </a:lstStyle>
          <a:p>
            <a:endParaRPr lang="en-US"/>
          </a:p>
        </p:txBody>
      </p:sp>
      <p:sp>
        <p:nvSpPr>
          <p:cNvPr id="7" name="Slide Number Placeholder 6"/>
          <p:cNvSpPr>
            <a:spLocks noGrp="1"/>
          </p:cNvSpPr>
          <p:nvPr>
            <p:ph type="sldNum" sz="quarter" idx="5"/>
          </p:nvPr>
        </p:nvSpPr>
        <p:spPr>
          <a:xfrm>
            <a:off x="4023505" y="8916880"/>
            <a:ext cx="3077739" cy="471596"/>
          </a:xfrm>
          <a:prstGeom prst="rect">
            <a:avLst/>
          </a:prstGeom>
        </p:spPr>
        <p:txBody>
          <a:bodyPr vert="horz" lIns="94231" tIns="47115" rIns="94231" bIns="47115" rtlCol="0" anchor="b"/>
          <a:lstStyle>
            <a:lvl1pPr algn="r">
              <a:defRPr sz="1200"/>
            </a:lvl1pPr>
          </a:lstStyle>
          <a:p>
            <a:fld id="{97C6E485-2B3C-4C1D-A8AA-3EFED43AA514}" type="slidenum">
              <a:rPr lang="en-US" smtClean="0"/>
              <a:t>‹#›</a:t>
            </a:fld>
            <a:endParaRPr lang="en-US"/>
          </a:p>
        </p:txBody>
      </p:sp>
    </p:spTree>
    <p:extLst>
      <p:ext uri="{BB962C8B-B14F-4D97-AF65-F5344CB8AC3E}">
        <p14:creationId xmlns:p14="http://schemas.microsoft.com/office/powerpoint/2010/main" val="4147932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xfrm>
            <a:off x="-460375" y="947738"/>
            <a:ext cx="6321425" cy="47418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z="2400" dirty="0">
              <a:cs typeface="Arial" panose="020B0604020202020204" pitchFamily="34" charset="0"/>
            </a:endParaRPr>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6292" indent="-294605">
              <a:defRPr>
                <a:solidFill>
                  <a:schemeClr val="tx1"/>
                </a:solidFill>
                <a:latin typeface="Arial" panose="020B0604020202020204" pitchFamily="34" charset="0"/>
                <a:cs typeface="Arial" panose="020B0604020202020204" pitchFamily="34" charset="0"/>
              </a:defRPr>
            </a:lvl2pPr>
            <a:lvl3pPr marL="1180026" indent="-235040">
              <a:defRPr>
                <a:solidFill>
                  <a:schemeClr val="tx1"/>
                </a:solidFill>
                <a:latin typeface="Arial" panose="020B0604020202020204" pitchFamily="34" charset="0"/>
                <a:cs typeface="Arial" panose="020B0604020202020204" pitchFamily="34" charset="0"/>
              </a:defRPr>
            </a:lvl3pPr>
            <a:lvl4pPr marL="1651715" indent="-235040">
              <a:defRPr>
                <a:solidFill>
                  <a:schemeClr val="tx1"/>
                </a:solidFill>
                <a:latin typeface="Arial" panose="020B0604020202020204" pitchFamily="34" charset="0"/>
                <a:cs typeface="Arial" panose="020B0604020202020204" pitchFamily="34" charset="0"/>
              </a:defRPr>
            </a:lvl4pPr>
            <a:lvl5pPr marL="2125013" indent="-235040">
              <a:defRPr>
                <a:solidFill>
                  <a:schemeClr val="tx1"/>
                </a:solidFill>
                <a:latin typeface="Arial" panose="020B0604020202020204" pitchFamily="34" charset="0"/>
                <a:cs typeface="Arial" panose="020B0604020202020204" pitchFamily="34" charset="0"/>
              </a:defRPr>
            </a:lvl5pPr>
            <a:lvl6pPr marL="2588652" indent="-235040" defTabSz="46364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52291" indent="-235040" defTabSz="46364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15931" indent="-235040" defTabSz="46364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79569" indent="-235040" defTabSz="46364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40EF281-E094-4DEE-8233-238EFDFB851D}" type="slidenum">
              <a:rPr lang="en-US" altLang="en-US" smtClean="0">
                <a:latin typeface="Calibri" panose="020F0502020204030204" pitchFamily="34" charset="0"/>
              </a:rPr>
              <a:pPr/>
              <a:t>3</a:t>
            </a:fld>
            <a:endParaRPr lang="en-US" altLang="en-US" dirty="0">
              <a:latin typeface="Calibri" panose="020F0502020204030204" pitchFamily="34" charset="0"/>
            </a:endParaRPr>
          </a:p>
        </p:txBody>
      </p:sp>
    </p:spTree>
    <p:extLst>
      <p:ext uri="{BB962C8B-B14F-4D97-AF65-F5344CB8AC3E}">
        <p14:creationId xmlns:p14="http://schemas.microsoft.com/office/powerpoint/2010/main" val="3555482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09422" y="1442084"/>
            <a:ext cx="2426335" cy="391160"/>
          </a:xfrm>
          <a:prstGeom prst="rect">
            <a:avLst/>
          </a:prstGeom>
        </p:spPr>
        <p:txBody>
          <a:bodyPr wrap="square" lIns="0" tIns="0" rIns="0" bIns="0">
            <a:spAutoFit/>
          </a:bodyPr>
          <a:lstStyle>
            <a:lvl1pPr>
              <a:defRPr sz="3200" b="0" i="0">
                <a:solidFill>
                  <a:schemeClr val="bg1"/>
                </a:solidFill>
                <a:latin typeface="Arial"/>
                <a:cs typeface="Aria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sz="2000" b="0" i="0">
                <a:solidFill>
                  <a:schemeClr val="bg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1/14/2025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5" y="599731"/>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1195" y="2228004"/>
            <a:ext cx="389952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4"/>
            <a:ext cx="390766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D960DB9-2023-4BA1-851A-912C07531804}" type="datetime1">
              <a:rPr lang="en-US" smtClean="0"/>
              <a:t>1/14/2025</a:t>
            </a:fld>
            <a:endParaRPr lang="en-US"/>
          </a:p>
        </p:txBody>
      </p:sp>
      <p:sp>
        <p:nvSpPr>
          <p:cNvPr id="6" name="Footer Placeholder 5"/>
          <p:cNvSpPr>
            <a:spLocks noGrp="1"/>
          </p:cNvSpPr>
          <p:nvPr>
            <p:ph type="ftr" sz="quarter" idx="11"/>
          </p:nvPr>
        </p:nvSpPr>
        <p:spPr/>
        <p:txBody>
          <a:bodyPr/>
          <a:lstStyle/>
          <a:p>
            <a:r>
              <a:rPr lang="en-US"/>
              <a:t>DHCC Retreat</a:t>
            </a:r>
          </a:p>
        </p:txBody>
      </p:sp>
      <p:sp>
        <p:nvSpPr>
          <p:cNvPr id="7" name="Slide Number Placeholder 6"/>
          <p:cNvSpPr>
            <a:spLocks noGrp="1"/>
          </p:cNvSpPr>
          <p:nvPr>
            <p:ph type="sldNum" sz="quarter" idx="12"/>
          </p:nvPr>
        </p:nvSpPr>
        <p:spPr/>
        <p:txBody>
          <a:bodyPr/>
          <a:lstStyle/>
          <a:p>
            <a:fld id="{DD3FF57B-5F25-B54A-A918-FB50C2689073}" type="slidenum">
              <a:rPr lang="en-US" smtClean="0"/>
              <a:pPr/>
              <a:t>‹#›</a:t>
            </a:fld>
            <a:endParaRPr lang="en-US" dirty="0"/>
          </a:p>
        </p:txBody>
      </p:sp>
      <p:pic>
        <p:nvPicPr>
          <p:cNvPr id="9" name="Picture 8"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7557484" y="4824729"/>
            <a:ext cx="1013460" cy="1036320"/>
          </a:xfrm>
          <a:prstGeom prst="rect">
            <a:avLst/>
          </a:prstGeom>
          <a:noFill/>
          <a:ln>
            <a:noFill/>
          </a:ln>
        </p:spPr>
      </p:pic>
    </p:spTree>
    <p:extLst>
      <p:ext uri="{BB962C8B-B14F-4D97-AF65-F5344CB8AC3E}">
        <p14:creationId xmlns:p14="http://schemas.microsoft.com/office/powerpoint/2010/main" val="2914672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5" y="599731"/>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87220" y="2228003"/>
            <a:ext cx="3593500" cy="576262"/>
          </a:xfrm>
        </p:spPr>
        <p:txBody>
          <a:bodyPr anchor="b">
            <a:noAutofit/>
          </a:bodyPr>
          <a:lstStyle>
            <a:lvl1pPr marL="0" indent="0">
              <a:buNone/>
              <a:defRPr sz="1238" b="0">
                <a:solidFill>
                  <a:schemeClr val="accent2"/>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581195" y="2926057"/>
            <a:ext cx="3899527"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9" y="2228003"/>
            <a:ext cx="3601635" cy="576262"/>
          </a:xfrm>
        </p:spPr>
        <p:txBody>
          <a:bodyPr anchor="b">
            <a:noAutofit/>
          </a:bodyPr>
          <a:lstStyle>
            <a:lvl1pPr marL="0" indent="0">
              <a:buNone/>
              <a:defRPr sz="1238" b="0">
                <a:solidFill>
                  <a:schemeClr val="accent2"/>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4663282" y="2926057"/>
            <a:ext cx="3907662"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D6BCB7D-AAD2-4E53-B1B0-CCA29191B942}" type="datetime1">
              <a:rPr lang="en-US" smtClean="0"/>
              <a:t>1/14/2025</a:t>
            </a:fld>
            <a:endParaRPr lang="en-US"/>
          </a:p>
        </p:txBody>
      </p:sp>
      <p:sp>
        <p:nvSpPr>
          <p:cNvPr id="8" name="Footer Placeholder 7"/>
          <p:cNvSpPr>
            <a:spLocks noGrp="1"/>
          </p:cNvSpPr>
          <p:nvPr>
            <p:ph type="ftr" sz="quarter" idx="11"/>
          </p:nvPr>
        </p:nvSpPr>
        <p:spPr/>
        <p:txBody>
          <a:bodyPr/>
          <a:lstStyle/>
          <a:p>
            <a:r>
              <a:rPr lang="en-US"/>
              <a:t>DHCC Retreat</a:t>
            </a:r>
          </a:p>
        </p:txBody>
      </p:sp>
      <p:sp>
        <p:nvSpPr>
          <p:cNvPr id="9" name="Slide Number Placeholder 8"/>
          <p:cNvSpPr>
            <a:spLocks noGrp="1"/>
          </p:cNvSpPr>
          <p:nvPr>
            <p:ph type="sldNum" sz="quarter" idx="12"/>
          </p:nvPr>
        </p:nvSpPr>
        <p:spPr/>
        <p:txBody>
          <a:bodyPr/>
          <a:lstStyle/>
          <a:p>
            <a:fld id="{DD3FF57B-5F25-B54A-A918-FB50C2689073}" type="slidenum">
              <a:rPr lang="en-US" smtClean="0"/>
              <a:pPr/>
              <a:t>‹#›</a:t>
            </a:fld>
            <a:endParaRPr lang="en-US" dirty="0"/>
          </a:p>
        </p:txBody>
      </p:sp>
      <p:pic>
        <p:nvPicPr>
          <p:cNvPr id="11" name="Picture 10"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7557483" y="4812030"/>
            <a:ext cx="1013460" cy="1036320"/>
          </a:xfrm>
          <a:prstGeom prst="rect">
            <a:avLst/>
          </a:prstGeom>
          <a:noFill/>
          <a:ln>
            <a:noFill/>
          </a:ln>
        </p:spPr>
      </p:pic>
    </p:spTree>
    <p:extLst>
      <p:ext uri="{BB962C8B-B14F-4D97-AF65-F5344CB8AC3E}">
        <p14:creationId xmlns:p14="http://schemas.microsoft.com/office/powerpoint/2010/main" val="41300236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5" y="599731"/>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422BA1D-A409-4FB9-8D33-AA21F56F1F09}" type="datetime1">
              <a:rPr lang="en-US" smtClean="0"/>
              <a:t>1/14/2025</a:t>
            </a:fld>
            <a:endParaRPr lang="en-US"/>
          </a:p>
        </p:txBody>
      </p:sp>
      <p:sp>
        <p:nvSpPr>
          <p:cNvPr id="4" name="Footer Placeholder 3"/>
          <p:cNvSpPr>
            <a:spLocks noGrp="1"/>
          </p:cNvSpPr>
          <p:nvPr>
            <p:ph type="ftr" sz="quarter" idx="11"/>
          </p:nvPr>
        </p:nvSpPr>
        <p:spPr/>
        <p:txBody>
          <a:bodyPr/>
          <a:lstStyle/>
          <a:p>
            <a:r>
              <a:rPr lang="en-US"/>
              <a:t>DHCC Retreat</a:t>
            </a:r>
          </a:p>
        </p:txBody>
      </p:sp>
      <p:sp>
        <p:nvSpPr>
          <p:cNvPr id="5" name="Slide Number Placeholder 4"/>
          <p:cNvSpPr>
            <a:spLocks noGrp="1"/>
          </p:cNvSpPr>
          <p:nvPr>
            <p:ph type="sldNum" sz="quarter" idx="12"/>
          </p:nvPr>
        </p:nvSpPr>
        <p:spPr/>
        <p:txBody>
          <a:bodyPr/>
          <a:lstStyle/>
          <a:p>
            <a:fld id="{DD3FF57B-5F25-B54A-A918-FB50C2689073}" type="slidenum">
              <a:rPr lang="en-US" smtClean="0"/>
              <a:pPr/>
              <a:t>‹#›</a:t>
            </a:fld>
            <a:endParaRPr lang="en-US" dirty="0"/>
          </a:p>
        </p:txBody>
      </p:sp>
      <p:pic>
        <p:nvPicPr>
          <p:cNvPr id="7" name="Picture 6"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7570184" y="4915490"/>
            <a:ext cx="1013460" cy="1036320"/>
          </a:xfrm>
          <a:prstGeom prst="rect">
            <a:avLst/>
          </a:prstGeom>
          <a:noFill/>
          <a:ln>
            <a:noFill/>
          </a:ln>
        </p:spPr>
      </p:pic>
    </p:spTree>
    <p:extLst>
      <p:ext uri="{BB962C8B-B14F-4D97-AF65-F5344CB8AC3E}">
        <p14:creationId xmlns:p14="http://schemas.microsoft.com/office/powerpoint/2010/main" val="19421614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462B8B-D68F-4B2D-BC9D-FCE1D184AFF4}" type="datetime1">
              <a:rPr lang="en-US" smtClean="0"/>
              <a:t>1/14/2025</a:t>
            </a:fld>
            <a:endParaRPr lang="en-US"/>
          </a:p>
        </p:txBody>
      </p:sp>
      <p:sp>
        <p:nvSpPr>
          <p:cNvPr id="3" name="Footer Placeholder 2"/>
          <p:cNvSpPr>
            <a:spLocks noGrp="1"/>
          </p:cNvSpPr>
          <p:nvPr>
            <p:ph type="ftr" sz="quarter" idx="11"/>
          </p:nvPr>
        </p:nvSpPr>
        <p:spPr/>
        <p:txBody>
          <a:bodyPr/>
          <a:lstStyle/>
          <a:p>
            <a:r>
              <a:rPr lang="en-US"/>
              <a:t>DHCC Retreat</a:t>
            </a:r>
          </a:p>
        </p:txBody>
      </p:sp>
      <p:sp>
        <p:nvSpPr>
          <p:cNvPr id="4" name="Slide Number Placeholder 3"/>
          <p:cNvSpPr>
            <a:spLocks noGrp="1"/>
          </p:cNvSpPr>
          <p:nvPr>
            <p:ph type="sldNum" sz="quarter" idx="12"/>
          </p:nvPr>
        </p:nvSpPr>
        <p:spPr/>
        <p:txBody>
          <a:bodyPr/>
          <a:lstStyle/>
          <a:p>
            <a:fld id="{DD3FF57B-5F25-B54A-A918-FB50C2689073}" type="slidenum">
              <a:rPr lang="en-US" smtClean="0"/>
              <a:pPr/>
              <a:t>‹#›</a:t>
            </a:fld>
            <a:endParaRPr lang="en-US" dirty="0"/>
          </a:p>
        </p:txBody>
      </p:sp>
      <p:pic>
        <p:nvPicPr>
          <p:cNvPr id="5" name="Picture 4"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3048000" y="1752600"/>
            <a:ext cx="2971800" cy="2865120"/>
          </a:xfrm>
          <a:prstGeom prst="rect">
            <a:avLst/>
          </a:prstGeom>
          <a:noFill/>
          <a:ln>
            <a:noFill/>
          </a:ln>
        </p:spPr>
      </p:pic>
    </p:spTree>
    <p:extLst>
      <p:ext uri="{BB962C8B-B14F-4D97-AF65-F5344CB8AC3E}">
        <p14:creationId xmlns:p14="http://schemas.microsoft.com/office/powerpoint/2010/main" val="29935781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9"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4" y="5262296"/>
            <a:ext cx="3536625" cy="689514"/>
          </a:xfrm>
        </p:spPr>
        <p:txBody>
          <a:bodyPr anchor="ctr"/>
          <a:lstStyle>
            <a:lvl1pPr algn="l">
              <a:defRPr sz="1125"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1125">
                <a:solidFill>
                  <a:schemeClr val="tx2"/>
                </a:solidFill>
              </a:defRPr>
            </a:lvl1pPr>
            <a:lvl2pPr>
              <a:defRPr sz="1013">
                <a:solidFill>
                  <a:schemeClr val="tx2"/>
                </a:solidFill>
              </a:defRPr>
            </a:lvl2pPr>
            <a:lvl3pPr>
              <a:defRPr sz="900">
                <a:solidFill>
                  <a:schemeClr val="tx2"/>
                </a:solidFill>
              </a:defRPr>
            </a:lvl3pPr>
            <a:lvl4pPr>
              <a:defRPr sz="788">
                <a:solidFill>
                  <a:schemeClr val="tx2"/>
                </a:solidFill>
              </a:defRPr>
            </a:lvl4pPr>
            <a:lvl5pPr>
              <a:defRPr sz="788">
                <a:solidFill>
                  <a:schemeClr val="tx2"/>
                </a:solidFill>
              </a:defRPr>
            </a:lvl5pPr>
            <a:lvl6pPr>
              <a:defRPr sz="788">
                <a:solidFill>
                  <a:schemeClr val="tx2"/>
                </a:solidFill>
              </a:defRPr>
            </a:lvl6pPr>
            <a:lvl7pPr>
              <a:defRPr sz="788">
                <a:solidFill>
                  <a:schemeClr val="tx2"/>
                </a:solidFill>
              </a:defRPr>
            </a:lvl7pPr>
            <a:lvl8pPr>
              <a:defRPr sz="788">
                <a:solidFill>
                  <a:schemeClr val="tx2"/>
                </a:solidFill>
              </a:defRPr>
            </a:lvl8pPr>
            <a:lvl9pPr>
              <a:defRPr sz="788">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20" y="5262301"/>
            <a:ext cx="4265327" cy="689515"/>
          </a:xfrm>
        </p:spPr>
        <p:txBody>
          <a:bodyPr anchor="ctr">
            <a:normAutofit/>
          </a:bodyPr>
          <a:lstStyle>
            <a:lvl1pPr marL="0" indent="0" algn="r">
              <a:buNone/>
              <a:defRPr sz="619">
                <a:solidFill>
                  <a:schemeClr val="bg1"/>
                </a:solidFill>
              </a:defRPr>
            </a:lvl1pPr>
            <a:lvl2pPr marL="257175" indent="0">
              <a:buNone/>
              <a:defRPr sz="619"/>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FFC423AD-3047-4734-9A04-437FC259D193}" type="datetime1">
              <a:rPr lang="en-US" smtClean="0"/>
              <a:t>1/14/2025</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r>
              <a:rPr lang="en-US"/>
              <a:t>DHCC Retreat</a:t>
            </a: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D3FF57B-5F25-B54A-A918-FB50C2689073}" type="slidenum">
              <a:rPr lang="en-US" smtClean="0"/>
              <a:pPr/>
              <a:t>‹#›</a:t>
            </a:fld>
            <a:endParaRPr lang="en-US" dirty="0"/>
          </a:p>
        </p:txBody>
      </p:sp>
      <p:pic>
        <p:nvPicPr>
          <p:cNvPr id="10" name="Picture 9"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7557484" y="3761110"/>
            <a:ext cx="1013460" cy="1036320"/>
          </a:xfrm>
          <a:prstGeom prst="rect">
            <a:avLst/>
          </a:prstGeom>
          <a:noFill/>
          <a:ln>
            <a:noFill/>
          </a:ln>
        </p:spPr>
      </p:pic>
    </p:spTree>
    <p:extLst>
      <p:ext uri="{BB962C8B-B14F-4D97-AF65-F5344CB8AC3E}">
        <p14:creationId xmlns:p14="http://schemas.microsoft.com/office/powerpoint/2010/main" val="3822544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4" y="4693389"/>
            <a:ext cx="7989752" cy="566738"/>
          </a:xfrm>
        </p:spPr>
        <p:txBody>
          <a:bodyPr anchor="b">
            <a:normAutofit/>
          </a:bodyPr>
          <a:lstStyle>
            <a:lvl1pPr algn="l">
              <a:defRPr sz="135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5" y="599725"/>
            <a:ext cx="8238706" cy="3557252"/>
          </a:xfrm>
        </p:spPr>
        <p:txBody>
          <a:bodyPr anchor="t">
            <a:normAutofit/>
          </a:bodyPr>
          <a:lstStyle>
            <a:lvl1pPr marL="0" indent="0" algn="ctr">
              <a:buNone/>
              <a:defRPr sz="900"/>
            </a:lvl1pPr>
            <a:lvl2pPr marL="257175" indent="0">
              <a:buNone/>
              <a:defRPr sz="900"/>
            </a:lvl2pPr>
            <a:lvl3pPr marL="514350" indent="0">
              <a:buNone/>
              <a:defRPr sz="900"/>
            </a:lvl3pPr>
            <a:lvl4pPr marL="771525" indent="0">
              <a:buNone/>
              <a:defRPr sz="900"/>
            </a:lvl4pPr>
            <a:lvl5pPr marL="1028700" indent="0">
              <a:buNone/>
              <a:defRPr sz="900"/>
            </a:lvl5pPr>
            <a:lvl6pPr marL="1285875" indent="0">
              <a:buNone/>
              <a:defRPr sz="900"/>
            </a:lvl6pPr>
            <a:lvl7pPr marL="1543050" indent="0">
              <a:buNone/>
              <a:defRPr sz="900"/>
            </a:lvl7pPr>
            <a:lvl8pPr marL="1800225" indent="0">
              <a:buNone/>
              <a:defRPr sz="900"/>
            </a:lvl8pPr>
            <a:lvl9pPr marL="2057400" indent="0">
              <a:buNone/>
              <a:defRPr sz="900"/>
            </a:lvl9pPr>
          </a:lstStyle>
          <a:p>
            <a:r>
              <a:rPr lang="en-US"/>
              <a:t>Click icon to add picture</a:t>
            </a:r>
            <a:endParaRPr lang="en-US" dirty="0"/>
          </a:p>
        </p:txBody>
      </p:sp>
      <p:sp>
        <p:nvSpPr>
          <p:cNvPr id="4" name="Text Placeholder 3"/>
          <p:cNvSpPr>
            <a:spLocks noGrp="1"/>
          </p:cNvSpPr>
          <p:nvPr>
            <p:ph type="body" sz="half" idx="2"/>
          </p:nvPr>
        </p:nvSpPr>
        <p:spPr>
          <a:xfrm>
            <a:off x="581194" y="5260132"/>
            <a:ext cx="7989752" cy="598671"/>
          </a:xfrm>
        </p:spPr>
        <p:txBody>
          <a:bodyPr>
            <a:normAutofit/>
          </a:bodyPr>
          <a:lstStyle>
            <a:lvl1pPr marL="0" indent="0">
              <a:buNone/>
              <a:defRPr sz="675"/>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p>
            <a:fld id="{0C87AE6E-97DD-4470-A723-8FAB34BB2342}" type="datetime1">
              <a:rPr lang="en-US" smtClean="0"/>
              <a:t>1/14/2025</a:t>
            </a:fld>
            <a:endParaRPr lang="en-US"/>
          </a:p>
        </p:txBody>
      </p:sp>
      <p:sp>
        <p:nvSpPr>
          <p:cNvPr id="6" name="Footer Placeholder 5"/>
          <p:cNvSpPr>
            <a:spLocks noGrp="1"/>
          </p:cNvSpPr>
          <p:nvPr>
            <p:ph type="ftr" sz="quarter" idx="11"/>
          </p:nvPr>
        </p:nvSpPr>
        <p:spPr/>
        <p:txBody>
          <a:bodyPr/>
          <a:lstStyle/>
          <a:p>
            <a:r>
              <a:rPr lang="en-US"/>
              <a:t>DHCC Retreat</a:t>
            </a:r>
          </a:p>
        </p:txBody>
      </p:sp>
      <p:sp>
        <p:nvSpPr>
          <p:cNvPr id="7" name="Slide Number Placeholder 6"/>
          <p:cNvSpPr>
            <a:spLocks noGrp="1"/>
          </p:cNvSpPr>
          <p:nvPr>
            <p:ph type="sldNum" sz="quarter" idx="12"/>
          </p:nvPr>
        </p:nvSpPr>
        <p:spPr/>
        <p:txBody>
          <a:bodyPr/>
          <a:lstStyle/>
          <a:p>
            <a:fld id="{DD3FF57B-5F25-B54A-A918-FB50C2689073}" type="slidenum">
              <a:rPr lang="en-US" smtClean="0"/>
              <a:pPr/>
              <a:t>‹#›</a:t>
            </a:fld>
            <a:endParaRPr lang="en-US" dirty="0"/>
          </a:p>
        </p:txBody>
      </p:sp>
      <p:pic>
        <p:nvPicPr>
          <p:cNvPr id="9" name="Picture 8"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8064214" y="5616212"/>
            <a:ext cx="1013460" cy="1036320"/>
          </a:xfrm>
          <a:prstGeom prst="rect">
            <a:avLst/>
          </a:prstGeom>
          <a:noFill/>
          <a:ln>
            <a:noFill/>
          </a:ln>
        </p:spPr>
      </p:pic>
    </p:spTree>
    <p:extLst>
      <p:ext uri="{BB962C8B-B14F-4D97-AF65-F5344CB8AC3E}">
        <p14:creationId xmlns:p14="http://schemas.microsoft.com/office/powerpoint/2010/main" val="19443442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5" y="599731"/>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8EBE24-940D-4023-976D-FD440B10C046}" type="datetime1">
              <a:rPr lang="en-US" smtClean="0"/>
              <a:t>1/14/2025</a:t>
            </a:fld>
            <a:endParaRPr lang="en-US"/>
          </a:p>
        </p:txBody>
      </p:sp>
      <p:sp>
        <p:nvSpPr>
          <p:cNvPr id="5" name="Footer Placeholder 4"/>
          <p:cNvSpPr>
            <a:spLocks noGrp="1"/>
          </p:cNvSpPr>
          <p:nvPr>
            <p:ph type="ftr" sz="quarter" idx="11"/>
          </p:nvPr>
        </p:nvSpPr>
        <p:spPr/>
        <p:txBody>
          <a:bodyPr/>
          <a:lstStyle/>
          <a:p>
            <a:r>
              <a:rPr lang="en-US"/>
              <a:t>DHCC Retreat</a:t>
            </a:r>
          </a:p>
        </p:txBody>
      </p:sp>
      <p:sp>
        <p:nvSpPr>
          <p:cNvPr id="6" name="Slide Number Placeholder 5"/>
          <p:cNvSpPr>
            <a:spLocks noGrp="1"/>
          </p:cNvSpPr>
          <p:nvPr>
            <p:ph type="sldNum" sz="quarter" idx="12"/>
          </p:nvPr>
        </p:nvSpPr>
        <p:spPr/>
        <p:txBody>
          <a:bodyPr/>
          <a:lstStyle/>
          <a:p>
            <a:fld id="{DD3FF57B-5F25-B54A-A918-FB50C2689073}" type="slidenum">
              <a:rPr lang="en-US" smtClean="0"/>
              <a:pPr/>
              <a:t>‹#›</a:t>
            </a:fld>
            <a:endParaRPr lang="en-US" dirty="0"/>
          </a:p>
        </p:txBody>
      </p:sp>
      <p:pic>
        <p:nvPicPr>
          <p:cNvPr id="8" name="Picture 7"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7557484" y="710978"/>
            <a:ext cx="1013460" cy="1036320"/>
          </a:xfrm>
          <a:prstGeom prst="rect">
            <a:avLst/>
          </a:prstGeom>
          <a:noFill/>
          <a:ln>
            <a:noFill/>
          </a:ln>
        </p:spPr>
      </p:pic>
    </p:spTree>
    <p:extLst>
      <p:ext uri="{BB962C8B-B14F-4D97-AF65-F5344CB8AC3E}">
        <p14:creationId xmlns:p14="http://schemas.microsoft.com/office/powerpoint/2010/main" val="32507238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3"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2" y="675731"/>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5" y="675731"/>
            <a:ext cx="592220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42"/>
            <a:ext cx="947672" cy="365125"/>
          </a:xfrm>
        </p:spPr>
        <p:txBody>
          <a:bodyPr/>
          <a:lstStyle>
            <a:lvl1pPr>
              <a:defRPr>
                <a:solidFill>
                  <a:schemeClr val="accent1">
                    <a:lumMod val="75000"/>
                    <a:lumOff val="25000"/>
                  </a:schemeClr>
                </a:solidFill>
              </a:defRPr>
            </a:lvl1pPr>
          </a:lstStyle>
          <a:p>
            <a:fld id="{8DAE909E-7721-4FEF-BD9A-3CB57C7AE2CE}" type="datetime1">
              <a:rPr lang="en-US" smtClean="0"/>
              <a:t>1/14/2025</a:t>
            </a:fld>
            <a:endParaRPr lang="en-US"/>
          </a:p>
        </p:txBody>
      </p:sp>
      <p:sp>
        <p:nvSpPr>
          <p:cNvPr id="5" name="Footer Placeholder 4"/>
          <p:cNvSpPr>
            <a:spLocks noGrp="1"/>
          </p:cNvSpPr>
          <p:nvPr>
            <p:ph type="ftr" sz="quarter" idx="11"/>
          </p:nvPr>
        </p:nvSpPr>
        <p:spPr>
          <a:xfrm>
            <a:off x="581195" y="5951816"/>
            <a:ext cx="5922209" cy="365125"/>
          </a:xfrm>
        </p:spPr>
        <p:txBody>
          <a:bodyPr/>
          <a:lstStyle/>
          <a:p>
            <a:r>
              <a:rPr lang="en-US"/>
              <a:t>DHCC Retreat</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D3FF57B-5F25-B54A-A918-FB50C2689073}" type="slidenum">
              <a:rPr lang="en-US" smtClean="0"/>
              <a:pPr/>
              <a:t>‹#›</a:t>
            </a:fld>
            <a:endParaRPr lang="en-US" dirty="0"/>
          </a:p>
        </p:txBody>
      </p:sp>
    </p:spTree>
    <p:extLst>
      <p:ext uri="{BB962C8B-B14F-4D97-AF65-F5344CB8AC3E}">
        <p14:creationId xmlns:p14="http://schemas.microsoft.com/office/powerpoint/2010/main" val="31301057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Blank without 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6810785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bk object 17"/>
          <p:cNvSpPr/>
          <p:nvPr userDrawn="1"/>
        </p:nvSpPr>
        <p:spPr>
          <a:xfrm>
            <a:off x="4296133" y="4798821"/>
            <a:ext cx="4847936" cy="2059641"/>
          </a:xfrm>
          <a:custGeom>
            <a:avLst/>
            <a:gdLst/>
            <a:ahLst/>
            <a:cxnLst/>
            <a:rect l="l" t="t" r="r" b="b"/>
            <a:pathLst>
              <a:path w="5332730" h="2334259">
                <a:moveTo>
                  <a:pt x="5332655" y="0"/>
                </a:moveTo>
                <a:lnTo>
                  <a:pt x="5186061" y="145161"/>
                </a:lnTo>
                <a:lnTo>
                  <a:pt x="5017567" y="295485"/>
                </a:lnTo>
                <a:lnTo>
                  <a:pt x="4834587" y="443781"/>
                </a:lnTo>
                <a:lnTo>
                  <a:pt x="4637606" y="589722"/>
                </a:lnTo>
                <a:lnTo>
                  <a:pt x="4427108" y="732982"/>
                </a:lnTo>
                <a:lnTo>
                  <a:pt x="4203574" y="873233"/>
                </a:lnTo>
                <a:lnTo>
                  <a:pt x="3967490" y="1010149"/>
                </a:lnTo>
                <a:lnTo>
                  <a:pt x="3719339" y="1143403"/>
                </a:lnTo>
                <a:lnTo>
                  <a:pt x="3459604" y="1272668"/>
                </a:lnTo>
                <a:lnTo>
                  <a:pt x="3188769" y="1397617"/>
                </a:lnTo>
                <a:lnTo>
                  <a:pt x="2907318" y="1517924"/>
                </a:lnTo>
                <a:lnTo>
                  <a:pt x="2615733" y="1633261"/>
                </a:lnTo>
                <a:lnTo>
                  <a:pt x="2314500" y="1743302"/>
                </a:lnTo>
                <a:lnTo>
                  <a:pt x="2004100" y="1847720"/>
                </a:lnTo>
                <a:lnTo>
                  <a:pt x="1685019" y="1946187"/>
                </a:lnTo>
                <a:lnTo>
                  <a:pt x="1357739" y="2038378"/>
                </a:lnTo>
                <a:lnTo>
                  <a:pt x="1022744" y="2123966"/>
                </a:lnTo>
                <a:lnTo>
                  <a:pt x="680517" y="2202622"/>
                </a:lnTo>
                <a:lnTo>
                  <a:pt x="331543" y="2274022"/>
                </a:lnTo>
                <a:lnTo>
                  <a:pt x="271156" y="2285492"/>
                </a:lnTo>
                <a:lnTo>
                  <a:pt x="0" y="2333752"/>
                </a:lnTo>
                <a:lnTo>
                  <a:pt x="5332655" y="2333752"/>
                </a:lnTo>
                <a:lnTo>
                  <a:pt x="5332655" y="0"/>
                </a:lnTo>
              </a:path>
            </a:pathLst>
          </a:custGeom>
          <a:solidFill>
            <a:srgbClr val="0081C6"/>
          </a:solidFill>
        </p:spPr>
        <p:txBody>
          <a:bodyPr wrap="square" lIns="0" tIns="0" rIns="0" bIns="0" rtlCol="0"/>
          <a:lstStyle/>
          <a:p>
            <a:endParaRPr sz="1013" dirty="0"/>
          </a:p>
        </p:txBody>
      </p:sp>
      <p:sp>
        <p:nvSpPr>
          <p:cNvPr id="4" name="bk object 16"/>
          <p:cNvSpPr/>
          <p:nvPr userDrawn="1"/>
        </p:nvSpPr>
        <p:spPr>
          <a:xfrm>
            <a:off x="3717" y="-17966"/>
            <a:ext cx="9144000" cy="1513915"/>
          </a:xfrm>
          <a:custGeom>
            <a:avLst/>
            <a:gdLst/>
            <a:ahLst/>
            <a:cxnLst/>
            <a:rect l="l" t="t" r="r" b="b"/>
            <a:pathLst>
              <a:path w="10058400" h="1715770">
                <a:moveTo>
                  <a:pt x="10058399" y="0"/>
                </a:moveTo>
                <a:lnTo>
                  <a:pt x="0" y="0"/>
                </a:lnTo>
                <a:lnTo>
                  <a:pt x="0" y="1715209"/>
                </a:lnTo>
                <a:lnTo>
                  <a:pt x="160532" y="1655598"/>
                </a:lnTo>
                <a:lnTo>
                  <a:pt x="448147" y="1559240"/>
                </a:lnTo>
                <a:lnTo>
                  <a:pt x="753528" y="1466655"/>
                </a:lnTo>
                <a:lnTo>
                  <a:pt x="1076030" y="1378006"/>
                </a:lnTo>
                <a:lnTo>
                  <a:pt x="1415011" y="1293459"/>
                </a:lnTo>
                <a:lnTo>
                  <a:pt x="1769826" y="1213176"/>
                </a:lnTo>
                <a:lnTo>
                  <a:pt x="2139831" y="1137323"/>
                </a:lnTo>
                <a:lnTo>
                  <a:pt x="2524383" y="1066063"/>
                </a:lnTo>
                <a:lnTo>
                  <a:pt x="2922838" y="999560"/>
                </a:lnTo>
                <a:lnTo>
                  <a:pt x="3334553" y="937979"/>
                </a:lnTo>
                <a:lnTo>
                  <a:pt x="3758883" y="881484"/>
                </a:lnTo>
                <a:lnTo>
                  <a:pt x="4195184" y="830238"/>
                </a:lnTo>
                <a:lnTo>
                  <a:pt x="4642814" y="784407"/>
                </a:lnTo>
                <a:lnTo>
                  <a:pt x="5101127" y="744154"/>
                </a:lnTo>
                <a:lnTo>
                  <a:pt x="5569482" y="709644"/>
                </a:lnTo>
                <a:lnTo>
                  <a:pt x="6047233" y="681040"/>
                </a:lnTo>
                <a:lnTo>
                  <a:pt x="6533736" y="658506"/>
                </a:lnTo>
                <a:lnTo>
                  <a:pt x="7028350" y="642208"/>
                </a:lnTo>
                <a:lnTo>
                  <a:pt x="7530428" y="632308"/>
                </a:lnTo>
                <a:lnTo>
                  <a:pt x="10058399" y="628972"/>
                </a:lnTo>
                <a:lnTo>
                  <a:pt x="10058399" y="0"/>
                </a:lnTo>
              </a:path>
              <a:path w="10058400" h="1715770">
                <a:moveTo>
                  <a:pt x="10058399" y="628972"/>
                </a:moveTo>
                <a:lnTo>
                  <a:pt x="8039328" y="628972"/>
                </a:lnTo>
                <a:lnTo>
                  <a:pt x="8584992" y="632830"/>
                </a:lnTo>
                <a:lnTo>
                  <a:pt x="9335413" y="650887"/>
                </a:lnTo>
                <a:lnTo>
                  <a:pt x="10058399" y="682630"/>
                </a:lnTo>
                <a:lnTo>
                  <a:pt x="10058399" y="628972"/>
                </a:lnTo>
              </a:path>
            </a:pathLst>
          </a:custGeom>
          <a:solidFill>
            <a:srgbClr val="E4F1FB"/>
          </a:solidFill>
        </p:spPr>
        <p:txBody>
          <a:bodyPr wrap="square" lIns="0" tIns="0" rIns="0" bIns="0" rtlCol="0"/>
          <a:lstStyle/>
          <a:p>
            <a:endParaRPr sz="1013" dirty="0"/>
          </a:p>
        </p:txBody>
      </p:sp>
    </p:spTree>
    <p:extLst>
      <p:ext uri="{BB962C8B-B14F-4D97-AF65-F5344CB8AC3E}">
        <p14:creationId xmlns:p14="http://schemas.microsoft.com/office/powerpoint/2010/main" val="795866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000" b="0" i="0">
                <a:solidFill>
                  <a:schemeClr val="bg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1/14/2025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3"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4" y="990600"/>
            <a:ext cx="7989752" cy="1504844"/>
          </a:xfrm>
          <a:effectLst/>
        </p:spPr>
        <p:txBody>
          <a:bodyPr anchor="b">
            <a:normAutofit/>
          </a:bodyPr>
          <a:lstStyle>
            <a:lvl1pPr>
              <a:defRPr sz="27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8"/>
            <a:ext cx="7989752" cy="590321"/>
          </a:xfrm>
        </p:spPr>
        <p:txBody>
          <a:bodyPr anchor="t">
            <a:normAutofit/>
          </a:bodyPr>
          <a:lstStyle>
            <a:lvl1pPr marL="0" indent="0" algn="l">
              <a:buNone/>
              <a:defRPr sz="1200" cap="all">
                <a:solidFill>
                  <a:schemeClr val="accent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E9FE540E-409C-4B71-B61F-047F29C6EB89}" type="datetime1">
              <a:rPr lang="en-US" smtClean="0"/>
              <a:t>1/14/2025</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en-US"/>
              <a:t>DHCC Retreat</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D3FF57B-5F25-B54A-A918-FB50C2689073}" type="slidenum">
              <a:rPr lang="en-US" smtClean="0"/>
              <a:pPr/>
              <a:t>‹#›</a:t>
            </a:fld>
            <a:endParaRPr lang="en-US" dirty="0"/>
          </a:p>
        </p:txBody>
      </p:sp>
      <p:pic>
        <p:nvPicPr>
          <p:cNvPr id="8" name="Picture 7"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7557485" y="990600"/>
            <a:ext cx="1013460" cy="1036320"/>
          </a:xfrm>
          <a:prstGeom prst="rect">
            <a:avLst/>
          </a:prstGeom>
          <a:noFill/>
          <a:ln>
            <a:noFill/>
          </a:ln>
        </p:spPr>
      </p:pic>
    </p:spTree>
    <p:extLst>
      <p:ext uri="{BB962C8B-B14F-4D97-AF65-F5344CB8AC3E}">
        <p14:creationId xmlns:p14="http://schemas.microsoft.com/office/powerpoint/2010/main" val="4462859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4" y="599729"/>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81194" y="2228007"/>
            <a:ext cx="7989752" cy="3630795"/>
          </a:xfrm>
        </p:spPr>
        <p:txBody>
          <a:bodyPr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pPr>
              <a:defRPr/>
            </a:pPr>
            <a:fld id="{650DBEFF-5961-4A97-879C-32BD99CD16F3}" type="datetime1">
              <a:rPr lang="en-US" smtClean="0"/>
              <a:t>1/14/2025</a:t>
            </a:fld>
            <a:endParaRPr lang="en-US"/>
          </a:p>
        </p:txBody>
      </p:sp>
      <p:sp>
        <p:nvSpPr>
          <p:cNvPr id="5" name="Footer Placeholder 4"/>
          <p:cNvSpPr>
            <a:spLocks noGrp="1"/>
          </p:cNvSpPr>
          <p:nvPr>
            <p:ph type="ftr" sz="quarter" idx="11"/>
          </p:nvPr>
        </p:nvSpPr>
        <p:spPr/>
        <p:txBody>
          <a:bodyPr/>
          <a:lstStyle/>
          <a:p>
            <a:pPr>
              <a:defRPr/>
            </a:pPr>
            <a:r>
              <a:rPr lang="en-US"/>
              <a:t>DHCC Retreat</a:t>
            </a:r>
          </a:p>
        </p:txBody>
      </p:sp>
      <p:sp>
        <p:nvSpPr>
          <p:cNvPr id="6" name="Slide Number Placeholder 5"/>
          <p:cNvSpPr>
            <a:spLocks noGrp="1"/>
          </p:cNvSpPr>
          <p:nvPr>
            <p:ph type="sldNum" sz="quarter" idx="12"/>
          </p:nvPr>
        </p:nvSpPr>
        <p:spPr/>
        <p:txBody>
          <a:bodyPr/>
          <a:lstStyle/>
          <a:p>
            <a:fld id="{C9C541C6-75BC-4360-B680-4A647707B817}" type="slidenum">
              <a:rPr lang="en-US" altLang="en-US" smtClean="0"/>
              <a:pPr/>
              <a:t>‹#›</a:t>
            </a:fld>
            <a:endParaRPr lang="en-US" altLang="en-US"/>
          </a:p>
        </p:txBody>
      </p:sp>
      <p:pic>
        <p:nvPicPr>
          <p:cNvPr id="8" name="Picture 7"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7557484" y="4822478"/>
            <a:ext cx="1013460" cy="1036320"/>
          </a:xfrm>
          <a:prstGeom prst="rect">
            <a:avLst/>
          </a:prstGeom>
          <a:noFill/>
          <a:ln>
            <a:noFill/>
          </a:ln>
        </p:spPr>
      </p:pic>
    </p:spTree>
    <p:extLst>
      <p:ext uri="{BB962C8B-B14F-4D97-AF65-F5344CB8AC3E}">
        <p14:creationId xmlns:p14="http://schemas.microsoft.com/office/powerpoint/2010/main" val="39625335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8" y="5141977"/>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5" y="3036573"/>
            <a:ext cx="7989751" cy="1504844"/>
          </a:xfrm>
        </p:spPr>
        <p:txBody>
          <a:bodyPr anchor="b">
            <a:normAutofit/>
          </a:bodyPr>
          <a:lstStyle>
            <a:lvl1pPr algn="l">
              <a:defRPr sz="27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5" y="4541417"/>
            <a:ext cx="7989751" cy="600556"/>
          </a:xfrm>
        </p:spPr>
        <p:txBody>
          <a:bodyPr anchor="t">
            <a:normAutofit/>
          </a:bodyPr>
          <a:lstStyle>
            <a:lvl1pPr marL="0" indent="0" algn="l">
              <a:buNone/>
              <a:defRPr sz="1350" cap="all">
                <a:solidFill>
                  <a:schemeClr val="accent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6F978FD3-F4FE-43E6-AC28-DD43298615CE}" type="datetime1">
              <a:rPr lang="en-US" smtClean="0"/>
              <a:t>1/14/2025</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en-US"/>
              <a:t>DHCC Retreat</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D3FF57B-5F25-B54A-A918-FB50C2689073}" type="slidenum">
              <a:rPr lang="en-US" smtClean="0"/>
              <a:pPr/>
              <a:t>‹#›</a:t>
            </a:fld>
            <a:endParaRPr lang="en-US" dirty="0"/>
          </a:p>
        </p:txBody>
      </p:sp>
      <p:pic>
        <p:nvPicPr>
          <p:cNvPr id="9" name="Picture 8"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3757198" y="858393"/>
            <a:ext cx="1802131" cy="1838706"/>
          </a:xfrm>
          <a:prstGeom prst="rect">
            <a:avLst/>
          </a:prstGeom>
          <a:noFill/>
          <a:ln>
            <a:noFill/>
          </a:ln>
        </p:spPr>
      </p:pic>
    </p:spTree>
    <p:extLst>
      <p:ext uri="{BB962C8B-B14F-4D97-AF65-F5344CB8AC3E}">
        <p14:creationId xmlns:p14="http://schemas.microsoft.com/office/powerpoint/2010/main" val="237264749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4" y="599729"/>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1194" y="2228004"/>
            <a:ext cx="3899527" cy="3633047"/>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3282" y="2228004"/>
            <a:ext cx="3907662" cy="3633047"/>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D8912361-CBA3-4063-8FD2-64A785E3F500}" type="datetime1">
              <a:rPr lang="en-US" smtClean="0"/>
              <a:t>1/14/2025</a:t>
            </a:fld>
            <a:endParaRPr lang="en-US"/>
          </a:p>
        </p:txBody>
      </p:sp>
      <p:sp>
        <p:nvSpPr>
          <p:cNvPr id="6" name="Footer Placeholder 5"/>
          <p:cNvSpPr>
            <a:spLocks noGrp="1"/>
          </p:cNvSpPr>
          <p:nvPr>
            <p:ph type="ftr" sz="quarter" idx="11"/>
          </p:nvPr>
        </p:nvSpPr>
        <p:spPr/>
        <p:txBody>
          <a:bodyPr/>
          <a:lstStyle/>
          <a:p>
            <a:r>
              <a:rPr lang="en-US"/>
              <a:t>DHCC Retreat</a:t>
            </a:r>
          </a:p>
        </p:txBody>
      </p:sp>
      <p:sp>
        <p:nvSpPr>
          <p:cNvPr id="7" name="Slide Number Placeholder 6"/>
          <p:cNvSpPr>
            <a:spLocks noGrp="1"/>
          </p:cNvSpPr>
          <p:nvPr>
            <p:ph type="sldNum" sz="quarter" idx="12"/>
          </p:nvPr>
        </p:nvSpPr>
        <p:spPr/>
        <p:txBody>
          <a:bodyPr/>
          <a:lstStyle/>
          <a:p>
            <a:fld id="{DD3FF57B-5F25-B54A-A918-FB50C2689073}" type="slidenum">
              <a:rPr lang="en-US" smtClean="0"/>
              <a:pPr/>
              <a:t>‹#›</a:t>
            </a:fld>
            <a:endParaRPr lang="en-US" dirty="0"/>
          </a:p>
        </p:txBody>
      </p:sp>
      <p:pic>
        <p:nvPicPr>
          <p:cNvPr id="9" name="Picture 8"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7557484" y="4824729"/>
            <a:ext cx="1013460" cy="1036320"/>
          </a:xfrm>
          <a:prstGeom prst="rect">
            <a:avLst/>
          </a:prstGeom>
          <a:noFill/>
          <a:ln>
            <a:noFill/>
          </a:ln>
        </p:spPr>
      </p:pic>
    </p:spTree>
    <p:extLst>
      <p:ext uri="{BB962C8B-B14F-4D97-AF65-F5344CB8AC3E}">
        <p14:creationId xmlns:p14="http://schemas.microsoft.com/office/powerpoint/2010/main" val="22809374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4" y="599729"/>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87220" y="2228003"/>
            <a:ext cx="3593500" cy="576262"/>
          </a:xfrm>
        </p:spPr>
        <p:txBody>
          <a:bodyPr anchor="b">
            <a:noAutofit/>
          </a:bodyPr>
          <a:lstStyle>
            <a:lvl1pPr marL="0" indent="0">
              <a:buNone/>
              <a:defRPr sz="165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581194" y="2926055"/>
            <a:ext cx="3899527"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9" y="2228003"/>
            <a:ext cx="3601635" cy="576262"/>
          </a:xfrm>
        </p:spPr>
        <p:txBody>
          <a:bodyPr anchor="b">
            <a:noAutofit/>
          </a:bodyPr>
          <a:lstStyle>
            <a:lvl1pPr marL="0" indent="0">
              <a:buNone/>
              <a:defRPr sz="165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63282" y="2926055"/>
            <a:ext cx="3907662"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A370263-CE1B-40E0-8C8C-DBEC9539C9B0}" type="datetime1">
              <a:rPr lang="en-US" smtClean="0"/>
              <a:t>1/14/2025</a:t>
            </a:fld>
            <a:endParaRPr lang="en-US"/>
          </a:p>
        </p:txBody>
      </p:sp>
      <p:sp>
        <p:nvSpPr>
          <p:cNvPr id="8" name="Footer Placeholder 7"/>
          <p:cNvSpPr>
            <a:spLocks noGrp="1"/>
          </p:cNvSpPr>
          <p:nvPr>
            <p:ph type="ftr" sz="quarter" idx="11"/>
          </p:nvPr>
        </p:nvSpPr>
        <p:spPr/>
        <p:txBody>
          <a:bodyPr/>
          <a:lstStyle/>
          <a:p>
            <a:r>
              <a:rPr lang="en-US"/>
              <a:t>DHCC Retreat</a:t>
            </a:r>
          </a:p>
        </p:txBody>
      </p:sp>
      <p:sp>
        <p:nvSpPr>
          <p:cNvPr id="9" name="Slide Number Placeholder 8"/>
          <p:cNvSpPr>
            <a:spLocks noGrp="1"/>
          </p:cNvSpPr>
          <p:nvPr>
            <p:ph type="sldNum" sz="quarter" idx="12"/>
          </p:nvPr>
        </p:nvSpPr>
        <p:spPr/>
        <p:txBody>
          <a:bodyPr/>
          <a:lstStyle/>
          <a:p>
            <a:fld id="{DD3FF57B-5F25-B54A-A918-FB50C2689073}" type="slidenum">
              <a:rPr lang="en-US" smtClean="0"/>
              <a:pPr/>
              <a:t>‹#›</a:t>
            </a:fld>
            <a:endParaRPr lang="en-US" dirty="0"/>
          </a:p>
        </p:txBody>
      </p:sp>
      <p:pic>
        <p:nvPicPr>
          <p:cNvPr id="11" name="Picture 10"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7557483" y="4812030"/>
            <a:ext cx="1013460" cy="1036320"/>
          </a:xfrm>
          <a:prstGeom prst="rect">
            <a:avLst/>
          </a:prstGeom>
          <a:noFill/>
          <a:ln>
            <a:noFill/>
          </a:ln>
        </p:spPr>
      </p:pic>
    </p:spTree>
    <p:extLst>
      <p:ext uri="{BB962C8B-B14F-4D97-AF65-F5344CB8AC3E}">
        <p14:creationId xmlns:p14="http://schemas.microsoft.com/office/powerpoint/2010/main" val="19198191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4" y="599729"/>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7DC119-3D6C-4110-9A05-C0AAD8D2EEF8}" type="datetime1">
              <a:rPr lang="en-US" smtClean="0"/>
              <a:t>1/14/2025</a:t>
            </a:fld>
            <a:endParaRPr lang="en-US"/>
          </a:p>
        </p:txBody>
      </p:sp>
      <p:sp>
        <p:nvSpPr>
          <p:cNvPr id="4" name="Footer Placeholder 3"/>
          <p:cNvSpPr>
            <a:spLocks noGrp="1"/>
          </p:cNvSpPr>
          <p:nvPr>
            <p:ph type="ftr" sz="quarter" idx="11"/>
          </p:nvPr>
        </p:nvSpPr>
        <p:spPr/>
        <p:txBody>
          <a:bodyPr/>
          <a:lstStyle/>
          <a:p>
            <a:r>
              <a:rPr lang="en-US"/>
              <a:t>DHCC Retreat</a:t>
            </a:r>
          </a:p>
        </p:txBody>
      </p:sp>
      <p:sp>
        <p:nvSpPr>
          <p:cNvPr id="5" name="Slide Number Placeholder 4"/>
          <p:cNvSpPr>
            <a:spLocks noGrp="1"/>
          </p:cNvSpPr>
          <p:nvPr>
            <p:ph type="sldNum" sz="quarter" idx="12"/>
          </p:nvPr>
        </p:nvSpPr>
        <p:spPr/>
        <p:txBody>
          <a:bodyPr/>
          <a:lstStyle/>
          <a:p>
            <a:fld id="{DD3FF57B-5F25-B54A-A918-FB50C2689073}" type="slidenum">
              <a:rPr lang="en-US" smtClean="0"/>
              <a:pPr/>
              <a:t>‹#›</a:t>
            </a:fld>
            <a:endParaRPr lang="en-US" dirty="0"/>
          </a:p>
        </p:txBody>
      </p:sp>
      <p:pic>
        <p:nvPicPr>
          <p:cNvPr id="7" name="Picture 6"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7570184" y="4915490"/>
            <a:ext cx="1013460" cy="1036320"/>
          </a:xfrm>
          <a:prstGeom prst="rect">
            <a:avLst/>
          </a:prstGeom>
          <a:noFill/>
          <a:ln>
            <a:noFill/>
          </a:ln>
        </p:spPr>
      </p:pic>
    </p:spTree>
    <p:extLst>
      <p:ext uri="{BB962C8B-B14F-4D97-AF65-F5344CB8AC3E}">
        <p14:creationId xmlns:p14="http://schemas.microsoft.com/office/powerpoint/2010/main" val="1232543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4155E7-29AB-461C-9076-C5C94DA9E4B6}" type="datetime1">
              <a:rPr lang="en-US" smtClean="0"/>
              <a:t>1/14/2025</a:t>
            </a:fld>
            <a:endParaRPr lang="en-US"/>
          </a:p>
        </p:txBody>
      </p:sp>
      <p:sp>
        <p:nvSpPr>
          <p:cNvPr id="3" name="Footer Placeholder 2"/>
          <p:cNvSpPr>
            <a:spLocks noGrp="1"/>
          </p:cNvSpPr>
          <p:nvPr>
            <p:ph type="ftr" sz="quarter" idx="11"/>
          </p:nvPr>
        </p:nvSpPr>
        <p:spPr/>
        <p:txBody>
          <a:bodyPr/>
          <a:lstStyle/>
          <a:p>
            <a:r>
              <a:rPr lang="en-US"/>
              <a:t>DHCC Retreat</a:t>
            </a:r>
          </a:p>
        </p:txBody>
      </p:sp>
      <p:sp>
        <p:nvSpPr>
          <p:cNvPr id="4" name="Slide Number Placeholder 3"/>
          <p:cNvSpPr>
            <a:spLocks noGrp="1"/>
          </p:cNvSpPr>
          <p:nvPr>
            <p:ph type="sldNum" sz="quarter" idx="12"/>
          </p:nvPr>
        </p:nvSpPr>
        <p:spPr/>
        <p:txBody>
          <a:bodyPr/>
          <a:lstStyle/>
          <a:p>
            <a:fld id="{DD3FF57B-5F25-B54A-A918-FB50C2689073}" type="slidenum">
              <a:rPr lang="en-US" smtClean="0"/>
              <a:pPr/>
              <a:t>‹#›</a:t>
            </a:fld>
            <a:endParaRPr lang="en-US" dirty="0"/>
          </a:p>
        </p:txBody>
      </p:sp>
      <p:pic>
        <p:nvPicPr>
          <p:cNvPr id="5" name="Picture 4"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3048000" y="1752600"/>
            <a:ext cx="2971800" cy="2865120"/>
          </a:xfrm>
          <a:prstGeom prst="rect">
            <a:avLst/>
          </a:prstGeom>
          <a:noFill/>
          <a:ln>
            <a:noFill/>
          </a:ln>
        </p:spPr>
      </p:pic>
    </p:spTree>
    <p:extLst>
      <p:ext uri="{BB962C8B-B14F-4D97-AF65-F5344CB8AC3E}">
        <p14:creationId xmlns:p14="http://schemas.microsoft.com/office/powerpoint/2010/main" val="352736026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8"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4" y="5262296"/>
            <a:ext cx="3536625" cy="689514"/>
          </a:xfrm>
        </p:spPr>
        <p:txBody>
          <a:bodyPr anchor="ctr"/>
          <a:lstStyle>
            <a:lvl1pPr algn="l">
              <a:defRPr sz="15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t">
            <a:normAutofit/>
          </a:bodyPr>
          <a:lstStyle>
            <a:lvl1pPr>
              <a:defRPr sz="1500">
                <a:solidFill>
                  <a:schemeClr val="tx2"/>
                </a:solidFill>
              </a:defRPr>
            </a:lvl1pPr>
            <a:lvl2pPr>
              <a:defRPr sz="1350">
                <a:solidFill>
                  <a:schemeClr val="tx2"/>
                </a:solidFill>
              </a:defRPr>
            </a:lvl2pPr>
            <a:lvl3pPr>
              <a:defRPr sz="1200">
                <a:solidFill>
                  <a:schemeClr val="tx2"/>
                </a:solidFill>
              </a:defRPr>
            </a:lvl3pPr>
            <a:lvl4pPr>
              <a:defRPr sz="1050">
                <a:solidFill>
                  <a:schemeClr val="tx2"/>
                </a:solidFill>
              </a:defRPr>
            </a:lvl4pPr>
            <a:lvl5pPr>
              <a:defRPr sz="1050">
                <a:solidFill>
                  <a:schemeClr val="tx2"/>
                </a:solidFill>
              </a:defRPr>
            </a:lvl5pPr>
            <a:lvl6pPr>
              <a:defRPr sz="1050">
                <a:solidFill>
                  <a:schemeClr val="tx2"/>
                </a:solidFill>
              </a:defRPr>
            </a:lvl6pPr>
            <a:lvl7pPr>
              <a:defRPr sz="1050">
                <a:solidFill>
                  <a:schemeClr val="tx2"/>
                </a:solidFill>
              </a:defRPr>
            </a:lvl7pPr>
            <a:lvl8pPr>
              <a:defRPr sz="1050">
                <a:solidFill>
                  <a:schemeClr val="tx2"/>
                </a:solidFill>
              </a:defRPr>
            </a:lvl8pPr>
            <a:lvl9pPr>
              <a:defRPr sz="105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9" y="5262299"/>
            <a:ext cx="4265327" cy="689515"/>
          </a:xfrm>
        </p:spPr>
        <p:txBody>
          <a:bodyPr anchor="ctr">
            <a:normAutofit/>
          </a:bodyPr>
          <a:lstStyle>
            <a:lvl1pPr marL="0" indent="0" algn="r">
              <a:buNone/>
              <a:defRPr sz="825">
                <a:solidFill>
                  <a:schemeClr val="bg1"/>
                </a:solidFill>
              </a:defRPr>
            </a:lvl1pPr>
            <a:lvl2pPr marL="342900" indent="0">
              <a:buNone/>
              <a:defRPr sz="825"/>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01FEBC4A-7818-4D45-969F-6A6194A16618}" type="datetime1">
              <a:rPr lang="en-US" smtClean="0"/>
              <a:t>1/14/2025</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r>
              <a:rPr lang="en-US"/>
              <a:t>DHCC Retreat</a:t>
            </a: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D3FF57B-5F25-B54A-A918-FB50C2689073}" type="slidenum">
              <a:rPr lang="en-US" smtClean="0"/>
              <a:pPr/>
              <a:t>‹#›</a:t>
            </a:fld>
            <a:endParaRPr lang="en-US" dirty="0"/>
          </a:p>
        </p:txBody>
      </p:sp>
      <p:pic>
        <p:nvPicPr>
          <p:cNvPr id="10" name="Picture 9"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7557484" y="3761110"/>
            <a:ext cx="1013460" cy="1036320"/>
          </a:xfrm>
          <a:prstGeom prst="rect">
            <a:avLst/>
          </a:prstGeom>
          <a:noFill/>
          <a:ln>
            <a:noFill/>
          </a:ln>
        </p:spPr>
      </p:pic>
    </p:spTree>
    <p:extLst>
      <p:ext uri="{BB962C8B-B14F-4D97-AF65-F5344CB8AC3E}">
        <p14:creationId xmlns:p14="http://schemas.microsoft.com/office/powerpoint/2010/main" val="366910644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4" y="4693389"/>
            <a:ext cx="7989752" cy="566738"/>
          </a:xfrm>
        </p:spPr>
        <p:txBody>
          <a:bodyPr anchor="b">
            <a:normAutofit/>
          </a:bodyPr>
          <a:lstStyle>
            <a:lvl1pPr algn="l">
              <a:defRPr sz="18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5" y="599725"/>
            <a:ext cx="8238706" cy="3557252"/>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581194" y="5260130"/>
            <a:ext cx="7989752" cy="598671"/>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40A0F09A-2625-4BE1-860A-26AA2E6F4868}" type="datetime1">
              <a:rPr lang="en-US" smtClean="0"/>
              <a:t>1/14/2025</a:t>
            </a:fld>
            <a:endParaRPr lang="en-US"/>
          </a:p>
        </p:txBody>
      </p:sp>
      <p:sp>
        <p:nvSpPr>
          <p:cNvPr id="6" name="Footer Placeholder 5"/>
          <p:cNvSpPr>
            <a:spLocks noGrp="1"/>
          </p:cNvSpPr>
          <p:nvPr>
            <p:ph type="ftr" sz="quarter" idx="11"/>
          </p:nvPr>
        </p:nvSpPr>
        <p:spPr/>
        <p:txBody>
          <a:bodyPr/>
          <a:lstStyle/>
          <a:p>
            <a:r>
              <a:rPr lang="en-US" dirty="0"/>
              <a:t>DHCC Retreat</a:t>
            </a:r>
          </a:p>
        </p:txBody>
      </p:sp>
      <p:sp>
        <p:nvSpPr>
          <p:cNvPr id="7" name="Slide Number Placeholder 6"/>
          <p:cNvSpPr>
            <a:spLocks noGrp="1"/>
          </p:cNvSpPr>
          <p:nvPr>
            <p:ph type="sldNum" sz="quarter" idx="12"/>
          </p:nvPr>
        </p:nvSpPr>
        <p:spPr/>
        <p:txBody>
          <a:bodyPr/>
          <a:lstStyle/>
          <a:p>
            <a:fld id="{DD3FF57B-5F25-B54A-A918-FB50C2689073}" type="slidenum">
              <a:rPr lang="en-US" smtClean="0"/>
              <a:pPr/>
              <a:t>‹#›</a:t>
            </a:fld>
            <a:endParaRPr lang="en-US" dirty="0"/>
          </a:p>
        </p:txBody>
      </p:sp>
      <p:pic>
        <p:nvPicPr>
          <p:cNvPr id="9" name="Picture 8"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8064214" y="5616212"/>
            <a:ext cx="1013460" cy="1036320"/>
          </a:xfrm>
          <a:prstGeom prst="rect">
            <a:avLst/>
          </a:prstGeom>
          <a:noFill/>
          <a:ln>
            <a:noFill/>
          </a:ln>
        </p:spPr>
      </p:pic>
    </p:spTree>
    <p:extLst>
      <p:ext uri="{BB962C8B-B14F-4D97-AF65-F5344CB8AC3E}">
        <p14:creationId xmlns:p14="http://schemas.microsoft.com/office/powerpoint/2010/main" val="343968721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4" y="599729"/>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93BC31-EA2C-4AB7-9FBF-B848126B0A57}" type="datetime1">
              <a:rPr lang="en-US" smtClean="0"/>
              <a:t>1/14/2025</a:t>
            </a:fld>
            <a:endParaRPr lang="en-US"/>
          </a:p>
        </p:txBody>
      </p:sp>
      <p:sp>
        <p:nvSpPr>
          <p:cNvPr id="5" name="Footer Placeholder 4"/>
          <p:cNvSpPr>
            <a:spLocks noGrp="1"/>
          </p:cNvSpPr>
          <p:nvPr>
            <p:ph type="ftr" sz="quarter" idx="11"/>
          </p:nvPr>
        </p:nvSpPr>
        <p:spPr/>
        <p:txBody>
          <a:bodyPr/>
          <a:lstStyle/>
          <a:p>
            <a:r>
              <a:rPr lang="en-US"/>
              <a:t>DHCC Retreat</a:t>
            </a:r>
          </a:p>
        </p:txBody>
      </p:sp>
      <p:sp>
        <p:nvSpPr>
          <p:cNvPr id="6" name="Slide Number Placeholder 5"/>
          <p:cNvSpPr>
            <a:spLocks noGrp="1"/>
          </p:cNvSpPr>
          <p:nvPr>
            <p:ph type="sldNum" sz="quarter" idx="12"/>
          </p:nvPr>
        </p:nvSpPr>
        <p:spPr/>
        <p:txBody>
          <a:bodyPr/>
          <a:lstStyle/>
          <a:p>
            <a:fld id="{DD3FF57B-5F25-B54A-A918-FB50C2689073}" type="slidenum">
              <a:rPr lang="en-US" smtClean="0"/>
              <a:pPr/>
              <a:t>‹#›</a:t>
            </a:fld>
            <a:endParaRPr lang="en-US" dirty="0"/>
          </a:p>
        </p:txBody>
      </p:sp>
      <p:pic>
        <p:nvPicPr>
          <p:cNvPr id="8" name="Picture 7"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7557484" y="710978"/>
            <a:ext cx="1013460" cy="1036320"/>
          </a:xfrm>
          <a:prstGeom prst="rect">
            <a:avLst/>
          </a:prstGeom>
          <a:noFill/>
          <a:ln>
            <a:noFill/>
          </a:ln>
        </p:spPr>
      </p:pic>
    </p:spTree>
    <p:extLst>
      <p:ext uri="{BB962C8B-B14F-4D97-AF65-F5344CB8AC3E}">
        <p14:creationId xmlns:p14="http://schemas.microsoft.com/office/powerpoint/2010/main" val="2217298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9143999" cy="6656830"/>
          </a:xfrm>
          <a:prstGeom prst="rect">
            <a:avLst/>
          </a:prstGeom>
        </p:spPr>
      </p:pic>
      <p:sp>
        <p:nvSpPr>
          <p:cNvPr id="2" name="Holder 2"/>
          <p:cNvSpPr>
            <a:spLocks noGrp="1"/>
          </p:cNvSpPr>
          <p:nvPr>
            <p:ph type="title"/>
          </p:nvPr>
        </p:nvSpPr>
        <p:spPr/>
        <p:txBody>
          <a:bodyPr lIns="0" tIns="0" rIns="0" bIns="0"/>
          <a:lstStyle>
            <a:lvl1pPr>
              <a:defRPr sz="3200" b="0" i="0">
                <a:solidFill>
                  <a:schemeClr val="bg1"/>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1/14/2025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2"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2" y="675729"/>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4" y="675729"/>
            <a:ext cx="592220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40"/>
            <a:ext cx="947672" cy="365125"/>
          </a:xfrm>
        </p:spPr>
        <p:txBody>
          <a:bodyPr/>
          <a:lstStyle>
            <a:lvl1pPr>
              <a:defRPr>
                <a:solidFill>
                  <a:schemeClr val="accent1">
                    <a:lumMod val="75000"/>
                    <a:lumOff val="25000"/>
                  </a:schemeClr>
                </a:solidFill>
              </a:defRPr>
            </a:lvl1pPr>
          </a:lstStyle>
          <a:p>
            <a:fld id="{8EF06EBF-B18B-4376-9957-02AA33E8AB50}" type="datetime1">
              <a:rPr lang="en-US" smtClean="0"/>
              <a:t>1/14/2025</a:t>
            </a:fld>
            <a:endParaRPr lang="en-US"/>
          </a:p>
        </p:txBody>
      </p:sp>
      <p:sp>
        <p:nvSpPr>
          <p:cNvPr id="5" name="Footer Placeholder 4"/>
          <p:cNvSpPr>
            <a:spLocks noGrp="1"/>
          </p:cNvSpPr>
          <p:nvPr>
            <p:ph type="ftr" sz="quarter" idx="11"/>
          </p:nvPr>
        </p:nvSpPr>
        <p:spPr>
          <a:xfrm>
            <a:off x="581194" y="5951814"/>
            <a:ext cx="5922209" cy="365125"/>
          </a:xfrm>
        </p:spPr>
        <p:txBody>
          <a:bodyPr/>
          <a:lstStyle/>
          <a:p>
            <a:r>
              <a:rPr lang="en-US"/>
              <a:t>DHCC Retreat</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D3FF57B-5F25-B54A-A918-FB50C2689073}" type="slidenum">
              <a:rPr lang="en-US" smtClean="0"/>
              <a:pPr/>
              <a:t>‹#›</a:t>
            </a:fld>
            <a:endParaRPr lang="en-US" dirty="0"/>
          </a:p>
        </p:txBody>
      </p:sp>
    </p:spTree>
    <p:extLst>
      <p:ext uri="{BB962C8B-B14F-4D97-AF65-F5344CB8AC3E}">
        <p14:creationId xmlns:p14="http://schemas.microsoft.com/office/powerpoint/2010/main" val="2604892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1/14/2025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1/14/2025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8" name="Rectangle 7"/>
          <p:cNvSpPr>
            <a:spLocks noChangeAspect="1"/>
          </p:cNvSpPr>
          <p:nvPr/>
        </p:nvSpPr>
        <p:spPr>
          <a:xfrm>
            <a:off x="448095" y="599731"/>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1195" y="2228004"/>
            <a:ext cx="389952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4"/>
            <a:ext cx="390766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D960DB9-2023-4BA1-851A-912C07531804}" type="datetime1">
              <a:rPr lang="en-US" smtClean="0"/>
              <a:t>1/14/2025</a:t>
            </a:fld>
            <a:endParaRPr lang="en-US"/>
          </a:p>
        </p:txBody>
      </p:sp>
      <p:sp>
        <p:nvSpPr>
          <p:cNvPr id="6" name="Footer Placeholder 5"/>
          <p:cNvSpPr>
            <a:spLocks noGrp="1"/>
          </p:cNvSpPr>
          <p:nvPr>
            <p:ph type="ftr" sz="quarter" idx="11"/>
          </p:nvPr>
        </p:nvSpPr>
        <p:spPr/>
        <p:txBody>
          <a:bodyPr/>
          <a:lstStyle/>
          <a:p>
            <a:r>
              <a:rPr lang="en-US"/>
              <a:t>DHCC Retreat</a:t>
            </a:r>
          </a:p>
        </p:txBody>
      </p:sp>
      <p:sp>
        <p:nvSpPr>
          <p:cNvPr id="7" name="Slide Number Placeholder 6"/>
          <p:cNvSpPr>
            <a:spLocks noGrp="1"/>
          </p:cNvSpPr>
          <p:nvPr>
            <p:ph type="sldNum" sz="quarter" idx="12"/>
          </p:nvPr>
        </p:nvSpPr>
        <p:spPr/>
        <p:txBody>
          <a:bodyPr/>
          <a:lstStyle/>
          <a:p>
            <a:fld id="{DD3FF57B-5F25-B54A-A918-FB50C2689073}" type="slidenum">
              <a:rPr lang="en-US" smtClean="0"/>
              <a:pPr/>
              <a:t>‹#›</a:t>
            </a:fld>
            <a:endParaRPr lang="en-US" dirty="0"/>
          </a:p>
        </p:txBody>
      </p:sp>
      <p:pic>
        <p:nvPicPr>
          <p:cNvPr id="9" name="Picture 8"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7557484" y="4824729"/>
            <a:ext cx="1013460" cy="1036320"/>
          </a:xfrm>
          <a:prstGeom prst="rect">
            <a:avLst/>
          </a:prstGeom>
          <a:noFill/>
          <a:ln>
            <a:noFill/>
          </a:ln>
        </p:spPr>
      </p:pic>
    </p:spTree>
    <p:extLst>
      <p:ext uri="{BB962C8B-B14F-4D97-AF65-F5344CB8AC3E}">
        <p14:creationId xmlns:p14="http://schemas.microsoft.com/office/powerpoint/2010/main" val="2519038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3"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4" y="990600"/>
            <a:ext cx="7989752" cy="1504844"/>
          </a:xfrm>
          <a:effectLst/>
        </p:spPr>
        <p:txBody>
          <a:bodyPr anchor="b">
            <a:normAutofit/>
          </a:bodyPr>
          <a:lstStyle>
            <a:lvl1pPr>
              <a:defRPr sz="2025">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50"/>
            <a:ext cx="7989752" cy="590321"/>
          </a:xfrm>
        </p:spPr>
        <p:txBody>
          <a:bodyPr anchor="t">
            <a:normAutofit/>
          </a:bodyPr>
          <a:lstStyle>
            <a:lvl1pPr marL="0" indent="0" algn="l">
              <a:buNone/>
              <a:defRPr sz="900" cap="all">
                <a:solidFill>
                  <a:schemeClr val="accent2"/>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3148AB0B-04D4-4F76-AEDD-659058BA8F42}" type="datetime1">
              <a:rPr lang="en-US" smtClean="0"/>
              <a:t>1/14/2025</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en-US"/>
              <a:t>DHCC Retreat</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D3FF57B-5F25-B54A-A918-FB50C2689073}" type="slidenum">
              <a:rPr lang="en-US" smtClean="0"/>
              <a:pPr/>
              <a:t>‹#›</a:t>
            </a:fld>
            <a:endParaRPr lang="en-US" dirty="0"/>
          </a:p>
        </p:txBody>
      </p:sp>
      <p:pic>
        <p:nvPicPr>
          <p:cNvPr id="8" name="Picture 7"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7467600" y="990600"/>
            <a:ext cx="1013460" cy="1036320"/>
          </a:xfrm>
          <a:prstGeom prst="rect">
            <a:avLst/>
          </a:prstGeom>
          <a:noFill/>
          <a:ln>
            <a:noFill/>
          </a:ln>
        </p:spPr>
      </p:pic>
    </p:spTree>
    <p:extLst>
      <p:ext uri="{BB962C8B-B14F-4D97-AF65-F5344CB8AC3E}">
        <p14:creationId xmlns:p14="http://schemas.microsoft.com/office/powerpoint/2010/main" val="4057723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5" y="599731"/>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81194" y="2228009"/>
            <a:ext cx="7989752" cy="36307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0650406D-8C4B-4872-9DB1-8ED49F781CA7}" type="datetime1">
              <a:rPr lang="en-US" smtClean="0"/>
              <a:t>1/14/2025</a:t>
            </a:fld>
            <a:endParaRPr lang="en-US"/>
          </a:p>
        </p:txBody>
      </p:sp>
      <p:sp>
        <p:nvSpPr>
          <p:cNvPr id="5" name="Footer Placeholder 4"/>
          <p:cNvSpPr>
            <a:spLocks noGrp="1"/>
          </p:cNvSpPr>
          <p:nvPr>
            <p:ph type="ftr" sz="quarter" idx="11"/>
          </p:nvPr>
        </p:nvSpPr>
        <p:spPr/>
        <p:txBody>
          <a:bodyPr/>
          <a:lstStyle/>
          <a:p>
            <a:pPr>
              <a:defRPr/>
            </a:pPr>
            <a:r>
              <a:rPr lang="en-US"/>
              <a:t>DHCC Retreat</a:t>
            </a:r>
          </a:p>
        </p:txBody>
      </p:sp>
      <p:sp>
        <p:nvSpPr>
          <p:cNvPr id="6" name="Slide Number Placeholder 5"/>
          <p:cNvSpPr>
            <a:spLocks noGrp="1"/>
          </p:cNvSpPr>
          <p:nvPr>
            <p:ph type="sldNum" sz="quarter" idx="12"/>
          </p:nvPr>
        </p:nvSpPr>
        <p:spPr/>
        <p:txBody>
          <a:bodyPr/>
          <a:lstStyle/>
          <a:p>
            <a:fld id="{C9C541C6-75BC-4360-B680-4A647707B817}" type="slidenum">
              <a:rPr lang="en-US" altLang="en-US" smtClean="0"/>
              <a:pPr/>
              <a:t>‹#›</a:t>
            </a:fld>
            <a:endParaRPr lang="en-US" altLang="en-US"/>
          </a:p>
        </p:txBody>
      </p:sp>
      <p:pic>
        <p:nvPicPr>
          <p:cNvPr id="8" name="Picture 7"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7557484" y="4822478"/>
            <a:ext cx="1013460" cy="1036320"/>
          </a:xfrm>
          <a:prstGeom prst="rect">
            <a:avLst/>
          </a:prstGeom>
          <a:noFill/>
          <a:ln>
            <a:noFill/>
          </a:ln>
        </p:spPr>
      </p:pic>
    </p:spTree>
    <p:extLst>
      <p:ext uri="{BB962C8B-B14F-4D97-AF65-F5344CB8AC3E}">
        <p14:creationId xmlns:p14="http://schemas.microsoft.com/office/powerpoint/2010/main" val="3668548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9" y="5141979"/>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6" y="3036573"/>
            <a:ext cx="7989751" cy="1504844"/>
          </a:xfrm>
        </p:spPr>
        <p:txBody>
          <a:bodyPr anchor="b">
            <a:normAutofit/>
          </a:bodyPr>
          <a:lstStyle>
            <a:lvl1pPr algn="l">
              <a:defRPr sz="2025"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6" y="4541417"/>
            <a:ext cx="7989751" cy="600556"/>
          </a:xfrm>
        </p:spPr>
        <p:txBody>
          <a:bodyPr anchor="t">
            <a:normAutofit/>
          </a:bodyPr>
          <a:lstStyle>
            <a:lvl1pPr marL="0" indent="0" algn="l">
              <a:buNone/>
              <a:defRPr sz="1013" cap="all">
                <a:solidFill>
                  <a:schemeClr val="accent2"/>
                </a:solidFill>
              </a:defRPr>
            </a:lvl1pPr>
            <a:lvl2pPr marL="257175" indent="0">
              <a:buNone/>
              <a:defRPr sz="1013">
                <a:solidFill>
                  <a:schemeClr val="tx1">
                    <a:tint val="75000"/>
                  </a:schemeClr>
                </a:solidFill>
              </a:defRPr>
            </a:lvl2pPr>
            <a:lvl3pPr marL="514350" indent="0">
              <a:buNone/>
              <a:defRPr sz="900">
                <a:solidFill>
                  <a:schemeClr val="tx1">
                    <a:tint val="75000"/>
                  </a:schemeClr>
                </a:solidFill>
              </a:defRPr>
            </a:lvl3pPr>
            <a:lvl4pPr marL="771525" indent="0">
              <a:buNone/>
              <a:defRPr sz="788">
                <a:solidFill>
                  <a:schemeClr val="tx1">
                    <a:tint val="75000"/>
                  </a:schemeClr>
                </a:solidFill>
              </a:defRPr>
            </a:lvl4pPr>
            <a:lvl5pPr marL="1028700" indent="0">
              <a:buNone/>
              <a:defRPr sz="788">
                <a:solidFill>
                  <a:schemeClr val="tx1">
                    <a:tint val="75000"/>
                  </a:schemeClr>
                </a:solidFill>
              </a:defRPr>
            </a:lvl5pPr>
            <a:lvl6pPr marL="1285875" indent="0">
              <a:buNone/>
              <a:defRPr sz="788">
                <a:solidFill>
                  <a:schemeClr val="tx1">
                    <a:tint val="75000"/>
                  </a:schemeClr>
                </a:solidFill>
              </a:defRPr>
            </a:lvl6pPr>
            <a:lvl7pPr marL="1543050" indent="0">
              <a:buNone/>
              <a:defRPr sz="788">
                <a:solidFill>
                  <a:schemeClr val="tx1">
                    <a:tint val="75000"/>
                  </a:schemeClr>
                </a:solidFill>
              </a:defRPr>
            </a:lvl7pPr>
            <a:lvl8pPr marL="1800225" indent="0">
              <a:buNone/>
              <a:defRPr sz="788">
                <a:solidFill>
                  <a:schemeClr val="tx1">
                    <a:tint val="75000"/>
                  </a:schemeClr>
                </a:solidFill>
              </a:defRPr>
            </a:lvl8pPr>
            <a:lvl9pPr marL="2057400" indent="0">
              <a:buNone/>
              <a:defRPr sz="78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9347E8FC-BC54-4D66-92CF-7DD263ADD946}" type="datetime1">
              <a:rPr lang="en-US" smtClean="0"/>
              <a:t>1/14/2025</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en-US"/>
              <a:t>DHCC Retreat</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D3FF57B-5F25-B54A-A918-FB50C2689073}" type="slidenum">
              <a:rPr lang="en-US" smtClean="0"/>
              <a:pPr/>
              <a:t>‹#›</a:t>
            </a:fld>
            <a:endParaRPr lang="en-US" dirty="0"/>
          </a:p>
        </p:txBody>
      </p:sp>
      <p:pic>
        <p:nvPicPr>
          <p:cNvPr id="9" name="Picture 8" descr="DHSS Logo Red 3D"/>
          <p:cNvPicPr/>
          <p:nvPr/>
        </p:nvPicPr>
        <p:blipFill>
          <a:blip r:embed="rId2">
            <a:extLst>
              <a:ext uri="{28A0092B-C50C-407E-A947-70E740481C1C}">
                <a14:useLocalDpi xmlns:a14="http://schemas.microsoft.com/office/drawing/2010/main" val="0"/>
              </a:ext>
            </a:extLst>
          </a:blip>
          <a:srcRect/>
          <a:stretch>
            <a:fillRect/>
          </a:stretch>
        </p:blipFill>
        <p:spPr bwMode="auto">
          <a:xfrm>
            <a:off x="3757199" y="858393"/>
            <a:ext cx="1802131" cy="1838706"/>
          </a:xfrm>
          <a:prstGeom prst="rect">
            <a:avLst/>
          </a:prstGeom>
          <a:noFill/>
          <a:ln>
            <a:noFill/>
          </a:ln>
        </p:spPr>
      </p:pic>
    </p:spTree>
    <p:extLst>
      <p:ext uri="{BB962C8B-B14F-4D97-AF65-F5344CB8AC3E}">
        <p14:creationId xmlns:p14="http://schemas.microsoft.com/office/powerpoint/2010/main" val="4081448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slideLayout" Target="../slideLayouts/slideLayout19.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3.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8" cstate="print"/>
          <a:stretch>
            <a:fillRect/>
          </a:stretch>
        </p:blipFill>
        <p:spPr>
          <a:xfrm>
            <a:off x="0" y="0"/>
            <a:ext cx="9143999" cy="6857998"/>
          </a:xfrm>
          <a:prstGeom prst="rect">
            <a:avLst/>
          </a:prstGeom>
        </p:spPr>
      </p:pic>
      <p:sp>
        <p:nvSpPr>
          <p:cNvPr id="2" name="Holder 2"/>
          <p:cNvSpPr>
            <a:spLocks noGrp="1"/>
          </p:cNvSpPr>
          <p:nvPr>
            <p:ph type="title"/>
          </p:nvPr>
        </p:nvSpPr>
        <p:spPr>
          <a:xfrm>
            <a:off x="899566" y="417321"/>
            <a:ext cx="5261610" cy="513715"/>
          </a:xfrm>
          <a:prstGeom prst="rect">
            <a:avLst/>
          </a:prstGeom>
        </p:spPr>
        <p:txBody>
          <a:bodyPr wrap="square" lIns="0" tIns="0" rIns="0" bIns="0">
            <a:spAutoFit/>
          </a:bodyPr>
          <a:lstStyle>
            <a:lvl1pPr>
              <a:defRPr sz="3200" b="0" i="0">
                <a:solidFill>
                  <a:schemeClr val="bg1"/>
                </a:solidFill>
                <a:latin typeface="Arial"/>
                <a:cs typeface="Arial"/>
              </a:defRPr>
            </a:lvl1pPr>
          </a:lstStyle>
          <a:p>
            <a:endParaRPr/>
          </a:p>
        </p:txBody>
      </p:sp>
      <p:sp>
        <p:nvSpPr>
          <p:cNvPr id="3" name="Holder 3"/>
          <p:cNvSpPr>
            <a:spLocks noGrp="1"/>
          </p:cNvSpPr>
          <p:nvPr>
            <p:ph type="body" idx="1"/>
          </p:nvPr>
        </p:nvSpPr>
        <p:spPr>
          <a:xfrm>
            <a:off x="2259838" y="2278202"/>
            <a:ext cx="4435475" cy="2770504"/>
          </a:xfrm>
          <a:prstGeom prst="rect">
            <a:avLst/>
          </a:prstGeom>
        </p:spPr>
        <p:txBody>
          <a:bodyPr wrap="square" lIns="0" tIns="0" rIns="0" bIns="0">
            <a:spAutoFit/>
          </a:bodyPr>
          <a:lstStyle>
            <a:lvl1pPr>
              <a:defRPr sz="2000" b="0" i="0">
                <a:solidFill>
                  <a:schemeClr val="bg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1/14/2025</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92"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4" y="687480"/>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4" y="2228003"/>
            <a:ext cx="7989752" cy="3630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59327" y="5956142"/>
            <a:ext cx="2133600" cy="365125"/>
          </a:xfrm>
          <a:prstGeom prst="rect">
            <a:avLst/>
          </a:prstGeom>
        </p:spPr>
        <p:txBody>
          <a:bodyPr vert="horz" lIns="91440" tIns="45720" rIns="91440" bIns="45720" rtlCol="0" anchor="ctr"/>
          <a:lstStyle>
            <a:lvl1pPr algn="r">
              <a:defRPr sz="506">
                <a:solidFill>
                  <a:schemeClr val="accent2"/>
                </a:solidFill>
              </a:defRPr>
            </a:lvl1pPr>
          </a:lstStyle>
          <a:p>
            <a:fld id="{03C54191-74F0-48D6-9965-E2368DFBBA56}" type="datetime1">
              <a:rPr lang="en-US" smtClean="0"/>
              <a:t>1/14/2025</a:t>
            </a:fld>
            <a:endParaRPr lang="en-US"/>
          </a:p>
        </p:txBody>
      </p:sp>
      <p:sp>
        <p:nvSpPr>
          <p:cNvPr id="5" name="Footer Placeholder 4"/>
          <p:cNvSpPr>
            <a:spLocks noGrp="1"/>
          </p:cNvSpPr>
          <p:nvPr>
            <p:ph type="ftr" sz="quarter" idx="3"/>
          </p:nvPr>
        </p:nvSpPr>
        <p:spPr>
          <a:xfrm>
            <a:off x="581195" y="5951816"/>
            <a:ext cx="4870585" cy="365125"/>
          </a:xfrm>
          <a:prstGeom prst="rect">
            <a:avLst/>
          </a:prstGeom>
        </p:spPr>
        <p:txBody>
          <a:bodyPr vert="horz" lIns="91440" tIns="45720" rIns="91440" bIns="45720" rtlCol="0" anchor="ctr"/>
          <a:lstStyle>
            <a:lvl1pPr algn="l">
              <a:defRPr sz="506" cap="all">
                <a:solidFill>
                  <a:schemeClr val="accent2"/>
                </a:solidFill>
              </a:defRPr>
            </a:lvl1pPr>
          </a:lstStyle>
          <a:p>
            <a:r>
              <a:rPr lang="en-US"/>
              <a:t>DHCC Retreat</a:t>
            </a:r>
          </a:p>
        </p:txBody>
      </p:sp>
      <p:sp>
        <p:nvSpPr>
          <p:cNvPr id="6" name="Slide Number Placeholder 5"/>
          <p:cNvSpPr>
            <a:spLocks noGrp="1"/>
          </p:cNvSpPr>
          <p:nvPr>
            <p:ph type="sldNum" sz="quarter" idx="4"/>
          </p:nvPr>
        </p:nvSpPr>
        <p:spPr>
          <a:xfrm>
            <a:off x="7800478" y="5956142"/>
            <a:ext cx="770468" cy="365125"/>
          </a:xfrm>
          <a:prstGeom prst="rect">
            <a:avLst/>
          </a:prstGeom>
        </p:spPr>
        <p:txBody>
          <a:bodyPr vert="horz" lIns="91440" tIns="45720" rIns="91440" bIns="45720" rtlCol="0" anchor="ctr"/>
          <a:lstStyle>
            <a:lvl1pPr algn="r">
              <a:defRPr sz="506">
                <a:solidFill>
                  <a:schemeClr val="accent2"/>
                </a:solidFill>
              </a:defRPr>
            </a:lvl1pPr>
          </a:lstStyle>
          <a:p>
            <a:fld id="{DD3FF57B-5F25-B54A-A918-FB50C2689073}" type="slidenum">
              <a:rPr lang="en-US" smtClean="0"/>
              <a:pPr/>
              <a:t>‹#›</a:t>
            </a:fld>
            <a:endParaRPr lang="en-US" dirty="0"/>
          </a:p>
        </p:txBody>
      </p:sp>
      <p:sp>
        <p:nvSpPr>
          <p:cNvPr id="9" name="Rectangle 8"/>
          <p:cNvSpPr/>
          <p:nvPr/>
        </p:nvSpPr>
        <p:spPr>
          <a:xfrm>
            <a:off x="448094"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867254597"/>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Lst>
  <p:hf hdr="0" dt="0"/>
  <p:txStyles>
    <p:titleStyle>
      <a:lvl1pPr algn="l" defTabSz="257175" rtl="0" eaLnBrk="1" latinLnBrk="0" hangingPunct="1">
        <a:spcBef>
          <a:spcPct val="0"/>
        </a:spcBef>
        <a:buNone/>
        <a:defRPr sz="1575"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2125" indent="-172125"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1013" kern="1200">
          <a:solidFill>
            <a:schemeClr val="tx2"/>
          </a:solidFill>
          <a:latin typeface="+mn-lt"/>
          <a:ea typeface="+mn-ea"/>
          <a:cs typeface="+mn-cs"/>
        </a:defRPr>
      </a:lvl1pPr>
      <a:lvl2pPr marL="354375" indent="-172125"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2pPr>
      <a:lvl3pPr marL="506250" indent="-151875"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788" kern="1200">
          <a:solidFill>
            <a:schemeClr val="tx2"/>
          </a:solidFill>
          <a:latin typeface="+mn-lt"/>
          <a:ea typeface="+mn-ea"/>
          <a:cs typeface="+mn-cs"/>
        </a:defRPr>
      </a:lvl3pPr>
      <a:lvl4pPr marL="698625" indent="-131625"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4pPr>
      <a:lvl5pPr marL="901125" indent="-131625"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5pPr>
      <a:lvl6pPr marL="106875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6pPr>
      <a:lvl7pPr marL="123750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7pPr>
      <a:lvl8pPr marL="140625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8pPr>
      <a:lvl9pPr marL="1575000" indent="-128588" algn="l" defTabSz="257175" rtl="0" eaLnBrk="1" latinLnBrk="0" hangingPunct="1">
        <a:spcBef>
          <a:spcPct val="20000"/>
        </a:spcBef>
        <a:spcAft>
          <a:spcPts val="338"/>
        </a:spcAft>
        <a:buClr>
          <a:schemeClr val="accent2"/>
        </a:buClr>
        <a:buSzPct val="92000"/>
        <a:buFont typeface="Wingdings 2" panose="05020102010507070707" pitchFamily="18" charset="2"/>
        <a:buChar char=""/>
        <a:defRPr sz="675" kern="1200">
          <a:solidFill>
            <a:schemeClr val="tx2"/>
          </a:solidFill>
          <a:latin typeface="+mn-lt"/>
          <a:ea typeface="+mn-ea"/>
          <a:cs typeface="+mn-cs"/>
        </a:defRPr>
      </a:lvl9pPr>
    </p:bodyStyle>
    <p:otherStyle>
      <a:defPPr>
        <a:defRPr lang="en-US"/>
      </a:defPPr>
      <a:lvl1pPr marL="0" algn="l" defTabSz="257175" rtl="0" eaLnBrk="1" latinLnBrk="0" hangingPunct="1">
        <a:defRPr sz="1013" kern="1200">
          <a:solidFill>
            <a:schemeClr val="tx1"/>
          </a:solidFill>
          <a:latin typeface="+mn-lt"/>
          <a:ea typeface="+mn-ea"/>
          <a:cs typeface="+mn-cs"/>
        </a:defRPr>
      </a:lvl1pPr>
      <a:lvl2pPr marL="257175" algn="l" defTabSz="257175" rtl="0" eaLnBrk="1" latinLnBrk="0" hangingPunct="1">
        <a:defRPr sz="1013" kern="1200">
          <a:solidFill>
            <a:schemeClr val="tx1"/>
          </a:solidFill>
          <a:latin typeface="+mn-lt"/>
          <a:ea typeface="+mn-ea"/>
          <a:cs typeface="+mn-cs"/>
        </a:defRPr>
      </a:lvl2pPr>
      <a:lvl3pPr marL="514350" algn="l" defTabSz="257175" rtl="0" eaLnBrk="1" latinLnBrk="0" hangingPunct="1">
        <a:defRPr sz="1013" kern="1200">
          <a:solidFill>
            <a:schemeClr val="tx1"/>
          </a:solidFill>
          <a:latin typeface="+mn-lt"/>
          <a:ea typeface="+mn-ea"/>
          <a:cs typeface="+mn-cs"/>
        </a:defRPr>
      </a:lvl3pPr>
      <a:lvl4pPr marL="771525" algn="l" defTabSz="257175" rtl="0" eaLnBrk="1" latinLnBrk="0" hangingPunct="1">
        <a:defRPr sz="1013" kern="1200">
          <a:solidFill>
            <a:schemeClr val="tx1"/>
          </a:solidFill>
          <a:latin typeface="+mn-lt"/>
          <a:ea typeface="+mn-ea"/>
          <a:cs typeface="+mn-cs"/>
        </a:defRPr>
      </a:lvl4pPr>
      <a:lvl5pPr marL="1028700" algn="l" defTabSz="257175" rtl="0" eaLnBrk="1" latinLnBrk="0" hangingPunct="1">
        <a:defRPr sz="1013" kern="1200">
          <a:solidFill>
            <a:schemeClr val="tx1"/>
          </a:solidFill>
          <a:latin typeface="+mn-lt"/>
          <a:ea typeface="+mn-ea"/>
          <a:cs typeface="+mn-cs"/>
        </a:defRPr>
      </a:lvl5pPr>
      <a:lvl6pPr marL="1285875" algn="l" defTabSz="257175" rtl="0" eaLnBrk="1" latinLnBrk="0" hangingPunct="1">
        <a:defRPr sz="1013" kern="1200">
          <a:solidFill>
            <a:schemeClr val="tx1"/>
          </a:solidFill>
          <a:latin typeface="+mn-lt"/>
          <a:ea typeface="+mn-ea"/>
          <a:cs typeface="+mn-cs"/>
        </a:defRPr>
      </a:lvl6pPr>
      <a:lvl7pPr marL="1543050" algn="l" defTabSz="257175" rtl="0" eaLnBrk="1" latinLnBrk="0" hangingPunct="1">
        <a:defRPr sz="1013" kern="1200">
          <a:solidFill>
            <a:schemeClr val="tx1"/>
          </a:solidFill>
          <a:latin typeface="+mn-lt"/>
          <a:ea typeface="+mn-ea"/>
          <a:cs typeface="+mn-cs"/>
        </a:defRPr>
      </a:lvl7pPr>
      <a:lvl8pPr marL="1800225" algn="l" defTabSz="257175" rtl="0" eaLnBrk="1" latinLnBrk="0" hangingPunct="1">
        <a:defRPr sz="1013" kern="1200">
          <a:solidFill>
            <a:schemeClr val="tx1"/>
          </a:solidFill>
          <a:latin typeface="+mn-lt"/>
          <a:ea typeface="+mn-ea"/>
          <a:cs typeface="+mn-cs"/>
        </a:defRPr>
      </a:lvl8pPr>
      <a:lvl9pPr marL="2057400" algn="l" defTabSz="257175" rtl="0" eaLnBrk="1" latinLnBrk="0" hangingPunct="1">
        <a:defRPr sz="1013"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4" y="687478"/>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4" y="2228003"/>
            <a:ext cx="7989752" cy="3630794"/>
          </a:xfrm>
          <a:prstGeom prst="rect">
            <a:avLst/>
          </a:prstGeom>
        </p:spPr>
        <p:txBody>
          <a:bodyPr vert="horz" lIns="91440" tIns="45720" rIns="91440" bIns="45720" rtlCol="0"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559327" y="5956140"/>
            <a:ext cx="2133600" cy="365125"/>
          </a:xfrm>
          <a:prstGeom prst="rect">
            <a:avLst/>
          </a:prstGeom>
        </p:spPr>
        <p:txBody>
          <a:bodyPr vert="horz" lIns="91440" tIns="45720" rIns="91440" bIns="45720" rtlCol="0" anchor="ctr"/>
          <a:lstStyle>
            <a:lvl1pPr algn="r">
              <a:defRPr sz="675">
                <a:solidFill>
                  <a:schemeClr val="accent2"/>
                </a:solidFill>
              </a:defRPr>
            </a:lvl1pPr>
          </a:lstStyle>
          <a:p>
            <a:fld id="{E1238D25-F4F4-4019-A153-E4DBD333E088}" type="datetime1">
              <a:rPr lang="en-US" smtClean="0"/>
              <a:t>1/14/2025</a:t>
            </a:fld>
            <a:endParaRPr lang="en-US"/>
          </a:p>
        </p:txBody>
      </p:sp>
      <p:sp>
        <p:nvSpPr>
          <p:cNvPr id="5" name="Footer Placeholder 4"/>
          <p:cNvSpPr>
            <a:spLocks noGrp="1"/>
          </p:cNvSpPr>
          <p:nvPr>
            <p:ph type="ftr" sz="quarter" idx="3"/>
          </p:nvPr>
        </p:nvSpPr>
        <p:spPr>
          <a:xfrm>
            <a:off x="581194" y="5951814"/>
            <a:ext cx="4870585" cy="365125"/>
          </a:xfrm>
          <a:prstGeom prst="rect">
            <a:avLst/>
          </a:prstGeom>
        </p:spPr>
        <p:txBody>
          <a:bodyPr vert="horz" lIns="91440" tIns="45720" rIns="91440" bIns="45720" rtlCol="0" anchor="ctr"/>
          <a:lstStyle>
            <a:lvl1pPr algn="l">
              <a:defRPr sz="675" cap="all">
                <a:solidFill>
                  <a:schemeClr val="accent2"/>
                </a:solidFill>
              </a:defRPr>
            </a:lvl1pPr>
          </a:lstStyle>
          <a:p>
            <a:r>
              <a:rPr lang="en-US"/>
              <a:t>DHCC Retreat</a:t>
            </a:r>
          </a:p>
        </p:txBody>
      </p:sp>
      <p:sp>
        <p:nvSpPr>
          <p:cNvPr id="6" name="Slide Number Placeholder 5"/>
          <p:cNvSpPr>
            <a:spLocks noGrp="1"/>
          </p:cNvSpPr>
          <p:nvPr>
            <p:ph type="sldNum" sz="quarter" idx="4"/>
          </p:nvPr>
        </p:nvSpPr>
        <p:spPr>
          <a:xfrm>
            <a:off x="7800478" y="5956140"/>
            <a:ext cx="770468" cy="365125"/>
          </a:xfrm>
          <a:prstGeom prst="rect">
            <a:avLst/>
          </a:prstGeom>
        </p:spPr>
        <p:txBody>
          <a:bodyPr vert="horz" lIns="91440" tIns="45720" rIns="91440" bIns="45720" rtlCol="0" anchor="ctr"/>
          <a:lstStyle>
            <a:lvl1pPr algn="r">
              <a:defRPr sz="675">
                <a:solidFill>
                  <a:schemeClr val="accent2"/>
                </a:solidFill>
              </a:defRPr>
            </a:lvl1pPr>
          </a:lstStyle>
          <a:p>
            <a:fld id="{DD3FF57B-5F25-B54A-A918-FB50C2689073}" type="slidenum">
              <a:rPr lang="en-US" smtClean="0"/>
              <a:pPr/>
              <a:t>‹#›</a:t>
            </a:fld>
            <a:endParaRPr lang="en-US" dirty="0"/>
          </a:p>
        </p:txBody>
      </p:sp>
      <p:sp>
        <p:nvSpPr>
          <p:cNvPr id="9" name="Rectangle 8"/>
          <p:cNvSpPr/>
          <p:nvPr/>
        </p:nvSpPr>
        <p:spPr>
          <a:xfrm>
            <a:off x="448093"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439413182"/>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hf hdr="0" dt="0"/>
  <p:txStyles>
    <p:titleStyle>
      <a:lvl1pPr algn="l" defTabSz="342900" rtl="0" eaLnBrk="1" latinLnBrk="0" hangingPunct="1">
        <a:spcBef>
          <a:spcPct val="0"/>
        </a:spcBef>
        <a:buNone/>
        <a:defRPr sz="21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9500" indent="-229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350" kern="1200">
          <a:solidFill>
            <a:schemeClr val="tx2"/>
          </a:solidFill>
          <a:latin typeface="+mn-lt"/>
          <a:ea typeface="+mn-ea"/>
          <a:cs typeface="+mn-cs"/>
        </a:defRPr>
      </a:lvl1pPr>
      <a:lvl2pPr marL="472500" indent="-229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2pPr>
      <a:lvl3pPr marL="675000" indent="-202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050" kern="1200">
          <a:solidFill>
            <a:schemeClr val="tx2"/>
          </a:solidFill>
          <a:latin typeface="+mn-lt"/>
          <a:ea typeface="+mn-ea"/>
          <a:cs typeface="+mn-cs"/>
        </a:defRPr>
      </a:lvl3pPr>
      <a:lvl4pPr marL="931500" indent="-175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4pPr>
      <a:lvl5pPr marL="1201500" indent="-175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399" y="990600"/>
            <a:ext cx="7467599" cy="981038"/>
          </a:xfrm>
          <a:prstGeom prst="rect">
            <a:avLst/>
          </a:prstGeom>
        </p:spPr>
        <p:txBody>
          <a:bodyPr vert="horz" wrap="square" lIns="0" tIns="12700" rIns="0" bIns="0" rtlCol="0">
            <a:spAutoFit/>
          </a:bodyPr>
          <a:lstStyle/>
          <a:p>
            <a:pPr marL="12700" marR="5080" indent="452120" algn="ctr">
              <a:lnSpc>
                <a:spcPct val="127600"/>
              </a:lnSpc>
              <a:spcBef>
                <a:spcPts val="100"/>
              </a:spcBef>
            </a:pPr>
            <a:r>
              <a:rPr sz="2400" b="1" dirty="0">
                <a:latin typeface="Arial"/>
                <a:cs typeface="Arial"/>
              </a:rPr>
              <a:t>Delaware</a:t>
            </a:r>
            <a:r>
              <a:rPr sz="2400" b="1" spc="-50" dirty="0">
                <a:latin typeface="Arial"/>
                <a:cs typeface="Arial"/>
              </a:rPr>
              <a:t> </a:t>
            </a:r>
            <a:r>
              <a:rPr sz="2400" b="1" dirty="0">
                <a:latin typeface="Arial"/>
                <a:cs typeface="Arial"/>
              </a:rPr>
              <a:t>Health</a:t>
            </a:r>
            <a:r>
              <a:rPr sz="2400" b="1" spc="-30" dirty="0">
                <a:latin typeface="Arial"/>
                <a:cs typeface="Arial"/>
              </a:rPr>
              <a:t> </a:t>
            </a:r>
            <a:r>
              <a:rPr sz="2400" b="1" dirty="0">
                <a:latin typeface="Arial"/>
                <a:cs typeface="Arial"/>
              </a:rPr>
              <a:t>Care</a:t>
            </a:r>
            <a:r>
              <a:rPr sz="2400" b="1" spc="-15" dirty="0">
                <a:latin typeface="Arial"/>
                <a:cs typeface="Arial"/>
              </a:rPr>
              <a:t> </a:t>
            </a:r>
            <a:r>
              <a:rPr sz="2400" b="1" spc="-10" dirty="0">
                <a:latin typeface="Arial"/>
                <a:cs typeface="Arial"/>
              </a:rPr>
              <a:t>Commission </a:t>
            </a:r>
            <a:br>
              <a:rPr lang="en-US" sz="2400" b="1" spc="-10" dirty="0">
                <a:latin typeface="Arial"/>
                <a:cs typeface="Arial"/>
              </a:rPr>
            </a:br>
            <a:r>
              <a:rPr sz="2800" b="1" dirty="0">
                <a:latin typeface="Arial"/>
                <a:cs typeface="Arial"/>
              </a:rPr>
              <a:t>Health</a:t>
            </a:r>
            <a:r>
              <a:rPr sz="2800" b="1" spc="-35" dirty="0">
                <a:latin typeface="Arial"/>
                <a:cs typeface="Arial"/>
              </a:rPr>
              <a:t> </a:t>
            </a:r>
            <a:r>
              <a:rPr sz="2800" b="1" dirty="0">
                <a:latin typeface="Arial"/>
                <a:cs typeface="Arial"/>
              </a:rPr>
              <a:t>Workforce</a:t>
            </a:r>
            <a:r>
              <a:rPr sz="2800" b="1" spc="-35" dirty="0">
                <a:latin typeface="Arial"/>
                <a:cs typeface="Arial"/>
              </a:rPr>
              <a:t> </a:t>
            </a:r>
            <a:r>
              <a:rPr sz="2800" b="1" dirty="0">
                <a:latin typeface="Arial"/>
                <a:cs typeface="Arial"/>
              </a:rPr>
              <a:t>Subcommittee</a:t>
            </a:r>
            <a:r>
              <a:rPr sz="2800" b="1" spc="-50" dirty="0">
                <a:latin typeface="Arial"/>
                <a:cs typeface="Arial"/>
              </a:rPr>
              <a:t> </a:t>
            </a:r>
            <a:r>
              <a:rPr sz="2800" b="1" spc="-10" dirty="0">
                <a:latin typeface="Arial"/>
                <a:cs typeface="Arial"/>
              </a:rPr>
              <a:t>Meeting</a:t>
            </a:r>
            <a:endParaRPr sz="2800" dirty="0">
              <a:latin typeface="Arial"/>
              <a:cs typeface="Arial"/>
            </a:endParaRPr>
          </a:p>
        </p:txBody>
      </p:sp>
      <p:sp>
        <p:nvSpPr>
          <p:cNvPr id="3" name="object 3"/>
          <p:cNvSpPr txBox="1"/>
          <p:nvPr/>
        </p:nvSpPr>
        <p:spPr>
          <a:xfrm>
            <a:off x="2261678" y="2133600"/>
            <a:ext cx="4773042" cy="2843727"/>
          </a:xfrm>
          <a:prstGeom prst="rect">
            <a:avLst/>
          </a:prstGeom>
        </p:spPr>
        <p:txBody>
          <a:bodyPr vert="horz" wrap="square" lIns="0" tIns="113665" rIns="0" bIns="0" rtlCol="0">
            <a:spAutoFit/>
          </a:bodyPr>
          <a:lstStyle/>
          <a:p>
            <a:pPr algn="ctr">
              <a:lnSpc>
                <a:spcPct val="100000"/>
              </a:lnSpc>
              <a:spcBef>
                <a:spcPts val="895"/>
              </a:spcBef>
            </a:pPr>
            <a:r>
              <a:rPr lang="en-US" sz="2400" b="1" dirty="0">
                <a:solidFill>
                  <a:srgbClr val="FFFFFF"/>
                </a:solidFill>
                <a:latin typeface="Arial"/>
                <a:cs typeface="Arial"/>
              </a:rPr>
              <a:t>January 15, 2025</a:t>
            </a:r>
            <a:endParaRPr sz="2400" dirty="0">
              <a:latin typeface="Arial"/>
              <a:cs typeface="Arial"/>
            </a:endParaRPr>
          </a:p>
          <a:p>
            <a:pPr algn="ctr">
              <a:lnSpc>
                <a:spcPct val="100000"/>
              </a:lnSpc>
              <a:spcBef>
                <a:spcPts val="795"/>
              </a:spcBef>
            </a:pPr>
            <a:r>
              <a:rPr sz="2400" b="1" dirty="0">
                <a:solidFill>
                  <a:srgbClr val="FFFFFF"/>
                </a:solidFill>
                <a:latin typeface="Arial"/>
                <a:cs typeface="Arial"/>
              </a:rPr>
              <a:t>9:00</a:t>
            </a:r>
            <a:r>
              <a:rPr sz="2400" b="1" spc="-30" dirty="0">
                <a:solidFill>
                  <a:srgbClr val="FFFFFF"/>
                </a:solidFill>
                <a:latin typeface="Arial"/>
                <a:cs typeface="Arial"/>
              </a:rPr>
              <a:t> </a:t>
            </a:r>
            <a:r>
              <a:rPr sz="2400" b="1" dirty="0">
                <a:solidFill>
                  <a:srgbClr val="FFFFFF"/>
                </a:solidFill>
                <a:latin typeface="Arial"/>
                <a:cs typeface="Arial"/>
              </a:rPr>
              <a:t>a.m.</a:t>
            </a:r>
            <a:r>
              <a:rPr sz="2400" b="1" spc="-45" dirty="0">
                <a:solidFill>
                  <a:srgbClr val="FFFFFF"/>
                </a:solidFill>
                <a:latin typeface="Arial"/>
                <a:cs typeface="Arial"/>
              </a:rPr>
              <a:t> </a:t>
            </a:r>
            <a:r>
              <a:rPr sz="2400" b="1" dirty="0">
                <a:solidFill>
                  <a:srgbClr val="FFFFFF"/>
                </a:solidFill>
                <a:latin typeface="Arial"/>
                <a:cs typeface="Arial"/>
              </a:rPr>
              <a:t>–</a:t>
            </a:r>
            <a:r>
              <a:rPr sz="2400" b="1" spc="-30" dirty="0">
                <a:solidFill>
                  <a:srgbClr val="FFFFFF"/>
                </a:solidFill>
                <a:latin typeface="Arial"/>
                <a:cs typeface="Arial"/>
              </a:rPr>
              <a:t> </a:t>
            </a:r>
            <a:r>
              <a:rPr sz="2400" b="1" dirty="0">
                <a:solidFill>
                  <a:srgbClr val="FFFFFF"/>
                </a:solidFill>
                <a:latin typeface="Arial"/>
                <a:cs typeface="Arial"/>
              </a:rPr>
              <a:t>10:</a:t>
            </a:r>
            <a:r>
              <a:rPr lang="en-US" sz="2400" b="1" dirty="0">
                <a:solidFill>
                  <a:srgbClr val="FFFFFF"/>
                </a:solidFill>
                <a:latin typeface="Arial"/>
                <a:cs typeface="Arial"/>
              </a:rPr>
              <a:t>30</a:t>
            </a:r>
            <a:r>
              <a:rPr sz="2400" b="1" spc="-20" dirty="0">
                <a:solidFill>
                  <a:srgbClr val="FFFFFF"/>
                </a:solidFill>
                <a:latin typeface="Arial"/>
                <a:cs typeface="Arial"/>
              </a:rPr>
              <a:t> a.m.</a:t>
            </a:r>
            <a:endParaRPr lang="en-US" sz="2400" b="1" spc="-20" dirty="0">
              <a:solidFill>
                <a:srgbClr val="FFFFFF"/>
              </a:solidFill>
              <a:latin typeface="Arial"/>
              <a:cs typeface="Arial"/>
            </a:endParaRPr>
          </a:p>
          <a:p>
            <a:pPr algn="ctr">
              <a:lnSpc>
                <a:spcPct val="100000"/>
              </a:lnSpc>
              <a:spcBef>
                <a:spcPts val="795"/>
              </a:spcBef>
            </a:pPr>
            <a:r>
              <a:rPr lang="en-US" sz="2400" b="1" spc="-20" dirty="0">
                <a:solidFill>
                  <a:srgbClr val="FFFFFF"/>
                </a:solidFill>
                <a:latin typeface="Arial"/>
                <a:cs typeface="Arial"/>
              </a:rPr>
              <a:t>Hybrid</a:t>
            </a:r>
          </a:p>
          <a:p>
            <a:pPr algn="ctr">
              <a:lnSpc>
                <a:spcPct val="100000"/>
              </a:lnSpc>
              <a:spcBef>
                <a:spcPts val="795"/>
              </a:spcBef>
            </a:pPr>
            <a:r>
              <a:rPr lang="en-US" sz="2400" b="1" spc="-20" dirty="0">
                <a:solidFill>
                  <a:srgbClr val="FFFFFF"/>
                </a:solidFill>
                <a:latin typeface="Arial"/>
                <a:cs typeface="Arial"/>
              </a:rPr>
              <a:t>Anchor Location: </a:t>
            </a:r>
          </a:p>
          <a:p>
            <a:pPr algn="ctr">
              <a:lnSpc>
                <a:spcPct val="100000"/>
              </a:lnSpc>
              <a:spcBef>
                <a:spcPts val="795"/>
              </a:spcBef>
            </a:pPr>
            <a:r>
              <a:rPr lang="en-US" sz="2400" b="1" spc="-20" dirty="0">
                <a:solidFill>
                  <a:srgbClr val="FFFFFF"/>
                </a:solidFill>
                <a:latin typeface="Arial"/>
                <a:cs typeface="Arial"/>
              </a:rPr>
              <a:t>Conference Room 198 at DHSS</a:t>
            </a:r>
          </a:p>
          <a:p>
            <a:pPr algn="ctr">
              <a:lnSpc>
                <a:spcPct val="100000"/>
              </a:lnSpc>
              <a:spcBef>
                <a:spcPts val="795"/>
              </a:spcBef>
            </a:pPr>
            <a:r>
              <a:rPr lang="en-US" sz="2400" b="1" spc="-20" dirty="0">
                <a:solidFill>
                  <a:srgbClr val="FFFFFF"/>
                </a:solidFill>
                <a:latin typeface="Arial"/>
                <a:cs typeface="Arial"/>
              </a:rPr>
              <a:t>Herman M. Holloway Campus </a:t>
            </a:r>
            <a:endParaRPr sz="2400" dirty="0">
              <a:latin typeface="Arial"/>
              <a:cs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7F598-2219-4A78-81A5-289EA6979156}"/>
              </a:ext>
            </a:extLst>
          </p:cNvPr>
          <p:cNvSpPr>
            <a:spLocks noGrp="1"/>
          </p:cNvSpPr>
          <p:nvPr>
            <p:ph type="title"/>
          </p:nvPr>
        </p:nvSpPr>
        <p:spPr>
          <a:xfrm>
            <a:off x="899566" y="417321"/>
            <a:ext cx="7253834" cy="861774"/>
          </a:xfrm>
        </p:spPr>
        <p:txBody>
          <a:bodyPr/>
          <a:lstStyle/>
          <a:p>
            <a:pPr algn="ctr"/>
            <a:r>
              <a:rPr lang="en-US" sz="2400" dirty="0"/>
              <a:t>Health  Care  Education Round Table </a:t>
            </a:r>
            <a:br>
              <a:rPr lang="en-US" dirty="0"/>
            </a:br>
            <a:endParaRPr lang="en-US" dirty="0"/>
          </a:p>
        </p:txBody>
      </p:sp>
      <p:sp>
        <p:nvSpPr>
          <p:cNvPr id="3" name="Content Placeholder 2">
            <a:extLst>
              <a:ext uri="{FF2B5EF4-FFF2-40B4-BE49-F238E27FC236}">
                <a16:creationId xmlns:a16="http://schemas.microsoft.com/office/drawing/2014/main" id="{11427714-C70A-42C2-BE71-4BA10C4A562D}"/>
              </a:ext>
            </a:extLst>
          </p:cNvPr>
          <p:cNvSpPr>
            <a:spLocks noGrp="1"/>
          </p:cNvSpPr>
          <p:nvPr>
            <p:ph idx="1"/>
          </p:nvPr>
        </p:nvSpPr>
        <p:spPr>
          <a:xfrm>
            <a:off x="381000" y="1426263"/>
            <a:ext cx="7989752" cy="4572000"/>
          </a:xfrm>
        </p:spPr>
        <p:txBody>
          <a:bodyPr>
            <a:normAutofit/>
          </a:bodyPr>
          <a:lstStyle/>
          <a:p>
            <a:r>
              <a:rPr lang="en-US" sz="2400" dirty="0" err="1"/>
              <a:t>Bayhealth</a:t>
            </a:r>
            <a:endParaRPr lang="en-US" sz="2400" dirty="0"/>
          </a:p>
          <a:p>
            <a:r>
              <a:rPr lang="en-US" sz="2400" dirty="0"/>
              <a:t>Beebe</a:t>
            </a:r>
          </a:p>
          <a:p>
            <a:r>
              <a:rPr lang="en-US" sz="2400" dirty="0"/>
              <a:t>CCHS</a:t>
            </a:r>
          </a:p>
          <a:p>
            <a:r>
              <a:rPr lang="en-US" sz="2400" dirty="0"/>
              <a:t>Tidal</a:t>
            </a:r>
          </a:p>
          <a:p>
            <a:r>
              <a:rPr lang="en-US" sz="2400" dirty="0"/>
              <a:t>St. Francis</a:t>
            </a:r>
          </a:p>
          <a:p>
            <a:r>
              <a:rPr lang="en-US" sz="2400" dirty="0"/>
              <a:t>Nemours</a:t>
            </a:r>
          </a:p>
          <a:p>
            <a:r>
              <a:rPr lang="en-US" sz="2400" dirty="0"/>
              <a:t>UD</a:t>
            </a:r>
          </a:p>
          <a:p>
            <a:r>
              <a:rPr lang="en-US" sz="2400" dirty="0"/>
              <a:t>DSU</a:t>
            </a:r>
          </a:p>
          <a:p>
            <a:r>
              <a:rPr lang="en-US" sz="2400" dirty="0"/>
              <a:t>DTCC</a:t>
            </a:r>
          </a:p>
          <a:p>
            <a:r>
              <a:rPr lang="en-US" sz="2400" dirty="0"/>
              <a:t>DHSA</a:t>
            </a:r>
          </a:p>
          <a:p>
            <a:endParaRPr lang="en-US" dirty="0"/>
          </a:p>
        </p:txBody>
      </p:sp>
      <p:sp>
        <p:nvSpPr>
          <p:cNvPr id="5" name="Slide Number Placeholder 4">
            <a:extLst>
              <a:ext uri="{FF2B5EF4-FFF2-40B4-BE49-F238E27FC236}">
                <a16:creationId xmlns:a16="http://schemas.microsoft.com/office/drawing/2014/main" id="{7CECD536-87F3-4EB3-8768-0B7043401A20}"/>
              </a:ext>
            </a:extLst>
          </p:cNvPr>
          <p:cNvSpPr>
            <a:spLocks noGrp="1"/>
          </p:cNvSpPr>
          <p:nvPr>
            <p:ph type="sldNum" sz="quarter" idx="12"/>
          </p:nvPr>
        </p:nvSpPr>
        <p:spPr>
          <a:xfrm>
            <a:off x="7800478" y="5956140"/>
            <a:ext cx="770468" cy="365125"/>
          </a:xfrm>
          <a:prstGeom prst="rect">
            <a:avLst/>
          </a:prstGeom>
        </p:spPr>
        <p:txBody>
          <a:bodyPr vert="horz" lIns="91440" tIns="45720" rIns="91440" bIns="45720" rtlCol="0" anchor="ctr"/>
          <a:lstStyle>
            <a:defPPr>
              <a:defRPr kern="0"/>
            </a:defPPr>
            <a:lvl1pPr algn="r">
              <a:defRPr sz="675">
                <a:solidFill>
                  <a:schemeClr val="accent2"/>
                </a:solidFill>
              </a:defRPr>
            </a:lvl1pPr>
          </a:lstStyle>
          <a:p>
            <a:pPr defTabSz="685800" rtl="0"/>
            <a:fld id="{C9C541C6-75BC-4360-B680-4A647707B817}" type="slidenum">
              <a:rPr lang="en-US" altLang="en-US" smtClean="0"/>
              <a:pPr defTabSz="685800" rtl="0"/>
              <a:t>10</a:t>
            </a:fld>
            <a:endParaRPr lang="en-US" altLang="en-US" kern="1200">
              <a:solidFill>
                <a:srgbClr val="48141E"/>
              </a:solidFill>
              <a:latin typeface="Gill Sans MT" panose="020B0502020104020203"/>
              <a:ea typeface="+mn-ea"/>
              <a:cs typeface="+mn-cs"/>
            </a:endParaRPr>
          </a:p>
        </p:txBody>
      </p:sp>
      <p:pic>
        <p:nvPicPr>
          <p:cNvPr id="4098" name="Picture 2" descr="This Week in Maritime - Round Table Discussion">
            <a:extLst>
              <a:ext uri="{FF2B5EF4-FFF2-40B4-BE49-F238E27FC236}">
                <a16:creationId xmlns:a16="http://schemas.microsoft.com/office/drawing/2014/main" id="{5C585AEE-4AF4-4CE4-ADE6-FCB7A1EB7A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1724378"/>
            <a:ext cx="5370987" cy="34092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09562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5B0C4-2A49-20E5-F13D-2C6B4F432A8E}"/>
              </a:ext>
            </a:extLst>
          </p:cNvPr>
          <p:cNvSpPr>
            <a:spLocks noGrp="1"/>
          </p:cNvSpPr>
          <p:nvPr>
            <p:ph type="title"/>
          </p:nvPr>
        </p:nvSpPr>
        <p:spPr>
          <a:xfrm>
            <a:off x="2743200" y="2438400"/>
            <a:ext cx="4191000" cy="861774"/>
          </a:xfrm>
        </p:spPr>
        <p:txBody>
          <a:bodyPr/>
          <a:lstStyle/>
          <a:p>
            <a:r>
              <a:rPr lang="en-US" sz="2400" b="1" spc="0" dirty="0">
                <a:solidFill>
                  <a:schemeClr val="bg1"/>
                </a:solidFill>
                <a:effectLst/>
                <a:latin typeface="Arial" panose="020B0604020202020204" pitchFamily="34" charset="0"/>
                <a:ea typeface="Calibri" panose="020F0502020204030204" pitchFamily="34" charset="0"/>
                <a:cs typeface="Arial" panose="020B0604020202020204" pitchFamily="34" charset="0"/>
              </a:rPr>
              <a:t>Public Comment</a:t>
            </a:r>
            <a:br>
              <a:rPr lang="en-US" sz="3200" spc="0" dirty="0">
                <a:solidFill>
                  <a:schemeClr val="bg1"/>
                </a:solidFill>
                <a:effectLst/>
                <a:latin typeface="Calibri" panose="020F0502020204030204" pitchFamily="34" charset="0"/>
                <a:ea typeface="Calibri" panose="020F0502020204030204" pitchFamily="34" charset="0"/>
              </a:rPr>
            </a:br>
            <a:endParaRPr lang="en-US" dirty="0"/>
          </a:p>
        </p:txBody>
      </p:sp>
    </p:spTree>
    <p:extLst>
      <p:ext uri="{BB962C8B-B14F-4D97-AF65-F5344CB8AC3E}">
        <p14:creationId xmlns:p14="http://schemas.microsoft.com/office/powerpoint/2010/main" val="15902163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5B0C4-2A49-20E5-F13D-2C6B4F432A8E}"/>
              </a:ext>
            </a:extLst>
          </p:cNvPr>
          <p:cNvSpPr>
            <a:spLocks noGrp="1"/>
          </p:cNvSpPr>
          <p:nvPr>
            <p:ph type="title"/>
          </p:nvPr>
        </p:nvSpPr>
        <p:spPr>
          <a:xfrm>
            <a:off x="914400" y="1447800"/>
            <a:ext cx="8153400" cy="861774"/>
          </a:xfrm>
        </p:spPr>
        <p:txBody>
          <a:bodyPr/>
          <a:lstStyle/>
          <a:p>
            <a:r>
              <a:rPr lang="en-US" sz="2400" b="1" spc="0" dirty="0">
                <a:solidFill>
                  <a:schemeClr val="bg1"/>
                </a:solidFill>
                <a:effectLst/>
                <a:latin typeface="Arial" panose="020B0604020202020204" pitchFamily="34" charset="0"/>
                <a:ea typeface="Calibri" panose="020F0502020204030204" pitchFamily="34" charset="0"/>
                <a:cs typeface="Arial" panose="020B0604020202020204" pitchFamily="34" charset="0"/>
              </a:rPr>
              <a:t>Adjourn</a:t>
            </a:r>
            <a:br>
              <a:rPr lang="en-US" sz="3200" spc="0" dirty="0">
                <a:solidFill>
                  <a:schemeClr val="bg1"/>
                </a:solidFill>
                <a:effectLst/>
                <a:latin typeface="Calibri" panose="020F0502020204030204" pitchFamily="34" charset="0"/>
                <a:ea typeface="Calibri" panose="020F0502020204030204" pitchFamily="34" charset="0"/>
              </a:rPr>
            </a:br>
            <a:endParaRPr lang="en-US" dirty="0"/>
          </a:p>
        </p:txBody>
      </p:sp>
      <p:sp>
        <p:nvSpPr>
          <p:cNvPr id="3" name="TextBox 2">
            <a:extLst>
              <a:ext uri="{FF2B5EF4-FFF2-40B4-BE49-F238E27FC236}">
                <a16:creationId xmlns:a16="http://schemas.microsoft.com/office/drawing/2014/main" id="{C557D43A-6BE2-2680-26AC-E14A2DE699B9}"/>
              </a:ext>
            </a:extLst>
          </p:cNvPr>
          <p:cNvSpPr txBox="1"/>
          <p:nvPr/>
        </p:nvSpPr>
        <p:spPr>
          <a:xfrm>
            <a:off x="1066800" y="2590800"/>
            <a:ext cx="6781800" cy="830997"/>
          </a:xfrm>
          <a:prstGeom prst="rect">
            <a:avLst/>
          </a:prstGeom>
          <a:noFill/>
        </p:spPr>
        <p:txBody>
          <a:bodyPr wrap="square" rtlCol="0">
            <a:spAutoFit/>
          </a:bodyPr>
          <a:lstStyle/>
          <a:p>
            <a:pPr algn="l"/>
            <a:r>
              <a:rPr lang="en-US" sz="2400" b="1" dirty="0">
                <a:solidFill>
                  <a:schemeClr val="bg1"/>
                </a:solidFill>
                <a:latin typeface="Arial" panose="020B0604020202020204" pitchFamily="34" charset="0"/>
                <a:cs typeface="Arial" panose="020B0604020202020204" pitchFamily="34" charset="0"/>
              </a:rPr>
              <a:t>Next Meeting: </a:t>
            </a:r>
          </a:p>
          <a:p>
            <a:pPr algn="l"/>
            <a:r>
              <a:rPr lang="en-US" sz="2400" b="1" dirty="0">
                <a:solidFill>
                  <a:schemeClr val="bg1"/>
                </a:solidFill>
                <a:latin typeface="Arial" panose="020B0604020202020204" pitchFamily="34" charset="0"/>
                <a:cs typeface="Arial" panose="020B0604020202020204" pitchFamily="34" charset="0"/>
              </a:rPr>
              <a:t>February 12, 2025, 9:00am  - 10:30am  </a:t>
            </a:r>
          </a:p>
        </p:txBody>
      </p:sp>
    </p:spTree>
    <p:extLst>
      <p:ext uri="{BB962C8B-B14F-4D97-AF65-F5344CB8AC3E}">
        <p14:creationId xmlns:p14="http://schemas.microsoft.com/office/powerpoint/2010/main" val="2015920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00200" y="335919"/>
            <a:ext cx="5261610" cy="513715"/>
          </a:xfrm>
          <a:prstGeom prst="rect">
            <a:avLst/>
          </a:prstGeom>
        </p:spPr>
        <p:txBody>
          <a:bodyPr vert="horz" wrap="square" lIns="0" tIns="78231" rIns="0" bIns="0" rtlCol="0">
            <a:spAutoFit/>
          </a:bodyPr>
          <a:lstStyle/>
          <a:p>
            <a:pPr marL="12700">
              <a:lnSpc>
                <a:spcPct val="100000"/>
              </a:lnSpc>
              <a:spcBef>
                <a:spcPts val="100"/>
              </a:spcBef>
            </a:pPr>
            <a:r>
              <a:rPr sz="2400" b="1" dirty="0">
                <a:latin typeface="Arial"/>
                <a:cs typeface="Arial"/>
              </a:rPr>
              <a:t>Subcommittee</a:t>
            </a:r>
            <a:r>
              <a:rPr sz="2400" b="1" spc="-110" dirty="0">
                <a:latin typeface="Arial"/>
                <a:cs typeface="Arial"/>
              </a:rPr>
              <a:t> </a:t>
            </a:r>
            <a:r>
              <a:rPr sz="2400" b="1" dirty="0">
                <a:latin typeface="Arial"/>
                <a:cs typeface="Arial"/>
              </a:rPr>
              <a:t>Attendance:</a:t>
            </a:r>
            <a:r>
              <a:rPr sz="2400" b="1" spc="-25" dirty="0">
                <a:latin typeface="Arial"/>
                <a:cs typeface="Arial"/>
              </a:rPr>
              <a:t> </a:t>
            </a:r>
            <a:r>
              <a:rPr sz="2400" b="1" dirty="0">
                <a:latin typeface="Arial"/>
                <a:cs typeface="Arial"/>
              </a:rPr>
              <a:t>Roll</a:t>
            </a:r>
            <a:r>
              <a:rPr sz="2400" b="1" spc="-15" dirty="0">
                <a:latin typeface="Arial"/>
                <a:cs typeface="Arial"/>
              </a:rPr>
              <a:t> </a:t>
            </a:r>
            <a:r>
              <a:rPr sz="2400" b="1" spc="-20" dirty="0">
                <a:latin typeface="Arial"/>
                <a:cs typeface="Arial"/>
              </a:rPr>
              <a:t>Call</a:t>
            </a:r>
            <a:endParaRPr sz="2400" dirty="0">
              <a:latin typeface="Arial"/>
              <a:cs typeface="Arial"/>
            </a:endParaRPr>
          </a:p>
        </p:txBody>
      </p:sp>
      <p:sp>
        <p:nvSpPr>
          <p:cNvPr id="3" name="object 3"/>
          <p:cNvSpPr txBox="1"/>
          <p:nvPr/>
        </p:nvSpPr>
        <p:spPr>
          <a:xfrm>
            <a:off x="533400" y="1196978"/>
            <a:ext cx="3179445" cy="5202706"/>
          </a:xfrm>
          <a:prstGeom prst="rect">
            <a:avLst/>
          </a:prstGeom>
        </p:spPr>
        <p:txBody>
          <a:bodyPr vert="horz" wrap="square" lIns="0" tIns="113030" rIns="0" bIns="0" rtlCol="0">
            <a:spAutoFit/>
          </a:bodyPr>
          <a:lstStyle/>
          <a:p>
            <a:pPr marL="12700">
              <a:lnSpc>
                <a:spcPct val="100000"/>
              </a:lnSpc>
              <a:spcBef>
                <a:spcPts val="890"/>
              </a:spcBef>
            </a:pPr>
            <a:r>
              <a:rPr sz="2400" b="1" dirty="0">
                <a:solidFill>
                  <a:srgbClr val="005FA2"/>
                </a:solidFill>
                <a:latin typeface="Arial"/>
                <a:cs typeface="Arial"/>
              </a:rPr>
              <a:t>Kathleen</a:t>
            </a:r>
            <a:r>
              <a:rPr sz="2400" b="1" spc="-65" dirty="0">
                <a:solidFill>
                  <a:srgbClr val="005FA2"/>
                </a:solidFill>
                <a:latin typeface="Arial"/>
                <a:cs typeface="Arial"/>
              </a:rPr>
              <a:t> </a:t>
            </a:r>
            <a:r>
              <a:rPr sz="2400" b="1" spc="-20" dirty="0">
                <a:solidFill>
                  <a:srgbClr val="005FA2"/>
                </a:solidFill>
                <a:latin typeface="Arial"/>
                <a:cs typeface="Arial"/>
              </a:rPr>
              <a:t>Matt</a:t>
            </a:r>
            <a:endParaRPr sz="2400" dirty="0">
              <a:latin typeface="Arial"/>
              <a:cs typeface="Arial"/>
            </a:endParaRPr>
          </a:p>
          <a:p>
            <a:pPr marL="12700">
              <a:lnSpc>
                <a:spcPct val="100000"/>
              </a:lnSpc>
              <a:spcBef>
                <a:spcPts val="795"/>
              </a:spcBef>
            </a:pPr>
            <a:r>
              <a:rPr sz="2400" spc="-25" dirty="0">
                <a:solidFill>
                  <a:srgbClr val="005FA2"/>
                </a:solidFill>
                <a:latin typeface="Arial"/>
                <a:cs typeface="Arial"/>
              </a:rPr>
              <a:t>Co-</a:t>
            </a:r>
            <a:r>
              <a:rPr sz="2400" spc="-10" dirty="0">
                <a:solidFill>
                  <a:srgbClr val="005FA2"/>
                </a:solidFill>
                <a:latin typeface="Arial"/>
                <a:cs typeface="Arial"/>
              </a:rPr>
              <a:t>Chair</a:t>
            </a:r>
            <a:endParaRPr sz="2400" dirty="0">
              <a:latin typeface="Arial"/>
              <a:cs typeface="Arial"/>
            </a:endParaRPr>
          </a:p>
          <a:p>
            <a:pPr marL="355600" indent="-343535">
              <a:spcBef>
                <a:spcPts val="790"/>
              </a:spcBef>
              <a:buClr>
                <a:srgbClr val="409D46"/>
              </a:buClr>
              <a:buFont typeface="Arial"/>
              <a:buChar char="•"/>
              <a:tabLst>
                <a:tab pos="355600" algn="l"/>
                <a:tab pos="356235" algn="l"/>
              </a:tabLst>
            </a:pPr>
            <a:r>
              <a:rPr lang="en-US" sz="2400" b="1" spc="-10" dirty="0">
                <a:solidFill>
                  <a:schemeClr val="accent1"/>
                </a:solidFill>
                <a:latin typeface="Arial"/>
                <a:cs typeface="Arial"/>
              </a:rPr>
              <a:t>Nicholas Conte</a:t>
            </a:r>
          </a:p>
          <a:p>
            <a:pPr marL="355600" indent="-343535">
              <a:spcBef>
                <a:spcPts val="790"/>
              </a:spcBef>
              <a:buClr>
                <a:srgbClr val="409D46"/>
              </a:buClr>
              <a:buFont typeface="Arial"/>
              <a:buChar char="•"/>
              <a:tabLst>
                <a:tab pos="355600" algn="l"/>
                <a:tab pos="356235" algn="l"/>
              </a:tabLst>
            </a:pPr>
            <a:r>
              <a:rPr lang="en-US" sz="2400" b="1" spc="-10" dirty="0">
                <a:solidFill>
                  <a:schemeClr val="accent1"/>
                </a:solidFill>
                <a:latin typeface="Arial"/>
                <a:cs typeface="Arial"/>
              </a:rPr>
              <a:t>Brian Frazee</a:t>
            </a:r>
          </a:p>
          <a:p>
            <a:pPr marL="355600" indent="-343535">
              <a:spcBef>
                <a:spcPts val="790"/>
              </a:spcBef>
              <a:buClr>
                <a:srgbClr val="409D46"/>
              </a:buClr>
              <a:buFont typeface="Arial"/>
              <a:buChar char="•"/>
              <a:tabLst>
                <a:tab pos="355600" algn="l"/>
                <a:tab pos="356235" algn="l"/>
              </a:tabLst>
            </a:pPr>
            <a:r>
              <a:rPr lang="en-US" sz="2400" b="1" dirty="0">
                <a:solidFill>
                  <a:schemeClr val="accent1"/>
                </a:solidFill>
                <a:latin typeface="Arial"/>
                <a:cs typeface="Arial"/>
              </a:rPr>
              <a:t>Timothy</a:t>
            </a:r>
            <a:r>
              <a:rPr lang="en-US" sz="2400" b="1" spc="-65" dirty="0">
                <a:solidFill>
                  <a:schemeClr val="accent1"/>
                </a:solidFill>
                <a:latin typeface="Arial"/>
                <a:cs typeface="Arial"/>
              </a:rPr>
              <a:t> </a:t>
            </a:r>
            <a:r>
              <a:rPr lang="en-US" sz="2400" b="1" spc="-20" dirty="0">
                <a:solidFill>
                  <a:schemeClr val="accent1"/>
                </a:solidFill>
                <a:latin typeface="Arial"/>
                <a:cs typeface="Arial"/>
              </a:rPr>
              <a:t>Gibbs</a:t>
            </a:r>
          </a:p>
          <a:p>
            <a:pPr marL="355600" indent="-343535">
              <a:spcBef>
                <a:spcPts val="790"/>
              </a:spcBef>
              <a:buClr>
                <a:srgbClr val="409D46"/>
              </a:buClr>
              <a:buFont typeface="Arial"/>
              <a:buChar char="•"/>
              <a:tabLst>
                <a:tab pos="355600" algn="l"/>
                <a:tab pos="356235" algn="l"/>
              </a:tabLst>
            </a:pPr>
            <a:r>
              <a:rPr lang="en-US" sz="2400" b="1" dirty="0">
                <a:solidFill>
                  <a:schemeClr val="accent1"/>
                </a:solidFill>
                <a:latin typeface="Arial"/>
                <a:cs typeface="Arial"/>
              </a:rPr>
              <a:t>Cheryl</a:t>
            </a:r>
            <a:r>
              <a:rPr lang="en-US" sz="2400" b="1" spc="-55" dirty="0">
                <a:solidFill>
                  <a:schemeClr val="accent1"/>
                </a:solidFill>
                <a:latin typeface="Arial"/>
                <a:cs typeface="Arial"/>
              </a:rPr>
              <a:t> </a:t>
            </a:r>
            <a:r>
              <a:rPr lang="en-US" sz="2400" b="1" spc="-10" dirty="0">
                <a:solidFill>
                  <a:schemeClr val="accent1"/>
                </a:solidFill>
                <a:latin typeface="Arial"/>
                <a:cs typeface="Arial"/>
              </a:rPr>
              <a:t>Heiks</a:t>
            </a:r>
            <a:endParaRPr lang="en-US" sz="2400" dirty="0">
              <a:solidFill>
                <a:schemeClr val="accent1"/>
              </a:solidFill>
              <a:latin typeface="Arial"/>
              <a:cs typeface="Arial"/>
            </a:endParaRPr>
          </a:p>
          <a:p>
            <a:pPr marL="355600" indent="-343535">
              <a:spcBef>
                <a:spcPts val="790"/>
              </a:spcBef>
              <a:buClr>
                <a:srgbClr val="409D46"/>
              </a:buClr>
              <a:buFont typeface="Arial"/>
              <a:buChar char="•"/>
              <a:tabLst>
                <a:tab pos="355600" algn="l"/>
                <a:tab pos="356235" algn="l"/>
              </a:tabLst>
            </a:pPr>
            <a:r>
              <a:rPr lang="en-US" sz="2400" b="1" dirty="0">
                <a:solidFill>
                  <a:schemeClr val="accent1"/>
                </a:solidFill>
                <a:latin typeface="Arial"/>
                <a:cs typeface="Arial"/>
              </a:rPr>
              <a:t>Elisabeth</a:t>
            </a:r>
            <a:r>
              <a:rPr lang="en-US" sz="2400" b="1" spc="-10" dirty="0">
                <a:solidFill>
                  <a:schemeClr val="accent1"/>
                </a:solidFill>
                <a:latin typeface="Arial"/>
                <a:cs typeface="Arial"/>
              </a:rPr>
              <a:t> Massa</a:t>
            </a:r>
            <a:endParaRPr lang="en-US" sz="2400" dirty="0">
              <a:solidFill>
                <a:schemeClr val="accent1"/>
              </a:solidFill>
              <a:latin typeface="Arial"/>
              <a:cs typeface="Arial"/>
            </a:endParaRPr>
          </a:p>
          <a:p>
            <a:pPr marL="355600" indent="-343535">
              <a:spcBef>
                <a:spcPts val="790"/>
              </a:spcBef>
              <a:buClr>
                <a:srgbClr val="409D46"/>
              </a:buClr>
              <a:buFont typeface="Arial"/>
              <a:buChar char="•"/>
              <a:tabLst>
                <a:tab pos="355600" algn="l"/>
                <a:tab pos="356235" algn="l"/>
              </a:tabLst>
            </a:pPr>
            <a:r>
              <a:rPr lang="en-US" sz="2400" b="1" spc="-10" dirty="0">
                <a:solidFill>
                  <a:schemeClr val="accent1"/>
                </a:solidFill>
                <a:latin typeface="Arial"/>
                <a:cs typeface="Arial"/>
              </a:rPr>
              <a:t>Nichole Moxley</a:t>
            </a:r>
          </a:p>
          <a:p>
            <a:pPr marL="355600" indent="-343535">
              <a:spcBef>
                <a:spcPts val="790"/>
              </a:spcBef>
              <a:buClr>
                <a:srgbClr val="409D46"/>
              </a:buClr>
              <a:buFont typeface="Arial"/>
              <a:buChar char="•"/>
              <a:tabLst>
                <a:tab pos="355600" algn="l"/>
                <a:tab pos="356235" algn="l"/>
              </a:tabLst>
            </a:pPr>
            <a:r>
              <a:rPr lang="en-US" sz="2400" b="1" dirty="0">
                <a:solidFill>
                  <a:schemeClr val="accent1"/>
                </a:solidFill>
                <a:latin typeface="Arial"/>
                <a:cs typeface="Arial"/>
              </a:rPr>
              <a:t>Maggie</a:t>
            </a:r>
            <a:r>
              <a:rPr lang="en-US" sz="2400" b="1" spc="40" dirty="0">
                <a:solidFill>
                  <a:schemeClr val="accent1"/>
                </a:solidFill>
                <a:latin typeface="Arial"/>
                <a:cs typeface="Arial"/>
              </a:rPr>
              <a:t> </a:t>
            </a:r>
            <a:r>
              <a:rPr lang="en-US" sz="2400" b="1" spc="-10" dirty="0">
                <a:solidFill>
                  <a:schemeClr val="accent1"/>
                </a:solidFill>
                <a:latin typeface="Arial"/>
                <a:cs typeface="Arial"/>
              </a:rPr>
              <a:t>Norris-</a:t>
            </a:r>
            <a:r>
              <a:rPr lang="en-US" sz="2400" b="1" spc="-20" dirty="0">
                <a:solidFill>
                  <a:schemeClr val="accent1"/>
                </a:solidFill>
                <a:latin typeface="Arial"/>
                <a:cs typeface="Arial"/>
              </a:rPr>
              <a:t>Bent</a:t>
            </a:r>
          </a:p>
          <a:p>
            <a:pPr marL="355600" indent="-343535">
              <a:spcBef>
                <a:spcPts val="790"/>
              </a:spcBef>
              <a:buClr>
                <a:srgbClr val="409D46"/>
              </a:buClr>
              <a:buFont typeface="Arial"/>
              <a:buChar char="•"/>
              <a:tabLst>
                <a:tab pos="355600" algn="l"/>
                <a:tab pos="356235" algn="l"/>
              </a:tabLst>
            </a:pPr>
            <a:r>
              <a:rPr lang="en-US" sz="2400" b="1" spc="-20" dirty="0">
                <a:solidFill>
                  <a:schemeClr val="accent1"/>
                </a:solidFill>
                <a:latin typeface="Arial"/>
                <a:cs typeface="Arial"/>
              </a:rPr>
              <a:t>Chris Otto</a:t>
            </a:r>
            <a:endParaRPr lang="en-US" sz="2400" dirty="0">
              <a:solidFill>
                <a:schemeClr val="accent1"/>
              </a:solidFill>
              <a:latin typeface="Arial"/>
              <a:cs typeface="Arial"/>
            </a:endParaRPr>
          </a:p>
          <a:p>
            <a:pPr marL="355600" indent="-343535">
              <a:lnSpc>
                <a:spcPct val="100000"/>
              </a:lnSpc>
              <a:spcBef>
                <a:spcPts val="790"/>
              </a:spcBef>
              <a:buClr>
                <a:srgbClr val="409D46"/>
              </a:buClr>
              <a:buFont typeface="Arial"/>
              <a:buChar char="•"/>
              <a:tabLst>
                <a:tab pos="355600" algn="l"/>
                <a:tab pos="356235" algn="l"/>
              </a:tabLst>
            </a:pPr>
            <a:endParaRPr lang="en-US" sz="2400" b="1" dirty="0">
              <a:solidFill>
                <a:schemeClr val="accent1"/>
              </a:solidFill>
              <a:latin typeface="Arial"/>
              <a:cs typeface="Arial"/>
            </a:endParaRPr>
          </a:p>
        </p:txBody>
      </p:sp>
      <p:sp>
        <p:nvSpPr>
          <p:cNvPr id="4" name="object 4"/>
          <p:cNvSpPr txBox="1"/>
          <p:nvPr/>
        </p:nvSpPr>
        <p:spPr>
          <a:xfrm>
            <a:off x="4065739" y="1196978"/>
            <a:ext cx="4190873" cy="4730782"/>
          </a:xfrm>
          <a:prstGeom prst="rect">
            <a:avLst/>
          </a:prstGeom>
        </p:spPr>
        <p:txBody>
          <a:bodyPr vert="horz" wrap="square" lIns="0" tIns="113030" rIns="0" bIns="0" rtlCol="0">
            <a:spAutoFit/>
          </a:bodyPr>
          <a:lstStyle/>
          <a:p>
            <a:pPr marL="12700">
              <a:lnSpc>
                <a:spcPct val="100000"/>
              </a:lnSpc>
              <a:spcBef>
                <a:spcPts val="890"/>
              </a:spcBef>
            </a:pPr>
            <a:r>
              <a:rPr sz="2400" b="1" dirty="0">
                <a:solidFill>
                  <a:srgbClr val="005FA2"/>
                </a:solidFill>
                <a:latin typeface="Arial"/>
                <a:cs typeface="Arial"/>
              </a:rPr>
              <a:t>Rick</a:t>
            </a:r>
            <a:r>
              <a:rPr sz="2400" b="1" spc="-60" dirty="0">
                <a:solidFill>
                  <a:srgbClr val="005FA2"/>
                </a:solidFill>
                <a:latin typeface="Arial"/>
                <a:cs typeface="Arial"/>
              </a:rPr>
              <a:t> </a:t>
            </a:r>
            <a:r>
              <a:rPr sz="2400" b="1" spc="-10" dirty="0">
                <a:solidFill>
                  <a:srgbClr val="005FA2"/>
                </a:solidFill>
                <a:latin typeface="Arial"/>
                <a:cs typeface="Arial"/>
              </a:rPr>
              <a:t>Geisenberger</a:t>
            </a:r>
            <a:endParaRPr sz="2400" dirty="0">
              <a:latin typeface="Arial"/>
              <a:cs typeface="Arial"/>
            </a:endParaRPr>
          </a:p>
          <a:p>
            <a:pPr marL="12700">
              <a:lnSpc>
                <a:spcPct val="100000"/>
              </a:lnSpc>
              <a:spcBef>
                <a:spcPts val="795"/>
              </a:spcBef>
            </a:pPr>
            <a:r>
              <a:rPr sz="2400" spc="-25" dirty="0">
                <a:solidFill>
                  <a:srgbClr val="005FA2"/>
                </a:solidFill>
                <a:latin typeface="Arial"/>
                <a:cs typeface="Arial"/>
              </a:rPr>
              <a:t>Co-</a:t>
            </a:r>
            <a:r>
              <a:rPr sz="2400" spc="-10" dirty="0">
                <a:solidFill>
                  <a:srgbClr val="005FA2"/>
                </a:solidFill>
                <a:latin typeface="Arial"/>
                <a:cs typeface="Arial"/>
              </a:rPr>
              <a:t>Chair</a:t>
            </a:r>
            <a:endParaRPr lang="en-US" sz="2400" spc="-10" dirty="0">
              <a:solidFill>
                <a:srgbClr val="005FA2"/>
              </a:solidFill>
              <a:latin typeface="Arial"/>
              <a:cs typeface="Arial"/>
            </a:endParaRPr>
          </a:p>
          <a:p>
            <a:pPr marL="355600" indent="-343535">
              <a:spcBef>
                <a:spcPts val="790"/>
              </a:spcBef>
              <a:buClr>
                <a:srgbClr val="409D46"/>
              </a:buClr>
              <a:buFont typeface="Arial"/>
              <a:buChar char="•"/>
              <a:tabLst>
                <a:tab pos="355600" algn="l"/>
                <a:tab pos="356235" algn="l"/>
              </a:tabLst>
            </a:pPr>
            <a:r>
              <a:rPr lang="en-US" sz="2400" b="1" spc="-10" dirty="0">
                <a:solidFill>
                  <a:schemeClr val="accent1"/>
                </a:solidFill>
                <a:latin typeface="Arial"/>
                <a:cs typeface="Arial"/>
              </a:rPr>
              <a:t>Michael Quaranta</a:t>
            </a:r>
            <a:endParaRPr lang="en-US" sz="2400" dirty="0">
              <a:solidFill>
                <a:schemeClr val="accent1"/>
              </a:solidFill>
              <a:latin typeface="Arial"/>
              <a:cs typeface="Arial"/>
            </a:endParaRPr>
          </a:p>
          <a:p>
            <a:pPr marL="355600" indent="-343535">
              <a:spcBef>
                <a:spcPts val="790"/>
              </a:spcBef>
              <a:buClr>
                <a:srgbClr val="409D46"/>
              </a:buClr>
              <a:buFont typeface="Arial"/>
              <a:buChar char="•"/>
              <a:tabLst>
                <a:tab pos="355600" algn="l"/>
                <a:tab pos="356235" algn="l"/>
              </a:tabLst>
            </a:pPr>
            <a:r>
              <a:rPr lang="en-US" sz="2400" b="1" dirty="0">
                <a:solidFill>
                  <a:schemeClr val="accent1"/>
                </a:solidFill>
                <a:latin typeface="Arial"/>
                <a:cs typeface="Arial"/>
              </a:rPr>
              <a:t>Gwendolyn</a:t>
            </a:r>
            <a:r>
              <a:rPr lang="en-US" sz="2400" b="1" spc="-55" dirty="0">
                <a:solidFill>
                  <a:schemeClr val="accent1"/>
                </a:solidFill>
                <a:latin typeface="Arial"/>
                <a:cs typeface="Arial"/>
              </a:rPr>
              <a:t> </a:t>
            </a:r>
            <a:r>
              <a:rPr lang="en-US" sz="2400" b="1" dirty="0">
                <a:solidFill>
                  <a:schemeClr val="accent1"/>
                </a:solidFill>
                <a:latin typeface="Arial"/>
                <a:cs typeface="Arial"/>
              </a:rPr>
              <a:t>Scott-</a:t>
            </a:r>
            <a:r>
              <a:rPr lang="en-US" sz="2400" b="1" spc="-10" dirty="0">
                <a:solidFill>
                  <a:schemeClr val="accent1"/>
                </a:solidFill>
                <a:latin typeface="Arial"/>
                <a:cs typeface="Arial"/>
              </a:rPr>
              <a:t>Jones</a:t>
            </a:r>
          </a:p>
          <a:p>
            <a:pPr marL="354965" indent="-342900">
              <a:lnSpc>
                <a:spcPct val="100000"/>
              </a:lnSpc>
              <a:spcBef>
                <a:spcPts val="790"/>
              </a:spcBef>
              <a:buClr>
                <a:srgbClr val="409D46"/>
              </a:buClr>
              <a:buFont typeface="Arial" panose="020B0604020202020204" pitchFamily="34" charset="0"/>
              <a:buChar char="•"/>
              <a:tabLst>
                <a:tab pos="355600" algn="l"/>
                <a:tab pos="356235" algn="l"/>
              </a:tabLst>
            </a:pPr>
            <a:r>
              <a:rPr lang="en-US" sz="2400" b="1" dirty="0">
                <a:solidFill>
                  <a:schemeClr val="accent1"/>
                </a:solidFill>
                <a:latin typeface="Arial"/>
                <a:cs typeface="Arial"/>
              </a:rPr>
              <a:t>Shauna Slaughter</a:t>
            </a:r>
            <a:endParaRPr lang="en-US" sz="2400" dirty="0">
              <a:solidFill>
                <a:schemeClr val="accent1"/>
              </a:solidFill>
              <a:latin typeface="Arial"/>
              <a:cs typeface="Arial"/>
            </a:endParaRPr>
          </a:p>
          <a:p>
            <a:pPr marL="354965" indent="-342900">
              <a:lnSpc>
                <a:spcPct val="100000"/>
              </a:lnSpc>
              <a:spcBef>
                <a:spcPts val="805"/>
              </a:spcBef>
              <a:buClr>
                <a:srgbClr val="409D46"/>
              </a:buClr>
              <a:buFont typeface="Arial" panose="020B0604020202020204" pitchFamily="34" charset="0"/>
              <a:buChar char="•"/>
              <a:tabLst>
                <a:tab pos="285115" algn="l"/>
                <a:tab pos="285750" algn="l"/>
              </a:tabLst>
            </a:pPr>
            <a:r>
              <a:rPr sz="2400" b="1" dirty="0">
                <a:solidFill>
                  <a:schemeClr val="accent1"/>
                </a:solidFill>
                <a:latin typeface="Arial"/>
                <a:cs typeface="Arial"/>
              </a:rPr>
              <a:t>Mark</a:t>
            </a:r>
            <a:r>
              <a:rPr sz="2400" b="1" spc="5" dirty="0">
                <a:solidFill>
                  <a:schemeClr val="accent1"/>
                </a:solidFill>
                <a:latin typeface="Arial"/>
                <a:cs typeface="Arial"/>
              </a:rPr>
              <a:t> </a:t>
            </a:r>
            <a:r>
              <a:rPr sz="2400" b="1" spc="-10" dirty="0">
                <a:solidFill>
                  <a:schemeClr val="accent1"/>
                </a:solidFill>
                <a:latin typeface="Arial"/>
                <a:cs typeface="Arial"/>
              </a:rPr>
              <a:t>Thompson</a:t>
            </a:r>
            <a:endParaRPr lang="en-US" sz="2400" b="1" spc="-10" dirty="0">
              <a:solidFill>
                <a:schemeClr val="accent1"/>
              </a:solidFill>
              <a:latin typeface="Arial"/>
              <a:cs typeface="Arial"/>
            </a:endParaRPr>
          </a:p>
          <a:p>
            <a:pPr marL="354965" indent="-342900">
              <a:lnSpc>
                <a:spcPct val="100000"/>
              </a:lnSpc>
              <a:spcBef>
                <a:spcPts val="805"/>
              </a:spcBef>
              <a:buClr>
                <a:srgbClr val="409D46"/>
              </a:buClr>
              <a:buFont typeface="Arial" panose="020B0604020202020204" pitchFamily="34" charset="0"/>
              <a:buChar char="•"/>
              <a:tabLst>
                <a:tab pos="285115" algn="l"/>
                <a:tab pos="285750" algn="l"/>
              </a:tabLst>
            </a:pPr>
            <a:r>
              <a:rPr lang="en-US" sz="2400" b="1" dirty="0">
                <a:solidFill>
                  <a:schemeClr val="accent1"/>
                </a:solidFill>
                <a:latin typeface="Arial"/>
                <a:cs typeface="Arial"/>
              </a:rPr>
              <a:t>Avani Virani</a:t>
            </a:r>
          </a:p>
          <a:p>
            <a:pPr marL="354965" indent="-342900">
              <a:lnSpc>
                <a:spcPct val="100000"/>
              </a:lnSpc>
              <a:spcBef>
                <a:spcPts val="805"/>
              </a:spcBef>
              <a:buClr>
                <a:srgbClr val="409D46"/>
              </a:buClr>
              <a:buFont typeface="Arial" panose="020B0604020202020204" pitchFamily="34" charset="0"/>
              <a:buChar char="•"/>
              <a:tabLst>
                <a:tab pos="285115" algn="l"/>
                <a:tab pos="285750" algn="l"/>
              </a:tabLst>
            </a:pPr>
            <a:r>
              <a:rPr lang="en-US" sz="2400" b="1" dirty="0">
                <a:solidFill>
                  <a:schemeClr val="accent1"/>
                </a:solidFill>
                <a:latin typeface="Arial"/>
                <a:cs typeface="Arial"/>
              </a:rPr>
              <a:t>Rosemary Wurster</a:t>
            </a:r>
            <a:endParaRPr sz="2400" b="1" dirty="0">
              <a:solidFill>
                <a:schemeClr val="accent1"/>
              </a:solidFill>
              <a:latin typeface="Arial"/>
              <a:cs typeface="Arial"/>
            </a:endParaRPr>
          </a:p>
          <a:p>
            <a:pPr marL="285115" indent="-273050">
              <a:lnSpc>
                <a:spcPct val="100000"/>
              </a:lnSpc>
              <a:spcBef>
                <a:spcPts val="805"/>
              </a:spcBef>
              <a:buClr>
                <a:srgbClr val="409D46"/>
              </a:buClr>
              <a:buFont typeface="Arial"/>
              <a:buChar char="•"/>
              <a:tabLst>
                <a:tab pos="285115" algn="l"/>
                <a:tab pos="285750" algn="l"/>
              </a:tabLst>
            </a:pPr>
            <a:endParaRPr lang="en-US" sz="2400" b="1" spc="-10" dirty="0">
              <a:solidFill>
                <a:schemeClr val="accent1"/>
              </a:solidFill>
              <a:latin typeface="Arial"/>
              <a:cs typeface="Arial"/>
            </a:endParaRPr>
          </a:p>
          <a:p>
            <a:pPr marL="285115" indent="-273050">
              <a:lnSpc>
                <a:spcPct val="100000"/>
              </a:lnSpc>
              <a:spcBef>
                <a:spcPts val="805"/>
              </a:spcBef>
              <a:buClr>
                <a:srgbClr val="409D46"/>
              </a:buClr>
              <a:buFont typeface="Arial"/>
              <a:buChar char="•"/>
              <a:tabLst>
                <a:tab pos="285115" algn="l"/>
                <a:tab pos="285750" algn="l"/>
              </a:tabLst>
            </a:pPr>
            <a:endParaRPr sz="2400" dirty="0">
              <a:latin typeface="Arial"/>
              <a:cs typeface="Arial"/>
            </a:endParaRPr>
          </a:p>
        </p:txBody>
      </p:sp>
      <p:sp>
        <p:nvSpPr>
          <p:cNvPr id="5" name="object 5"/>
          <p:cNvSpPr txBox="1"/>
          <p:nvPr/>
        </p:nvSpPr>
        <p:spPr>
          <a:xfrm>
            <a:off x="4625721" y="6321044"/>
            <a:ext cx="95885" cy="177800"/>
          </a:xfrm>
          <a:prstGeom prst="rect">
            <a:avLst/>
          </a:prstGeom>
        </p:spPr>
        <p:txBody>
          <a:bodyPr vert="horz" wrap="square" lIns="0" tIns="12065" rIns="0" bIns="0" rtlCol="0">
            <a:spAutoFit/>
          </a:bodyPr>
          <a:lstStyle/>
          <a:p>
            <a:pPr marL="12700">
              <a:lnSpc>
                <a:spcPct val="100000"/>
              </a:lnSpc>
              <a:spcBef>
                <a:spcPts val="95"/>
              </a:spcBef>
            </a:pPr>
            <a:r>
              <a:rPr sz="1000" spc="-5" dirty="0">
                <a:solidFill>
                  <a:srgbClr val="7E7E7E"/>
                </a:solidFill>
                <a:latin typeface="Arial"/>
                <a:cs typeface="Arial"/>
              </a:rPr>
              <a:t>2</a:t>
            </a:r>
            <a:endParaRPr sz="1000">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685800" y="1616309"/>
            <a:ext cx="5642610" cy="1079554"/>
          </a:xfrm>
        </p:spPr>
        <p:txBody>
          <a:bodyPr>
            <a:normAutofit/>
          </a:bodyPr>
          <a:lstStyle/>
          <a:p>
            <a:r>
              <a:rPr lang="en-US" altLang="en-US" sz="2400" b="1" dirty="0">
                <a:cs typeface="Times" panose="02020603050405020304" pitchFamily="18" charset="0"/>
              </a:rPr>
              <a:t>Agenda</a:t>
            </a:r>
          </a:p>
        </p:txBody>
      </p:sp>
      <p:sp>
        <p:nvSpPr>
          <p:cNvPr id="2" name="Slide Number Placeholder 1">
            <a:extLst>
              <a:ext uri="{FF2B5EF4-FFF2-40B4-BE49-F238E27FC236}">
                <a16:creationId xmlns:a16="http://schemas.microsoft.com/office/drawing/2014/main" id="{420FE006-2ECD-46F4-98E7-FF419E4120A7}"/>
              </a:ext>
            </a:extLst>
          </p:cNvPr>
          <p:cNvSpPr>
            <a:spLocks noGrp="1"/>
          </p:cNvSpPr>
          <p:nvPr>
            <p:ph type="sldNum" sz="quarter" idx="12"/>
          </p:nvPr>
        </p:nvSpPr>
        <p:spPr>
          <a:xfrm>
            <a:off x="3794125" y="6289679"/>
            <a:ext cx="175895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ctr" defTabSz="457200" rtl="0" eaLnBrk="1" fontAlgn="base" hangingPunct="1">
              <a:spcBef>
                <a:spcPct val="0"/>
              </a:spcBef>
              <a:spcAft>
                <a:spcPct val="0"/>
              </a:spcAft>
              <a:defRPr sz="1000" kern="1200">
                <a:solidFill>
                  <a:srgbClr val="FFFFFF"/>
                </a:solidFill>
                <a:latin typeface="Times" panose="02020603050405020304" pitchFamily="18" charset="0"/>
                <a:ea typeface="+mn-ea"/>
                <a:cs typeface="Times" panose="02020603050405020304" pitchFamily="18" charset="0"/>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87F6B9C3-684B-44AE-B018-336CC860393B}" type="slidenum">
              <a:rPr lang="en-US" altLang="en-US" smtClean="0"/>
              <a:pPr>
                <a:defRPr/>
              </a:pPr>
              <a:t>3</a:t>
            </a:fld>
            <a:endParaRPr lang="en-US" altLang="en-US" dirty="0">
              <a:solidFill>
                <a:schemeClr val="bg1">
                  <a:lumMod val="50000"/>
                </a:schemeClr>
              </a:solidFill>
            </a:endParaRPr>
          </a:p>
        </p:txBody>
      </p:sp>
      <p:sp>
        <p:nvSpPr>
          <p:cNvPr id="6" name="TextBox 5">
            <a:extLst>
              <a:ext uri="{FF2B5EF4-FFF2-40B4-BE49-F238E27FC236}">
                <a16:creationId xmlns:a16="http://schemas.microsoft.com/office/drawing/2014/main" id="{F3CCE6A8-128B-4FA7-A606-3120F5432457}"/>
              </a:ext>
            </a:extLst>
          </p:cNvPr>
          <p:cNvSpPr txBox="1"/>
          <p:nvPr/>
        </p:nvSpPr>
        <p:spPr>
          <a:xfrm>
            <a:off x="1505906" y="34021"/>
            <a:ext cx="6335389" cy="1477328"/>
          </a:xfrm>
          <a:prstGeom prst="rect">
            <a:avLst/>
          </a:prstGeom>
          <a:noFill/>
        </p:spPr>
        <p:txBody>
          <a:bodyPr wrap="none" rtlCol="0">
            <a:spAutoFit/>
          </a:bodyPr>
          <a:lstStyle/>
          <a:p>
            <a:pPr algn="ctr"/>
            <a:endParaRPr lang="en-US" sz="1800" dirty="0">
              <a:solidFill>
                <a:schemeClr val="bg1"/>
              </a:solidFill>
            </a:endParaRPr>
          </a:p>
          <a:p>
            <a:pPr algn="ctr"/>
            <a:r>
              <a:rPr lang="en-US" sz="1800" dirty="0">
                <a:solidFill>
                  <a:schemeClr val="bg1"/>
                </a:solidFill>
              </a:rPr>
              <a:t> </a:t>
            </a:r>
            <a:r>
              <a:rPr lang="en-US" sz="2400" b="1" dirty="0">
                <a:solidFill>
                  <a:schemeClr val="bg1"/>
                </a:solidFill>
                <a:latin typeface="Arial" panose="020B0604020202020204" pitchFamily="34" charset="0"/>
                <a:cs typeface="Arial" panose="020B0604020202020204" pitchFamily="34" charset="0"/>
              </a:rPr>
              <a:t>Health Workforce Subcommittee Meeting </a:t>
            </a:r>
            <a:endParaRPr lang="en-US" sz="2400" dirty="0">
              <a:solidFill>
                <a:schemeClr val="bg1"/>
              </a:solidFill>
              <a:latin typeface="Arial" panose="020B0604020202020204" pitchFamily="34" charset="0"/>
              <a:cs typeface="Arial" panose="020B0604020202020204" pitchFamily="34" charset="0"/>
            </a:endParaRPr>
          </a:p>
          <a:p>
            <a:pPr algn="ctr"/>
            <a:r>
              <a:rPr lang="en-US" sz="2400" dirty="0">
                <a:solidFill>
                  <a:schemeClr val="bg1"/>
                </a:solidFill>
                <a:latin typeface="Arial" panose="020B0604020202020204" pitchFamily="34" charset="0"/>
                <a:cs typeface="Arial" panose="020B0604020202020204" pitchFamily="34" charset="0"/>
              </a:rPr>
              <a:t>Wednesday, January 15, 2025</a:t>
            </a:r>
          </a:p>
          <a:p>
            <a:pPr algn="ctr"/>
            <a:r>
              <a:rPr lang="en-US" sz="2400" dirty="0">
                <a:solidFill>
                  <a:schemeClr val="bg1"/>
                </a:solidFill>
                <a:latin typeface="Arial" panose="020B0604020202020204" pitchFamily="34" charset="0"/>
                <a:cs typeface="Arial" panose="020B0604020202020204" pitchFamily="34" charset="0"/>
              </a:rPr>
              <a:t>9:00 a.m. – 10:30 a.m. </a:t>
            </a:r>
          </a:p>
        </p:txBody>
      </p:sp>
      <p:sp>
        <p:nvSpPr>
          <p:cNvPr id="7" name="TextBox 6">
            <a:extLst>
              <a:ext uri="{FF2B5EF4-FFF2-40B4-BE49-F238E27FC236}">
                <a16:creationId xmlns:a16="http://schemas.microsoft.com/office/drawing/2014/main" id="{EB68FE1C-361A-4AA1-BEBA-EB8C8A853C35}"/>
              </a:ext>
            </a:extLst>
          </p:cNvPr>
          <p:cNvSpPr txBox="1"/>
          <p:nvPr/>
        </p:nvSpPr>
        <p:spPr>
          <a:xfrm>
            <a:off x="304800" y="2363716"/>
            <a:ext cx="8839200" cy="3945054"/>
          </a:xfrm>
          <a:prstGeom prst="rect">
            <a:avLst/>
          </a:prstGeom>
          <a:noFill/>
        </p:spPr>
        <p:txBody>
          <a:bodyPr wrap="square" rtlCol="0">
            <a:spAutoFit/>
          </a:bodyPr>
          <a:lstStyle/>
          <a:p>
            <a:pPr marL="342900" marR="0" lvl="0" indent="-342900">
              <a:lnSpc>
                <a:spcPct val="150000"/>
              </a:lnSpc>
              <a:spcBef>
                <a:spcPts val="0"/>
              </a:spcBef>
              <a:spcAft>
                <a:spcPts val="0"/>
              </a:spcAft>
              <a:buSzPts val="1100"/>
              <a:buFont typeface="Calibri" panose="020F0502020204030204" pitchFamily="34" charset="0"/>
              <a:buAutoNum type="romanUcPeriod"/>
            </a:pPr>
            <a:r>
              <a:rPr lang="en-US" sz="2400" spc="0" dirty="0">
                <a:solidFill>
                  <a:schemeClr val="bg1"/>
                </a:solidFill>
                <a:effectLst/>
                <a:latin typeface="Arial" panose="020B0604020202020204" pitchFamily="34" charset="0"/>
                <a:ea typeface="Calibri" panose="020F0502020204030204" pitchFamily="34" charset="0"/>
                <a:cs typeface="Arial" panose="020B0604020202020204" pitchFamily="34" charset="0"/>
              </a:rPr>
              <a:t>Call</a:t>
            </a:r>
            <a:r>
              <a:rPr lang="en-US" sz="2400" spc="-1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sz="2400" spc="0" dirty="0">
                <a:solidFill>
                  <a:schemeClr val="bg1"/>
                </a:solidFill>
                <a:effectLst/>
                <a:latin typeface="Arial" panose="020B0604020202020204" pitchFamily="34" charset="0"/>
                <a:ea typeface="Calibri" panose="020F0502020204030204" pitchFamily="34" charset="0"/>
                <a:cs typeface="Arial" panose="020B0604020202020204" pitchFamily="34" charset="0"/>
              </a:rPr>
              <a:t>to</a:t>
            </a:r>
            <a:r>
              <a:rPr lang="en-US" sz="2400" spc="-5"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sz="2400" spc="-10" dirty="0">
                <a:solidFill>
                  <a:schemeClr val="bg1"/>
                </a:solidFill>
                <a:effectLst/>
                <a:latin typeface="Arial" panose="020B0604020202020204" pitchFamily="34" charset="0"/>
                <a:ea typeface="Calibri" panose="020F0502020204030204" pitchFamily="34" charset="0"/>
                <a:cs typeface="Arial" panose="020B0604020202020204" pitchFamily="34" charset="0"/>
              </a:rPr>
              <a:t>Order</a:t>
            </a:r>
            <a:endParaRPr lang="en-US" sz="2400" spc="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50000"/>
              </a:lnSpc>
              <a:spcBef>
                <a:spcPts val="0"/>
              </a:spcBef>
              <a:spcAft>
                <a:spcPts val="0"/>
              </a:spcAft>
              <a:buSzPts val="1100"/>
              <a:buFont typeface="Calibri" panose="020F0502020204030204" pitchFamily="34" charset="0"/>
              <a:buAutoNum type="romanUcPeriod"/>
            </a:pPr>
            <a:r>
              <a:rPr lang="en-US" sz="2400" spc="0" dirty="0">
                <a:solidFill>
                  <a:schemeClr val="bg1"/>
                </a:solidFill>
                <a:effectLst/>
                <a:latin typeface="Arial" panose="020B0604020202020204" pitchFamily="34" charset="0"/>
                <a:ea typeface="Calibri" panose="020F0502020204030204" pitchFamily="34" charset="0"/>
                <a:cs typeface="Arial" panose="020B0604020202020204" pitchFamily="34" charset="0"/>
              </a:rPr>
              <a:t>Action</a:t>
            </a:r>
            <a:r>
              <a:rPr lang="en-US" sz="2400" spc="-25"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sz="2400" spc="0" dirty="0">
                <a:solidFill>
                  <a:schemeClr val="bg1"/>
                </a:solidFill>
                <a:effectLst/>
                <a:latin typeface="Arial" panose="020B0604020202020204" pitchFamily="34" charset="0"/>
                <a:ea typeface="Calibri" panose="020F0502020204030204" pitchFamily="34" charset="0"/>
                <a:cs typeface="Arial" panose="020B0604020202020204" pitchFamily="34" charset="0"/>
              </a:rPr>
              <a:t>Item:</a:t>
            </a:r>
            <a:r>
              <a:rPr lang="en-US" sz="2400" spc="-2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sz="2400" spc="0" dirty="0">
                <a:solidFill>
                  <a:schemeClr val="bg1"/>
                </a:solidFill>
                <a:effectLst/>
                <a:latin typeface="Arial" panose="020B0604020202020204" pitchFamily="34" charset="0"/>
                <a:ea typeface="Calibri" panose="020F0502020204030204" pitchFamily="34" charset="0"/>
                <a:cs typeface="Arial" panose="020B0604020202020204" pitchFamily="34" charset="0"/>
              </a:rPr>
              <a:t>Approve</a:t>
            </a:r>
            <a:r>
              <a:rPr lang="en-US" sz="2400" spc="-1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sz="2400" spc="0" dirty="0">
                <a:solidFill>
                  <a:schemeClr val="bg1"/>
                </a:solidFill>
                <a:effectLst/>
                <a:latin typeface="Arial" panose="020B0604020202020204" pitchFamily="34" charset="0"/>
                <a:ea typeface="Calibri" panose="020F0502020204030204" pitchFamily="34" charset="0"/>
                <a:cs typeface="Arial" panose="020B0604020202020204" pitchFamily="34" charset="0"/>
              </a:rPr>
              <a:t>December 11,</a:t>
            </a:r>
            <a:r>
              <a:rPr lang="en-US" sz="2400" spc="-25"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sz="2400" spc="0" dirty="0">
                <a:solidFill>
                  <a:schemeClr val="bg1"/>
                </a:solidFill>
                <a:effectLst/>
                <a:latin typeface="Arial" panose="020B0604020202020204" pitchFamily="34" charset="0"/>
                <a:ea typeface="Calibri" panose="020F0502020204030204" pitchFamily="34" charset="0"/>
                <a:cs typeface="Arial" panose="020B0604020202020204" pitchFamily="34" charset="0"/>
              </a:rPr>
              <a:t>2024</a:t>
            </a:r>
            <a:r>
              <a:rPr lang="en-US" sz="2400" spc="-2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sz="2400" spc="0" dirty="0">
                <a:solidFill>
                  <a:schemeClr val="bg1"/>
                </a:solidFill>
                <a:effectLst/>
                <a:latin typeface="Arial" panose="020B0604020202020204" pitchFamily="34" charset="0"/>
                <a:ea typeface="Calibri" panose="020F0502020204030204" pitchFamily="34" charset="0"/>
                <a:cs typeface="Arial" panose="020B0604020202020204" pitchFamily="34" charset="0"/>
              </a:rPr>
              <a:t>Meeting</a:t>
            </a:r>
            <a:r>
              <a:rPr lang="en-US" sz="2400" spc="-2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sz="2400" spc="-10" dirty="0">
                <a:solidFill>
                  <a:schemeClr val="bg1"/>
                </a:solidFill>
                <a:effectLst/>
                <a:latin typeface="Arial" panose="020B0604020202020204" pitchFamily="34" charset="0"/>
                <a:ea typeface="Calibri" panose="020F0502020204030204" pitchFamily="34" charset="0"/>
                <a:cs typeface="Arial" panose="020B0604020202020204" pitchFamily="34" charset="0"/>
              </a:rPr>
              <a:t>Minutes</a:t>
            </a:r>
            <a:endParaRPr lang="en-US" sz="2400" spc="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50000"/>
              </a:lnSpc>
              <a:spcBef>
                <a:spcPts val="0"/>
              </a:spcBef>
              <a:spcAft>
                <a:spcPts val="0"/>
              </a:spcAft>
              <a:buSzPts val="1100"/>
              <a:buFont typeface="Calibri" panose="020F0502020204030204" pitchFamily="34" charset="0"/>
              <a:buAutoNum type="romanUcPeriod"/>
            </a:pPr>
            <a:r>
              <a:rPr lang="en-US" sz="2400" spc="0" dirty="0">
                <a:solidFill>
                  <a:schemeClr val="bg1"/>
                </a:solidFill>
                <a:effectLst/>
                <a:latin typeface="Arial" panose="020B0604020202020204" pitchFamily="34" charset="0"/>
                <a:ea typeface="Calibri" panose="020F0502020204030204" pitchFamily="34" charset="0"/>
                <a:cs typeface="Arial" panose="020B0604020202020204" pitchFamily="34" charset="0"/>
              </a:rPr>
              <a:t>Discussion</a:t>
            </a:r>
            <a:r>
              <a:rPr lang="en-US" sz="2400" spc="-10" dirty="0">
                <a:solidFill>
                  <a:schemeClr val="bg1"/>
                </a:solidFill>
                <a:effectLst/>
                <a:latin typeface="Arial" panose="020B0604020202020204" pitchFamily="34" charset="0"/>
                <a:ea typeface="Calibri" panose="020F0502020204030204" pitchFamily="34" charset="0"/>
                <a:cs typeface="Arial" panose="020B0604020202020204" pitchFamily="34" charset="0"/>
              </a:rPr>
              <a:t>: Health Workforce Subcommittee Recommendations</a:t>
            </a:r>
            <a:endParaRPr lang="en-US" sz="2400" spc="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50000"/>
              </a:lnSpc>
              <a:spcBef>
                <a:spcPts val="0"/>
              </a:spcBef>
              <a:spcAft>
                <a:spcPts val="0"/>
              </a:spcAft>
              <a:buSzPts val="1100"/>
              <a:buFont typeface="Calibri" panose="020F0502020204030204" pitchFamily="34" charset="0"/>
              <a:buAutoNum type="romanUcPeriod"/>
            </a:pPr>
            <a:r>
              <a:rPr lang="en-US" sz="2400" spc="0" dirty="0">
                <a:solidFill>
                  <a:schemeClr val="bg1"/>
                </a:solidFill>
                <a:effectLst/>
                <a:latin typeface="Arial" panose="020B0604020202020204" pitchFamily="34" charset="0"/>
                <a:ea typeface="Calibri" panose="020F0502020204030204" pitchFamily="34" charset="0"/>
                <a:cs typeface="Arial" panose="020B0604020202020204" pitchFamily="34" charset="0"/>
              </a:rPr>
              <a:t>Public</a:t>
            </a:r>
            <a:r>
              <a:rPr lang="en-US" sz="2400" spc="-25"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sz="2400" spc="-10" dirty="0">
                <a:solidFill>
                  <a:schemeClr val="bg1"/>
                </a:solidFill>
                <a:effectLst/>
                <a:latin typeface="Arial" panose="020B0604020202020204" pitchFamily="34" charset="0"/>
                <a:ea typeface="Calibri" panose="020F0502020204030204" pitchFamily="34" charset="0"/>
                <a:cs typeface="Arial" panose="020B0604020202020204" pitchFamily="34" charset="0"/>
              </a:rPr>
              <a:t>Comment</a:t>
            </a:r>
            <a:endParaRPr lang="en-US" sz="2400" spc="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50000"/>
              </a:lnSpc>
              <a:spcBef>
                <a:spcPts val="0"/>
              </a:spcBef>
              <a:spcAft>
                <a:spcPts val="0"/>
              </a:spcAft>
              <a:buSzPts val="1100"/>
              <a:buFont typeface="Calibri" panose="020F0502020204030204" pitchFamily="34" charset="0"/>
              <a:buAutoNum type="romanUcPeriod"/>
            </a:pPr>
            <a:r>
              <a:rPr lang="en-US" sz="2400" spc="-10" dirty="0">
                <a:solidFill>
                  <a:schemeClr val="bg1"/>
                </a:solidFill>
                <a:effectLst/>
                <a:latin typeface="Arial" panose="020B0604020202020204" pitchFamily="34" charset="0"/>
                <a:ea typeface="Calibri" panose="020F0502020204030204" pitchFamily="34" charset="0"/>
                <a:cs typeface="Arial" panose="020B0604020202020204" pitchFamily="34" charset="0"/>
              </a:rPr>
              <a:t>Adjourn</a:t>
            </a:r>
            <a:endParaRPr lang="en-US" sz="2400" spc="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endParaRPr lang="en-US" sz="1800" dirty="0"/>
          </a:p>
          <a:p>
            <a:pPr marL="0" marR="0">
              <a:lnSpc>
                <a:spcPct val="107000"/>
              </a:lnSpc>
              <a:spcBef>
                <a:spcPts val="0"/>
              </a:spcBef>
              <a:spcAft>
                <a:spcPts val="0"/>
              </a:spcAft>
            </a:pPr>
            <a:r>
              <a:rPr lang="en-US" sz="16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1600" b="1" dirty="0">
                <a:solidFill>
                  <a:schemeClr val="bg1"/>
                </a:solidFill>
                <a:latin typeface="Calibri" panose="020F0502020204030204" pitchFamily="34" charset="0"/>
                <a:ea typeface="Calibri" panose="020F0502020204030204" pitchFamily="34"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43000" y="2438400"/>
            <a:ext cx="6400800" cy="751488"/>
          </a:xfrm>
          <a:prstGeom prst="rect">
            <a:avLst/>
          </a:prstGeom>
        </p:spPr>
        <p:txBody>
          <a:bodyPr vert="horz" wrap="square" lIns="0" tIns="12700" rIns="0" bIns="0" rtlCol="0">
            <a:spAutoFit/>
          </a:bodyPr>
          <a:lstStyle/>
          <a:p>
            <a:pPr marL="12700">
              <a:lnSpc>
                <a:spcPct val="100000"/>
              </a:lnSpc>
              <a:spcBef>
                <a:spcPts val="100"/>
              </a:spcBef>
              <a:tabLst>
                <a:tab pos="2251710" algn="l"/>
              </a:tabLst>
            </a:pPr>
            <a:r>
              <a:rPr lang="en-US" sz="2400" b="1" dirty="0">
                <a:latin typeface="Arial"/>
                <a:cs typeface="Arial"/>
              </a:rPr>
              <a:t>ACTION</a:t>
            </a:r>
            <a:r>
              <a:rPr lang="en-US" sz="2400" b="1" spc="-40" dirty="0">
                <a:latin typeface="Arial"/>
                <a:cs typeface="Arial"/>
              </a:rPr>
              <a:t> </a:t>
            </a:r>
            <a:r>
              <a:rPr lang="en-US" sz="2400" b="1" spc="-10" dirty="0">
                <a:latin typeface="Arial"/>
                <a:cs typeface="Arial"/>
              </a:rPr>
              <a:t>ITEM:</a:t>
            </a:r>
            <a:r>
              <a:rPr lang="en-US" sz="2400" b="1" dirty="0">
                <a:latin typeface="Arial"/>
                <a:cs typeface="Arial"/>
              </a:rPr>
              <a:t>	</a:t>
            </a:r>
            <a:r>
              <a:rPr lang="en-US" sz="2400" dirty="0">
                <a:latin typeface="Arial"/>
                <a:cs typeface="Arial"/>
              </a:rPr>
              <a:t>Approve December 11, 2024, meeting minutes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5B0C4-2A49-20E5-F13D-2C6B4F432A8E}"/>
              </a:ext>
            </a:extLst>
          </p:cNvPr>
          <p:cNvSpPr>
            <a:spLocks noGrp="1"/>
          </p:cNvSpPr>
          <p:nvPr>
            <p:ph type="title"/>
          </p:nvPr>
        </p:nvSpPr>
        <p:spPr>
          <a:xfrm>
            <a:off x="609600" y="2362200"/>
            <a:ext cx="8153400" cy="1231106"/>
          </a:xfrm>
        </p:spPr>
        <p:txBody>
          <a:bodyPr/>
          <a:lstStyle/>
          <a:p>
            <a:r>
              <a:rPr lang="en-US" sz="2400" b="1" spc="0" dirty="0">
                <a:solidFill>
                  <a:schemeClr val="bg1"/>
                </a:solidFill>
                <a:effectLst/>
                <a:latin typeface="Arial" panose="020B0604020202020204" pitchFamily="34" charset="0"/>
                <a:ea typeface="Calibri" panose="020F0502020204030204" pitchFamily="34" charset="0"/>
                <a:cs typeface="Arial" panose="020B0604020202020204" pitchFamily="34" charset="0"/>
              </a:rPr>
              <a:t>Discussion</a:t>
            </a:r>
            <a:r>
              <a:rPr lang="en-US" sz="2400" b="1" spc="-10" dirty="0">
                <a:solidFill>
                  <a:schemeClr val="bg1"/>
                </a:solidFill>
                <a:effectLst/>
                <a:latin typeface="Arial" panose="020B0604020202020204" pitchFamily="34" charset="0"/>
                <a:ea typeface="Calibri" panose="020F0502020204030204" pitchFamily="34" charset="0"/>
                <a:cs typeface="Arial" panose="020B0604020202020204" pitchFamily="34" charset="0"/>
              </a:rPr>
              <a:t>: Health Workforce Subcommittee Recommendations</a:t>
            </a:r>
            <a:br>
              <a:rPr lang="en-US" sz="3200" spc="0" dirty="0">
                <a:solidFill>
                  <a:schemeClr val="bg1"/>
                </a:solidFill>
                <a:effectLst/>
                <a:latin typeface="Calibri" panose="020F0502020204030204" pitchFamily="34" charset="0"/>
                <a:ea typeface="Calibri" panose="020F0502020204030204" pitchFamily="34" charset="0"/>
              </a:rPr>
            </a:br>
            <a:endParaRPr lang="en-US" dirty="0"/>
          </a:p>
        </p:txBody>
      </p:sp>
    </p:spTree>
    <p:extLst>
      <p:ext uri="{BB962C8B-B14F-4D97-AF65-F5344CB8AC3E}">
        <p14:creationId xmlns:p14="http://schemas.microsoft.com/office/powerpoint/2010/main" val="2679729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72A5C-F10E-778E-88C6-20688A97EC8A}"/>
              </a:ext>
            </a:extLst>
          </p:cNvPr>
          <p:cNvSpPr>
            <a:spLocks noGrp="1"/>
          </p:cNvSpPr>
          <p:nvPr>
            <p:ph type="title"/>
          </p:nvPr>
        </p:nvSpPr>
        <p:spPr>
          <a:xfrm>
            <a:off x="515471" y="8965"/>
            <a:ext cx="8001000" cy="553998"/>
          </a:xfrm>
        </p:spPr>
        <p:txBody>
          <a:bodyPr/>
          <a:lstStyle/>
          <a:p>
            <a:pPr algn="ctr"/>
            <a:r>
              <a:rPr lang="en-US" sz="1800" b="1" dirty="0"/>
              <a:t>Recommendations From the </a:t>
            </a:r>
            <a:br>
              <a:rPr lang="en-US" sz="1800" b="1" dirty="0"/>
            </a:br>
            <a:r>
              <a:rPr lang="en-US" sz="1800" b="1" dirty="0"/>
              <a:t>Healthcare Workforce Subcommittee</a:t>
            </a:r>
          </a:p>
        </p:txBody>
      </p:sp>
      <p:sp>
        <p:nvSpPr>
          <p:cNvPr id="5" name="Text Placeholder 4">
            <a:extLst>
              <a:ext uri="{FF2B5EF4-FFF2-40B4-BE49-F238E27FC236}">
                <a16:creationId xmlns:a16="http://schemas.microsoft.com/office/drawing/2014/main" id="{EC73A73A-60D5-7884-B89E-ECB338339CC1}"/>
              </a:ext>
            </a:extLst>
          </p:cNvPr>
          <p:cNvSpPr>
            <a:spLocks noGrp="1"/>
          </p:cNvSpPr>
          <p:nvPr>
            <p:ph type="body" idx="1"/>
          </p:nvPr>
        </p:nvSpPr>
        <p:spPr>
          <a:xfrm>
            <a:off x="170329" y="562963"/>
            <a:ext cx="8458200" cy="5841343"/>
          </a:xfrm>
        </p:spPr>
        <p:txBody>
          <a:bodyPr/>
          <a:lstStyle/>
          <a:p>
            <a:pPr marR="0" lvl="0" algn="l" defTabSz="257175" rtl="0" eaLnBrk="1" fontAlgn="auto" latinLnBrk="0" hangingPunct="1">
              <a:lnSpc>
                <a:spcPct val="107000"/>
              </a:lnSpc>
              <a:spcBef>
                <a:spcPts val="0"/>
              </a:spcBef>
              <a:spcAft>
                <a:spcPts val="600"/>
              </a:spcAft>
              <a:buClr>
                <a:srgbClr val="48141E"/>
              </a:buClr>
              <a:buSzPct val="92000"/>
              <a:tabLst/>
              <a:defRPr/>
            </a:pPr>
            <a:r>
              <a:rPr kumimoji="0" lang="en-US" sz="1200" b="1"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1)   </a:t>
            </a:r>
            <a:r>
              <a:rPr kumimoji="0" lang="en-US" sz="1400" b="1"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Data/Surveys/ Licensure </a:t>
            </a:r>
            <a:r>
              <a:rPr kumimoji="0" lang="en-US" sz="1400" b="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 need to refine the data further to provide more information on the current workforce and their statewide distribution as well as information to enable forecasting of the future workforce needs</a:t>
            </a:r>
          </a:p>
          <a:p>
            <a:pPr marR="0" lvl="0" algn="l" defTabSz="257175" rtl="0" eaLnBrk="1" fontAlgn="auto" latinLnBrk="0" hangingPunct="1">
              <a:lnSpc>
                <a:spcPct val="107000"/>
              </a:lnSpc>
              <a:spcBef>
                <a:spcPts val="0"/>
              </a:spcBef>
              <a:spcAft>
                <a:spcPts val="600"/>
              </a:spcAft>
              <a:buClr>
                <a:srgbClr val="48141E"/>
              </a:buClr>
              <a:buSzPct val="92000"/>
              <a:tabLst/>
              <a:defRPr/>
            </a:pPr>
            <a:endParaRPr kumimoji="0" lang="en-US" sz="1400" b="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endParaRPr>
          </a:p>
          <a:p>
            <a:pPr marR="0" lvl="0" algn="l" defTabSz="257175" rtl="0" eaLnBrk="1" fontAlgn="auto" latinLnBrk="0" hangingPunct="1">
              <a:lnSpc>
                <a:spcPct val="107000"/>
              </a:lnSpc>
              <a:spcBef>
                <a:spcPts val="0"/>
              </a:spcBef>
              <a:spcAft>
                <a:spcPts val="600"/>
              </a:spcAft>
              <a:buClr>
                <a:srgbClr val="48141E"/>
              </a:buClr>
              <a:buSzPct val="92000"/>
              <a:tabLst/>
              <a:defRPr/>
            </a:pPr>
            <a:r>
              <a:rPr kumimoji="0" lang="en-US" sz="1400" b="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 </a:t>
            </a:r>
            <a:r>
              <a:rPr kumimoji="0" lang="en-US" sz="1400" b="1"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2)</a:t>
            </a:r>
            <a:r>
              <a:rPr kumimoji="0" lang="en-US" sz="1400" b="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	 </a:t>
            </a:r>
            <a:r>
              <a:rPr kumimoji="0" lang="en-US" sz="1400" b="1"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Clinical Training / Preceptors/ Enhancing healthcare workforce pipelines- </a:t>
            </a:r>
            <a:r>
              <a:rPr kumimoji="0" lang="en-US" sz="1400" b="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need to work out financing and partnerships of hospitals and educational institutions, high schools, and middle schools to create a healthcare career pipeline.  Also, need for mechanisms to grow the next generation of healthcare workforce educators and fill 	the ever-expanding demand</a:t>
            </a:r>
          </a:p>
          <a:p>
            <a:pPr marR="0" lvl="0" algn="l" defTabSz="257175" rtl="0" eaLnBrk="1" fontAlgn="auto" latinLnBrk="0" hangingPunct="1">
              <a:lnSpc>
                <a:spcPct val="107000"/>
              </a:lnSpc>
              <a:spcBef>
                <a:spcPts val="0"/>
              </a:spcBef>
              <a:spcAft>
                <a:spcPts val="600"/>
              </a:spcAft>
              <a:buClr>
                <a:srgbClr val="48141E"/>
              </a:buClr>
              <a:buSzPct val="92000"/>
              <a:tabLst/>
              <a:defRPr/>
            </a:pPr>
            <a:endParaRPr kumimoji="0" lang="en-US" sz="1400" b="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endParaRPr>
          </a:p>
          <a:p>
            <a:pPr marR="0" lvl="0" algn="l" defTabSz="257175" rtl="0" eaLnBrk="1" fontAlgn="auto" latinLnBrk="0" hangingPunct="1">
              <a:lnSpc>
                <a:spcPct val="107000"/>
              </a:lnSpc>
              <a:spcBef>
                <a:spcPts val="0"/>
              </a:spcBef>
              <a:spcAft>
                <a:spcPts val="600"/>
              </a:spcAft>
              <a:buClr>
                <a:srgbClr val="48141E"/>
              </a:buClr>
              <a:buSzPct val="92000"/>
              <a:tabLst/>
              <a:defRPr/>
            </a:pPr>
            <a:r>
              <a:rPr kumimoji="0" lang="en-US" sz="1400" b="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 </a:t>
            </a:r>
            <a:r>
              <a:rPr kumimoji="0" lang="en-US" sz="1400" b="1"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3)   Healthcare professional shortages </a:t>
            </a:r>
            <a:r>
              <a:rPr kumimoji="0" lang="en-US" sz="1400" b="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  need to solve shortages of physicians, dentists dental hygienists, nurses, 	specialists, 	behavioral health </a:t>
            </a:r>
            <a:r>
              <a:rPr kumimoji="0" lang="en-US" sz="1200" b="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specialists</a:t>
            </a:r>
            <a:r>
              <a:rPr kumimoji="0" lang="en-US" sz="1400" b="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 etc.  How do we grow our own in the state, and recruit and retain the 	workforce needed in our state </a:t>
            </a:r>
          </a:p>
          <a:p>
            <a:pPr marR="0" lvl="0" algn="l" defTabSz="257175" rtl="0" eaLnBrk="1" fontAlgn="auto" latinLnBrk="0" hangingPunct="1">
              <a:lnSpc>
                <a:spcPct val="107000"/>
              </a:lnSpc>
              <a:spcBef>
                <a:spcPts val="0"/>
              </a:spcBef>
              <a:spcAft>
                <a:spcPts val="600"/>
              </a:spcAft>
              <a:buClr>
                <a:srgbClr val="48141E"/>
              </a:buClr>
              <a:buSzPct val="92000"/>
              <a:tabLst/>
              <a:defRPr/>
            </a:pPr>
            <a:endParaRPr kumimoji="0" lang="en-US" sz="1400" b="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endParaRPr>
          </a:p>
          <a:p>
            <a:pPr marR="0" lvl="0" algn="l" defTabSz="257175" rtl="0" eaLnBrk="1" fontAlgn="auto" latinLnBrk="0" hangingPunct="1">
              <a:lnSpc>
                <a:spcPct val="107000"/>
              </a:lnSpc>
              <a:spcBef>
                <a:spcPts val="0"/>
              </a:spcBef>
              <a:spcAft>
                <a:spcPts val="600"/>
              </a:spcAft>
              <a:buClr>
                <a:srgbClr val="48141E"/>
              </a:buClr>
              <a:buSzPct val="92000"/>
              <a:tabLst/>
              <a:defRPr/>
            </a:pPr>
            <a:r>
              <a:rPr kumimoji="0" lang="en-US" sz="1400" b="1"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 4)   Long-term care- </a:t>
            </a:r>
            <a:r>
              <a:rPr kumimoji="0" lang="en-US" sz="1400" b="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need to grow all levels of health care professionals to serve in much-needed areas, create career ladders  for individuals so they can enter at all different levels and </a:t>
            </a:r>
          </a:p>
          <a:p>
            <a:pPr marR="0" lvl="0" algn="l" defTabSz="257175" rtl="0" eaLnBrk="1" fontAlgn="auto" latinLnBrk="0" hangingPunct="1">
              <a:lnSpc>
                <a:spcPct val="107000"/>
              </a:lnSpc>
              <a:spcBef>
                <a:spcPts val="0"/>
              </a:spcBef>
              <a:spcAft>
                <a:spcPts val="600"/>
              </a:spcAft>
              <a:buClr>
                <a:srgbClr val="48141E"/>
              </a:buClr>
              <a:buSzPct val="92000"/>
              <a:tabLst/>
              <a:defRPr/>
            </a:pPr>
            <a:r>
              <a:rPr kumimoji="0" lang="en-US" sz="1400" b="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	achieve credit for their work in the field. </a:t>
            </a:r>
          </a:p>
          <a:p>
            <a:pPr marR="0" lvl="0" algn="l" defTabSz="257175" rtl="0" eaLnBrk="1" fontAlgn="auto" latinLnBrk="0" hangingPunct="1">
              <a:lnSpc>
                <a:spcPct val="107000"/>
              </a:lnSpc>
              <a:spcBef>
                <a:spcPts val="0"/>
              </a:spcBef>
              <a:spcAft>
                <a:spcPts val="600"/>
              </a:spcAft>
              <a:buClr>
                <a:srgbClr val="48141E"/>
              </a:buClr>
              <a:buSzPct val="92000"/>
              <a:tabLst/>
              <a:defRPr/>
            </a:pPr>
            <a:endParaRPr kumimoji="0" lang="en-US" sz="1400" b="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endParaRPr>
          </a:p>
          <a:p>
            <a:pPr marR="0" lvl="0" algn="l" defTabSz="257175" rtl="0" eaLnBrk="1" fontAlgn="auto" latinLnBrk="0" hangingPunct="1">
              <a:lnSpc>
                <a:spcPct val="107000"/>
              </a:lnSpc>
              <a:spcBef>
                <a:spcPts val="0"/>
              </a:spcBef>
              <a:spcAft>
                <a:spcPts val="600"/>
              </a:spcAft>
              <a:buClr>
                <a:srgbClr val="48141E"/>
              </a:buClr>
              <a:buSzPct val="92000"/>
              <a:tabLst/>
              <a:defRPr/>
            </a:pPr>
            <a:r>
              <a:rPr kumimoji="0" lang="en-US" sz="1400" b="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 </a:t>
            </a:r>
            <a:r>
              <a:rPr kumimoji="0" lang="en-US" sz="1400" b="1"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5)	Delivering care to Rural and Underserved populations </a:t>
            </a:r>
            <a:r>
              <a:rPr kumimoji="0" lang="en-US" sz="1400" b="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 need to work on geographic distribution, </a:t>
            </a:r>
          </a:p>
          <a:p>
            <a:pPr marR="0" lvl="0" algn="l" defTabSz="257175" rtl="0" eaLnBrk="1" fontAlgn="auto" latinLnBrk="0" hangingPunct="1">
              <a:lnSpc>
                <a:spcPct val="107000"/>
              </a:lnSpc>
              <a:spcBef>
                <a:spcPts val="0"/>
              </a:spcBef>
              <a:spcAft>
                <a:spcPts val="600"/>
              </a:spcAft>
              <a:buClr>
                <a:srgbClr val="48141E"/>
              </a:buClr>
              <a:buSzPct val="92000"/>
              <a:tabLst/>
              <a:defRPr/>
            </a:pPr>
            <a:r>
              <a:rPr kumimoji="0" lang="en-US" sz="1400" b="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	telehealth options, etc.  Can we establish more clinics in underserved areas so that we can then </a:t>
            </a:r>
          </a:p>
          <a:p>
            <a:pPr marR="0" lvl="0" algn="l" defTabSz="257175" rtl="0" eaLnBrk="1" fontAlgn="auto" latinLnBrk="0" hangingPunct="1">
              <a:lnSpc>
                <a:spcPct val="107000"/>
              </a:lnSpc>
              <a:spcBef>
                <a:spcPts val="0"/>
              </a:spcBef>
              <a:spcAft>
                <a:spcPts val="600"/>
              </a:spcAft>
              <a:buClr>
                <a:srgbClr val="48141E"/>
              </a:buClr>
              <a:buSzPct val="92000"/>
              <a:tabLst/>
              <a:defRPr/>
            </a:pPr>
            <a:r>
              <a:rPr kumimoji="0" lang="en-US" sz="1400" b="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	recruit healthcare professionals to establish practices there?   </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7645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A5546-5FA5-4561-807B-05470A7C78DD}"/>
              </a:ext>
            </a:extLst>
          </p:cNvPr>
          <p:cNvSpPr>
            <a:spLocks noGrp="1"/>
          </p:cNvSpPr>
          <p:nvPr>
            <p:ph type="title"/>
          </p:nvPr>
        </p:nvSpPr>
        <p:spPr>
          <a:xfrm>
            <a:off x="640283" y="631303"/>
            <a:ext cx="7863434" cy="861774"/>
          </a:xfrm>
        </p:spPr>
        <p:txBody>
          <a:bodyPr/>
          <a:lstStyle/>
          <a:p>
            <a:r>
              <a:rPr lang="en-US" sz="2400" b="1" dirty="0"/>
              <a:t>EDUCATION: Bottleneck for Clinical Training </a:t>
            </a:r>
            <a:br>
              <a:rPr lang="en-US" dirty="0"/>
            </a:br>
            <a:endParaRPr lang="en-US" dirty="0"/>
          </a:p>
        </p:txBody>
      </p:sp>
      <p:sp>
        <p:nvSpPr>
          <p:cNvPr id="6" name="Slide Number Placeholder 5">
            <a:extLst>
              <a:ext uri="{FF2B5EF4-FFF2-40B4-BE49-F238E27FC236}">
                <a16:creationId xmlns:a16="http://schemas.microsoft.com/office/drawing/2014/main" id="{BD0745D4-5495-4F9C-9709-28494DCB8B04}"/>
              </a:ext>
            </a:extLst>
          </p:cNvPr>
          <p:cNvSpPr>
            <a:spLocks noGrp="1"/>
          </p:cNvSpPr>
          <p:nvPr>
            <p:ph type="sldNum" sz="quarter" idx="12"/>
          </p:nvPr>
        </p:nvSpPr>
        <p:spPr/>
        <p:txBody>
          <a:bodyPr/>
          <a:lstStyle/>
          <a:p>
            <a:pPr defTabSz="685800" rtl="0">
              <a:defRPr/>
            </a:pPr>
            <a:fld id="{DD3FF57B-5F25-B54A-A918-FB50C2689073}" type="slidenum">
              <a:rPr lang="en-US" kern="1200">
                <a:solidFill>
                  <a:srgbClr val="48141E"/>
                </a:solidFill>
                <a:latin typeface="Gill Sans MT" panose="020B0502020104020203"/>
                <a:ea typeface="+mn-ea"/>
                <a:cs typeface="+mn-cs"/>
              </a:rPr>
              <a:pPr defTabSz="685800" rtl="0">
                <a:defRPr/>
              </a:pPr>
              <a:t>7</a:t>
            </a:fld>
            <a:endParaRPr lang="en-US" kern="1200" dirty="0">
              <a:solidFill>
                <a:srgbClr val="48141E"/>
              </a:solidFill>
              <a:latin typeface="Gill Sans MT" panose="020B0502020104020203"/>
              <a:ea typeface="+mn-ea"/>
              <a:cs typeface="+mn-cs"/>
            </a:endParaRPr>
          </a:p>
        </p:txBody>
      </p:sp>
      <p:pic>
        <p:nvPicPr>
          <p:cNvPr id="1026" name="Picture 2" descr="Envella Bed: Air Fluidized Therapy ...">
            <a:extLst>
              <a:ext uri="{FF2B5EF4-FFF2-40B4-BE49-F238E27FC236}">
                <a16:creationId xmlns:a16="http://schemas.microsoft.com/office/drawing/2014/main" id="{1052F15E-DBC7-47AD-8CDB-4C1AB1A303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3039" y="2414067"/>
            <a:ext cx="2362958" cy="255848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086D3CAB-D44E-4775-A0D7-A3AC2F17A610}"/>
              </a:ext>
            </a:extLst>
          </p:cNvPr>
          <p:cNvSpPr txBox="1"/>
          <p:nvPr/>
        </p:nvSpPr>
        <p:spPr>
          <a:xfrm>
            <a:off x="443039" y="5242767"/>
            <a:ext cx="2991525" cy="523220"/>
          </a:xfrm>
          <a:prstGeom prst="rect">
            <a:avLst/>
          </a:prstGeom>
          <a:noFill/>
        </p:spPr>
        <p:txBody>
          <a:bodyPr wrap="none" rtlCol="0">
            <a:spAutoFit/>
          </a:bodyPr>
          <a:lstStyle/>
          <a:p>
            <a:pPr algn="l" defTabSz="685800" rtl="0">
              <a:defRPr/>
            </a:pPr>
            <a:r>
              <a:rPr lang="en-US" sz="1400" kern="1200" dirty="0">
                <a:solidFill>
                  <a:schemeClr val="bg1"/>
                </a:solidFill>
                <a:latin typeface="Arial" panose="020B0604020202020204" pitchFamily="34" charset="0"/>
                <a:ea typeface="+mn-ea"/>
                <a:cs typeface="Arial" panose="020B0604020202020204" pitchFamily="34" charset="0"/>
              </a:rPr>
              <a:t>Hospital Beds </a:t>
            </a:r>
          </a:p>
          <a:p>
            <a:pPr algn="l" defTabSz="685800" rtl="0">
              <a:defRPr/>
            </a:pPr>
            <a:r>
              <a:rPr lang="en-US" sz="1400" kern="1200" dirty="0">
                <a:solidFill>
                  <a:schemeClr val="bg1"/>
                </a:solidFill>
                <a:latin typeface="Arial" panose="020B0604020202020204" pitchFamily="34" charset="0"/>
                <a:ea typeface="+mn-ea"/>
                <a:cs typeface="Arial" panose="020B0604020202020204" pitchFamily="34" charset="0"/>
              </a:rPr>
              <a:t>Determine clinical training capacity </a:t>
            </a:r>
          </a:p>
        </p:txBody>
      </p:sp>
      <p:sp>
        <p:nvSpPr>
          <p:cNvPr id="8" name="TextBox 7">
            <a:extLst>
              <a:ext uri="{FF2B5EF4-FFF2-40B4-BE49-F238E27FC236}">
                <a16:creationId xmlns:a16="http://schemas.microsoft.com/office/drawing/2014/main" id="{9567EF95-C3CD-4774-8FB3-984D93900AF8}"/>
              </a:ext>
            </a:extLst>
          </p:cNvPr>
          <p:cNvSpPr txBox="1"/>
          <p:nvPr/>
        </p:nvSpPr>
        <p:spPr>
          <a:xfrm>
            <a:off x="3731524" y="2209800"/>
            <a:ext cx="2403222" cy="3947234"/>
          </a:xfrm>
          <a:prstGeom prst="rect">
            <a:avLst/>
          </a:prstGeom>
          <a:noFill/>
        </p:spPr>
        <p:txBody>
          <a:bodyPr wrap="none" rtlCol="0">
            <a:spAutoFit/>
          </a:bodyPr>
          <a:lstStyle/>
          <a:p>
            <a:pPr algn="l" defTabSz="685800" rtl="0">
              <a:defRPr/>
            </a:pPr>
            <a:r>
              <a:rPr lang="en-US" sz="1400" kern="1200" dirty="0">
                <a:solidFill>
                  <a:schemeClr val="bg1"/>
                </a:solidFill>
                <a:latin typeface="Arial" panose="020B0604020202020204" pitchFamily="34" charset="0"/>
                <a:ea typeface="+mn-ea"/>
                <a:cs typeface="Arial" panose="020B0604020202020204" pitchFamily="34" charset="0"/>
              </a:rPr>
              <a:t>LPNs</a:t>
            </a:r>
          </a:p>
          <a:p>
            <a:pPr algn="l" defTabSz="685800" rtl="0">
              <a:defRPr/>
            </a:pPr>
            <a:endParaRPr lang="en-US" sz="1400" kern="1200" dirty="0">
              <a:solidFill>
                <a:schemeClr val="bg1"/>
              </a:solidFill>
              <a:latin typeface="Arial" panose="020B0604020202020204" pitchFamily="34" charset="0"/>
              <a:ea typeface="+mn-ea"/>
              <a:cs typeface="Arial" panose="020B0604020202020204" pitchFamily="34" charset="0"/>
            </a:endParaRPr>
          </a:p>
          <a:p>
            <a:pPr algn="l" defTabSz="685800" rtl="0">
              <a:defRPr/>
            </a:pPr>
            <a:endParaRPr lang="en-US" sz="1400" kern="1200" dirty="0">
              <a:solidFill>
                <a:schemeClr val="bg1"/>
              </a:solidFill>
              <a:latin typeface="Arial" panose="020B0604020202020204" pitchFamily="34" charset="0"/>
              <a:ea typeface="+mn-ea"/>
              <a:cs typeface="Arial" panose="020B0604020202020204" pitchFamily="34" charset="0"/>
            </a:endParaRPr>
          </a:p>
          <a:p>
            <a:pPr algn="l" defTabSz="685800" rtl="0">
              <a:defRPr/>
            </a:pPr>
            <a:r>
              <a:rPr lang="en-US" sz="1400" kern="1200" dirty="0">
                <a:solidFill>
                  <a:schemeClr val="bg1"/>
                </a:solidFill>
                <a:latin typeface="Arial" panose="020B0604020202020204" pitchFamily="34" charset="0"/>
                <a:ea typeface="+mn-ea"/>
                <a:cs typeface="Arial" panose="020B0604020202020204" pitchFamily="34" charset="0"/>
              </a:rPr>
              <a:t>Nursing Students</a:t>
            </a:r>
          </a:p>
          <a:p>
            <a:pPr algn="l" defTabSz="685800" rtl="0">
              <a:defRPr/>
            </a:pPr>
            <a:endParaRPr lang="en-US" sz="1400" kern="1200" dirty="0">
              <a:solidFill>
                <a:schemeClr val="bg1"/>
              </a:solidFill>
              <a:latin typeface="Arial" panose="020B0604020202020204" pitchFamily="34" charset="0"/>
              <a:ea typeface="+mn-ea"/>
              <a:cs typeface="Arial" panose="020B0604020202020204" pitchFamily="34" charset="0"/>
            </a:endParaRPr>
          </a:p>
          <a:p>
            <a:pPr algn="l" defTabSz="685800" rtl="0">
              <a:defRPr/>
            </a:pPr>
            <a:endParaRPr lang="en-US" sz="1400" kern="1200" dirty="0">
              <a:solidFill>
                <a:schemeClr val="bg1"/>
              </a:solidFill>
              <a:latin typeface="Arial" panose="020B0604020202020204" pitchFamily="34" charset="0"/>
              <a:ea typeface="+mn-ea"/>
              <a:cs typeface="Arial" panose="020B0604020202020204" pitchFamily="34" charset="0"/>
            </a:endParaRPr>
          </a:p>
          <a:p>
            <a:pPr algn="l" defTabSz="685800" rtl="0">
              <a:defRPr/>
            </a:pPr>
            <a:r>
              <a:rPr lang="en-US" sz="1400" kern="1200" dirty="0">
                <a:solidFill>
                  <a:schemeClr val="bg1"/>
                </a:solidFill>
                <a:latin typeface="Arial" panose="020B0604020202020204" pitchFamily="34" charset="0"/>
                <a:ea typeface="+mn-ea"/>
                <a:cs typeface="Arial" panose="020B0604020202020204" pitchFamily="34" charset="0"/>
              </a:rPr>
              <a:t>Graduate Nursing Students </a:t>
            </a:r>
          </a:p>
          <a:p>
            <a:pPr algn="l" defTabSz="685800" rtl="0">
              <a:defRPr/>
            </a:pPr>
            <a:endParaRPr lang="en-US" sz="1400" kern="1200" dirty="0">
              <a:solidFill>
                <a:schemeClr val="bg1"/>
              </a:solidFill>
              <a:latin typeface="Arial" panose="020B0604020202020204" pitchFamily="34" charset="0"/>
              <a:ea typeface="+mn-ea"/>
              <a:cs typeface="Arial" panose="020B0604020202020204" pitchFamily="34" charset="0"/>
            </a:endParaRPr>
          </a:p>
          <a:p>
            <a:pPr algn="l" defTabSz="685800" rtl="0">
              <a:defRPr/>
            </a:pPr>
            <a:r>
              <a:rPr lang="en-US" sz="1400" kern="1200" dirty="0">
                <a:solidFill>
                  <a:schemeClr val="bg1"/>
                </a:solidFill>
                <a:latin typeface="Arial" panose="020B0604020202020204" pitchFamily="34" charset="0"/>
                <a:ea typeface="+mn-ea"/>
                <a:cs typeface="Arial" panose="020B0604020202020204" pitchFamily="34" charset="0"/>
              </a:rPr>
              <a:t>Physician Assistants </a:t>
            </a:r>
          </a:p>
          <a:p>
            <a:pPr algn="l" defTabSz="685800" rtl="0">
              <a:defRPr/>
            </a:pPr>
            <a:endParaRPr lang="en-US" sz="1400" kern="1200" dirty="0">
              <a:solidFill>
                <a:schemeClr val="bg1"/>
              </a:solidFill>
              <a:latin typeface="Arial" panose="020B0604020202020204" pitchFamily="34" charset="0"/>
              <a:ea typeface="+mn-ea"/>
              <a:cs typeface="Arial" panose="020B0604020202020204" pitchFamily="34" charset="0"/>
            </a:endParaRPr>
          </a:p>
          <a:p>
            <a:pPr algn="l" defTabSz="685800" rtl="0">
              <a:defRPr/>
            </a:pPr>
            <a:endParaRPr lang="en-US" sz="1400" kern="1200" dirty="0">
              <a:solidFill>
                <a:schemeClr val="bg1"/>
              </a:solidFill>
              <a:latin typeface="Arial" panose="020B0604020202020204" pitchFamily="34" charset="0"/>
              <a:ea typeface="+mn-ea"/>
              <a:cs typeface="Arial" panose="020B0604020202020204" pitchFamily="34" charset="0"/>
            </a:endParaRPr>
          </a:p>
          <a:p>
            <a:pPr algn="l" defTabSz="685800" rtl="0">
              <a:defRPr/>
            </a:pPr>
            <a:r>
              <a:rPr lang="en-US" sz="1400" kern="1200" dirty="0">
                <a:solidFill>
                  <a:schemeClr val="bg1"/>
                </a:solidFill>
                <a:latin typeface="Arial" panose="020B0604020202020204" pitchFamily="34" charset="0"/>
                <a:ea typeface="+mn-ea"/>
                <a:cs typeface="Arial" panose="020B0604020202020204" pitchFamily="34" charset="0"/>
              </a:rPr>
              <a:t>Medical Students</a:t>
            </a:r>
          </a:p>
          <a:p>
            <a:pPr algn="l" defTabSz="685800" rtl="0">
              <a:defRPr/>
            </a:pPr>
            <a:endParaRPr lang="en-US" sz="1400" kern="1200" dirty="0">
              <a:solidFill>
                <a:schemeClr val="bg1"/>
              </a:solidFill>
              <a:latin typeface="Arial" panose="020B0604020202020204" pitchFamily="34" charset="0"/>
              <a:ea typeface="+mn-ea"/>
              <a:cs typeface="Arial" panose="020B0604020202020204" pitchFamily="34" charset="0"/>
            </a:endParaRPr>
          </a:p>
          <a:p>
            <a:pPr algn="l" defTabSz="685800" rtl="0">
              <a:defRPr/>
            </a:pPr>
            <a:endParaRPr lang="en-US" sz="1400" kern="1200" dirty="0">
              <a:solidFill>
                <a:schemeClr val="bg1"/>
              </a:solidFill>
              <a:latin typeface="Arial" panose="020B0604020202020204" pitchFamily="34" charset="0"/>
              <a:ea typeface="+mn-ea"/>
              <a:cs typeface="Arial" panose="020B0604020202020204" pitchFamily="34" charset="0"/>
            </a:endParaRPr>
          </a:p>
          <a:p>
            <a:pPr algn="l" defTabSz="685800" rtl="0">
              <a:defRPr/>
            </a:pPr>
            <a:r>
              <a:rPr lang="en-US" sz="1400" kern="1200" dirty="0">
                <a:solidFill>
                  <a:schemeClr val="bg1"/>
                </a:solidFill>
                <a:latin typeface="Arial" panose="020B0604020202020204" pitchFamily="34" charset="0"/>
                <a:ea typeface="+mn-ea"/>
                <a:cs typeface="Arial" panose="020B0604020202020204" pitchFamily="34" charset="0"/>
              </a:rPr>
              <a:t>Residents</a:t>
            </a:r>
          </a:p>
          <a:p>
            <a:pPr algn="l" defTabSz="685800" rtl="0">
              <a:defRPr/>
            </a:pPr>
            <a:endParaRPr lang="en-US" sz="1350" kern="1200" dirty="0">
              <a:solidFill>
                <a:prstClr val="black"/>
              </a:solidFill>
              <a:latin typeface="Gill Sans MT" panose="020B0502020104020203"/>
              <a:ea typeface="+mn-ea"/>
              <a:cs typeface="+mn-cs"/>
            </a:endParaRPr>
          </a:p>
          <a:p>
            <a:pPr algn="l" defTabSz="685800" rtl="0">
              <a:defRPr/>
            </a:pPr>
            <a:endParaRPr lang="en-US" sz="1350" kern="1200" dirty="0">
              <a:solidFill>
                <a:prstClr val="black"/>
              </a:solidFill>
              <a:latin typeface="Gill Sans MT" panose="020B0502020104020203"/>
              <a:ea typeface="+mn-ea"/>
              <a:cs typeface="+mn-cs"/>
            </a:endParaRPr>
          </a:p>
          <a:p>
            <a:pPr algn="l" defTabSz="685800" rtl="0">
              <a:defRPr/>
            </a:pPr>
            <a:endParaRPr lang="en-US" sz="1350" kern="1200" dirty="0">
              <a:solidFill>
                <a:prstClr val="black"/>
              </a:solidFill>
              <a:latin typeface="Gill Sans MT" panose="020B0502020104020203"/>
              <a:ea typeface="+mn-ea"/>
              <a:cs typeface="+mn-cs"/>
            </a:endParaRPr>
          </a:p>
        </p:txBody>
      </p:sp>
      <p:cxnSp>
        <p:nvCxnSpPr>
          <p:cNvPr id="12" name="Straight Arrow Connector 11">
            <a:extLst>
              <a:ext uri="{FF2B5EF4-FFF2-40B4-BE49-F238E27FC236}">
                <a16:creationId xmlns:a16="http://schemas.microsoft.com/office/drawing/2014/main" id="{3F174680-724C-439E-A6BB-83752D90A409}"/>
              </a:ext>
            </a:extLst>
          </p:cNvPr>
          <p:cNvCxnSpPr/>
          <p:nvPr/>
        </p:nvCxnSpPr>
        <p:spPr>
          <a:xfrm flipH="1">
            <a:off x="2949547" y="2811477"/>
            <a:ext cx="1389807" cy="5280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78FD60E9-B21F-4D56-9AAF-3B789E4150D8}"/>
              </a:ext>
            </a:extLst>
          </p:cNvPr>
          <p:cNvCxnSpPr>
            <a:cxnSpLocks/>
          </p:cNvCxnSpPr>
          <p:nvPr/>
        </p:nvCxnSpPr>
        <p:spPr>
          <a:xfrm flipH="1">
            <a:off x="3032584" y="3407787"/>
            <a:ext cx="1284623" cy="2631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A3E8E0E0-478A-4BD1-BB24-EA25DC35F906}"/>
              </a:ext>
            </a:extLst>
          </p:cNvPr>
          <p:cNvCxnSpPr>
            <a:cxnSpLocks/>
          </p:cNvCxnSpPr>
          <p:nvPr/>
        </p:nvCxnSpPr>
        <p:spPr>
          <a:xfrm flipH="1" flipV="1">
            <a:off x="3040478" y="4279374"/>
            <a:ext cx="1276729" cy="1253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22BB2566-E104-4472-93E9-74A0ABA700A4}"/>
              </a:ext>
            </a:extLst>
          </p:cNvPr>
          <p:cNvCxnSpPr>
            <a:cxnSpLocks/>
          </p:cNvCxnSpPr>
          <p:nvPr/>
        </p:nvCxnSpPr>
        <p:spPr>
          <a:xfrm flipH="1" flipV="1">
            <a:off x="2949548" y="4625244"/>
            <a:ext cx="1367659" cy="3473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125381E2-5FAB-40C2-ABAF-EE68E03BCA90}"/>
              </a:ext>
            </a:extLst>
          </p:cNvPr>
          <p:cNvCxnSpPr>
            <a:cxnSpLocks/>
          </p:cNvCxnSpPr>
          <p:nvPr/>
        </p:nvCxnSpPr>
        <p:spPr>
          <a:xfrm flipH="1" flipV="1">
            <a:off x="3032584" y="3985613"/>
            <a:ext cx="1306770" cy="168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C3CB9564-D8F7-4AA8-8C11-9106ED06615E}"/>
              </a:ext>
            </a:extLst>
          </p:cNvPr>
          <p:cNvSpPr txBox="1"/>
          <p:nvPr/>
        </p:nvSpPr>
        <p:spPr>
          <a:xfrm>
            <a:off x="6181428" y="2150695"/>
            <a:ext cx="2329484" cy="2377574"/>
          </a:xfrm>
          <a:prstGeom prst="rect">
            <a:avLst/>
          </a:prstGeom>
          <a:noFill/>
        </p:spPr>
        <p:txBody>
          <a:bodyPr wrap="none" rtlCol="0">
            <a:spAutoFit/>
          </a:bodyPr>
          <a:lstStyle/>
          <a:p>
            <a:pPr algn="l" defTabSz="685800" rtl="0">
              <a:defRPr/>
            </a:pPr>
            <a:r>
              <a:rPr lang="en-US" sz="1350" kern="1200" dirty="0">
                <a:solidFill>
                  <a:schemeClr val="bg1"/>
                </a:solidFill>
                <a:latin typeface="Arial" panose="020B0604020202020204" pitchFamily="34" charset="0"/>
                <a:ea typeface="+mn-ea"/>
                <a:cs typeface="Arial" panose="020B0604020202020204" pitchFamily="34" charset="0"/>
              </a:rPr>
              <a:t>Physical Therapists</a:t>
            </a:r>
          </a:p>
          <a:p>
            <a:pPr algn="l" defTabSz="685800" rtl="0">
              <a:defRPr/>
            </a:pPr>
            <a:endParaRPr lang="en-US" sz="1350" kern="1200" dirty="0">
              <a:solidFill>
                <a:schemeClr val="bg1"/>
              </a:solidFill>
              <a:latin typeface="Arial" panose="020B0604020202020204" pitchFamily="34" charset="0"/>
              <a:ea typeface="+mn-ea"/>
              <a:cs typeface="Arial" panose="020B0604020202020204" pitchFamily="34" charset="0"/>
            </a:endParaRPr>
          </a:p>
          <a:p>
            <a:pPr algn="l" defTabSz="685800" rtl="0">
              <a:defRPr/>
            </a:pPr>
            <a:r>
              <a:rPr lang="en-US" sz="1350" kern="1200" dirty="0">
                <a:solidFill>
                  <a:schemeClr val="bg1"/>
                </a:solidFill>
                <a:latin typeface="Arial" panose="020B0604020202020204" pitchFamily="34" charset="0"/>
                <a:ea typeface="+mn-ea"/>
                <a:cs typeface="Arial" panose="020B0604020202020204" pitchFamily="34" charset="0"/>
              </a:rPr>
              <a:t>Speech Therapists</a:t>
            </a:r>
          </a:p>
          <a:p>
            <a:pPr algn="l" defTabSz="685800" rtl="0">
              <a:defRPr/>
            </a:pPr>
            <a:endParaRPr lang="en-US" sz="1350" kern="1200" dirty="0">
              <a:solidFill>
                <a:schemeClr val="bg1"/>
              </a:solidFill>
              <a:latin typeface="Arial" panose="020B0604020202020204" pitchFamily="34" charset="0"/>
              <a:ea typeface="+mn-ea"/>
              <a:cs typeface="Arial" panose="020B0604020202020204" pitchFamily="34" charset="0"/>
            </a:endParaRPr>
          </a:p>
          <a:p>
            <a:pPr algn="l" defTabSz="685800" rtl="0">
              <a:defRPr/>
            </a:pPr>
            <a:r>
              <a:rPr lang="en-US" sz="1350" kern="1200" dirty="0">
                <a:solidFill>
                  <a:schemeClr val="bg1"/>
                </a:solidFill>
                <a:latin typeface="Arial" panose="020B0604020202020204" pitchFamily="34" charset="0"/>
                <a:ea typeface="+mn-ea"/>
                <a:cs typeface="Arial" panose="020B0604020202020204" pitchFamily="34" charset="0"/>
              </a:rPr>
              <a:t>Behavioral Health Providers</a:t>
            </a:r>
          </a:p>
          <a:p>
            <a:pPr algn="l" defTabSz="685800" rtl="0">
              <a:defRPr/>
            </a:pPr>
            <a:endParaRPr lang="en-US" sz="1350" kern="1200" dirty="0">
              <a:solidFill>
                <a:schemeClr val="bg1"/>
              </a:solidFill>
              <a:latin typeface="Arial" panose="020B0604020202020204" pitchFamily="34" charset="0"/>
              <a:ea typeface="+mn-ea"/>
              <a:cs typeface="Arial" panose="020B0604020202020204" pitchFamily="34" charset="0"/>
            </a:endParaRPr>
          </a:p>
          <a:p>
            <a:pPr algn="l" defTabSz="685800" rtl="0">
              <a:defRPr/>
            </a:pPr>
            <a:r>
              <a:rPr lang="en-US" sz="1350" kern="1200" dirty="0">
                <a:solidFill>
                  <a:schemeClr val="bg1"/>
                </a:solidFill>
                <a:latin typeface="Arial" panose="020B0604020202020204" pitchFamily="34" charset="0"/>
                <a:ea typeface="+mn-ea"/>
                <a:cs typeface="Arial" panose="020B0604020202020204" pitchFamily="34" charset="0"/>
              </a:rPr>
              <a:t>Medical Lab Scientists</a:t>
            </a:r>
          </a:p>
          <a:p>
            <a:pPr algn="l" defTabSz="685800" rtl="0">
              <a:defRPr/>
            </a:pPr>
            <a:endParaRPr lang="en-US" sz="1350" kern="1200" dirty="0">
              <a:solidFill>
                <a:schemeClr val="bg1"/>
              </a:solidFill>
              <a:latin typeface="Arial" panose="020B0604020202020204" pitchFamily="34" charset="0"/>
              <a:ea typeface="+mn-ea"/>
              <a:cs typeface="Arial" panose="020B0604020202020204" pitchFamily="34" charset="0"/>
            </a:endParaRPr>
          </a:p>
          <a:p>
            <a:pPr algn="l" defTabSz="685800" rtl="0">
              <a:defRPr/>
            </a:pPr>
            <a:r>
              <a:rPr lang="en-US" sz="1350" kern="1200" dirty="0">
                <a:solidFill>
                  <a:schemeClr val="bg1"/>
                </a:solidFill>
                <a:latin typeface="Arial" panose="020B0604020202020204" pitchFamily="34" charset="0"/>
                <a:ea typeface="+mn-ea"/>
                <a:cs typeface="Arial" panose="020B0604020202020204" pitchFamily="34" charset="0"/>
              </a:rPr>
              <a:t>Nutritionists </a:t>
            </a:r>
          </a:p>
          <a:p>
            <a:pPr algn="l" defTabSz="685800" rtl="0">
              <a:defRPr/>
            </a:pPr>
            <a:endParaRPr lang="en-US" sz="1350" kern="1200" dirty="0">
              <a:solidFill>
                <a:schemeClr val="bg1"/>
              </a:solidFill>
              <a:latin typeface="Gill Sans MT" panose="020B0502020104020203"/>
              <a:ea typeface="+mn-ea"/>
              <a:cs typeface="+mn-cs"/>
            </a:endParaRPr>
          </a:p>
          <a:p>
            <a:pPr algn="l" defTabSz="685800" rtl="0">
              <a:defRPr/>
            </a:pPr>
            <a:endParaRPr lang="en-US" sz="1350" kern="1200" dirty="0">
              <a:solidFill>
                <a:prstClr val="black"/>
              </a:solidFill>
              <a:latin typeface="Gill Sans MT" panose="020B0502020104020203"/>
              <a:ea typeface="+mn-ea"/>
              <a:cs typeface="+mn-cs"/>
            </a:endParaRPr>
          </a:p>
        </p:txBody>
      </p:sp>
      <p:cxnSp>
        <p:nvCxnSpPr>
          <p:cNvPr id="17" name="Straight Arrow Connector 16">
            <a:extLst>
              <a:ext uri="{FF2B5EF4-FFF2-40B4-BE49-F238E27FC236}">
                <a16:creationId xmlns:a16="http://schemas.microsoft.com/office/drawing/2014/main" id="{FC2182E3-3344-446B-8685-5BD5FF5A65DD}"/>
              </a:ext>
            </a:extLst>
          </p:cNvPr>
          <p:cNvCxnSpPr>
            <a:cxnSpLocks/>
          </p:cNvCxnSpPr>
          <p:nvPr/>
        </p:nvCxnSpPr>
        <p:spPr>
          <a:xfrm flipH="1" flipV="1">
            <a:off x="2960356" y="4909705"/>
            <a:ext cx="1378998" cy="6645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Left Brace 10">
            <a:extLst>
              <a:ext uri="{FF2B5EF4-FFF2-40B4-BE49-F238E27FC236}">
                <a16:creationId xmlns:a16="http://schemas.microsoft.com/office/drawing/2014/main" id="{797A3127-8E82-482B-913A-CD88CF71AB65}"/>
              </a:ext>
            </a:extLst>
          </p:cNvPr>
          <p:cNvSpPr/>
          <p:nvPr/>
        </p:nvSpPr>
        <p:spPr>
          <a:xfrm>
            <a:off x="6490796" y="2521874"/>
            <a:ext cx="174833" cy="183919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defTabSz="685800" rtl="0">
              <a:defRPr/>
            </a:pPr>
            <a:endParaRPr lang="en-US" sz="1350" kern="1200">
              <a:solidFill>
                <a:prstClr val="black"/>
              </a:solidFill>
              <a:latin typeface="Gill Sans MT" panose="020B0502020104020203"/>
            </a:endParaRPr>
          </a:p>
        </p:txBody>
      </p:sp>
      <p:cxnSp>
        <p:nvCxnSpPr>
          <p:cNvPr id="19" name="Straight Arrow Connector 18">
            <a:extLst>
              <a:ext uri="{FF2B5EF4-FFF2-40B4-BE49-F238E27FC236}">
                <a16:creationId xmlns:a16="http://schemas.microsoft.com/office/drawing/2014/main" id="{C4A14D7F-AD19-45D6-BCC2-E25356F2CB06}"/>
              </a:ext>
            </a:extLst>
          </p:cNvPr>
          <p:cNvCxnSpPr>
            <a:cxnSpLocks/>
            <a:stCxn id="11" idx="1"/>
          </p:cNvCxnSpPr>
          <p:nvPr/>
        </p:nvCxnSpPr>
        <p:spPr>
          <a:xfrm flipH="1">
            <a:off x="3080540" y="3441470"/>
            <a:ext cx="3410256" cy="3908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7CECE260-9157-B2DC-C058-7FC97303A551}"/>
              </a:ext>
            </a:extLst>
          </p:cNvPr>
          <p:cNvCxnSpPr>
            <a:cxnSpLocks/>
          </p:cNvCxnSpPr>
          <p:nvPr/>
        </p:nvCxnSpPr>
        <p:spPr>
          <a:xfrm flipH="1">
            <a:off x="2891426" y="2427139"/>
            <a:ext cx="818467" cy="316033"/>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E1B5139-36E4-0F19-7B83-84A97FC336D6}"/>
              </a:ext>
            </a:extLst>
          </p:cNvPr>
          <p:cNvCxnSpPr/>
          <p:nvPr/>
        </p:nvCxnSpPr>
        <p:spPr>
          <a:xfrm>
            <a:off x="3417937" y="3028822"/>
            <a:ext cx="914400" cy="9144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407A6667-A3E5-5287-1D5E-638D456FDC64}"/>
              </a:ext>
            </a:extLst>
          </p:cNvPr>
          <p:cNvCxnSpPr>
            <a:cxnSpLocks/>
          </p:cNvCxnSpPr>
          <p:nvPr/>
        </p:nvCxnSpPr>
        <p:spPr>
          <a:xfrm flipH="1">
            <a:off x="2884599" y="3002278"/>
            <a:ext cx="825294" cy="218655"/>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1802F3F2-E97D-AD75-FBC0-CC2041F8644E}"/>
              </a:ext>
            </a:extLst>
          </p:cNvPr>
          <p:cNvCxnSpPr>
            <a:cxnSpLocks/>
          </p:cNvCxnSpPr>
          <p:nvPr/>
        </p:nvCxnSpPr>
        <p:spPr>
          <a:xfrm flipH="1">
            <a:off x="2876673" y="3616359"/>
            <a:ext cx="879972" cy="47911"/>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E611BFDB-3837-4F2F-1E95-010FB3293016}"/>
              </a:ext>
            </a:extLst>
          </p:cNvPr>
          <p:cNvCxnSpPr>
            <a:cxnSpLocks/>
            <a:stCxn id="8" idx="1"/>
          </p:cNvCxnSpPr>
          <p:nvPr/>
        </p:nvCxnSpPr>
        <p:spPr>
          <a:xfrm flipH="1" flipV="1">
            <a:off x="2886027" y="3986369"/>
            <a:ext cx="845497" cy="197048"/>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EC1411E2-729E-C105-A91D-84EEB5152D77}"/>
              </a:ext>
            </a:extLst>
          </p:cNvPr>
          <p:cNvCxnSpPr>
            <a:cxnSpLocks/>
          </p:cNvCxnSpPr>
          <p:nvPr/>
        </p:nvCxnSpPr>
        <p:spPr>
          <a:xfrm flipH="1" flipV="1">
            <a:off x="2900893" y="4456540"/>
            <a:ext cx="926209" cy="166487"/>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45864E9F-B5BB-1EE9-7509-3AB48CDAD088}"/>
              </a:ext>
            </a:extLst>
          </p:cNvPr>
          <p:cNvCxnSpPr>
            <a:cxnSpLocks/>
          </p:cNvCxnSpPr>
          <p:nvPr/>
        </p:nvCxnSpPr>
        <p:spPr>
          <a:xfrm flipH="1" flipV="1">
            <a:off x="2927401" y="4917979"/>
            <a:ext cx="781976" cy="339032"/>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41" name="Double Bracket 40">
            <a:extLst>
              <a:ext uri="{FF2B5EF4-FFF2-40B4-BE49-F238E27FC236}">
                <a16:creationId xmlns:a16="http://schemas.microsoft.com/office/drawing/2014/main" id="{B57BACE5-D114-55FA-B6EC-D974D44A8D2F}"/>
              </a:ext>
            </a:extLst>
          </p:cNvPr>
          <p:cNvSpPr/>
          <p:nvPr/>
        </p:nvSpPr>
        <p:spPr>
          <a:xfrm>
            <a:off x="5667615" y="2561759"/>
            <a:ext cx="914400" cy="914400"/>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chemeClr val="bg1"/>
              </a:solidFill>
            </a:endParaRPr>
          </a:p>
        </p:txBody>
      </p:sp>
      <p:sp>
        <p:nvSpPr>
          <p:cNvPr id="42" name="Double Bracket 41">
            <a:extLst>
              <a:ext uri="{FF2B5EF4-FFF2-40B4-BE49-F238E27FC236}">
                <a16:creationId xmlns:a16="http://schemas.microsoft.com/office/drawing/2014/main" id="{3EA4CD7E-6D78-23DE-6671-3FE265FC1512}"/>
              </a:ext>
            </a:extLst>
          </p:cNvPr>
          <p:cNvSpPr/>
          <p:nvPr/>
        </p:nvSpPr>
        <p:spPr>
          <a:xfrm>
            <a:off x="6186805" y="2098936"/>
            <a:ext cx="2142701" cy="2166490"/>
          </a:xfrm>
          <a:prstGeom prst="bracketPair">
            <a:avLst/>
          </a:prstGeom>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4" name="Straight Arrow Connector 43">
            <a:extLst>
              <a:ext uri="{FF2B5EF4-FFF2-40B4-BE49-F238E27FC236}">
                <a16:creationId xmlns:a16="http://schemas.microsoft.com/office/drawing/2014/main" id="{3713A95C-B91A-56EA-72C9-B233CC114956}"/>
              </a:ext>
            </a:extLst>
          </p:cNvPr>
          <p:cNvCxnSpPr>
            <a:cxnSpLocks/>
            <a:stCxn id="42" idx="1"/>
          </p:cNvCxnSpPr>
          <p:nvPr/>
        </p:nvCxnSpPr>
        <p:spPr>
          <a:xfrm flipH="1">
            <a:off x="2900892" y="3182181"/>
            <a:ext cx="3285913" cy="258363"/>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0757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0AAB1D5-B211-AD46-3D04-C38A10C03773}"/>
              </a:ext>
            </a:extLst>
          </p:cNvPr>
          <p:cNvSpPr>
            <a:spLocks noGrp="1"/>
          </p:cNvSpPr>
          <p:nvPr>
            <p:ph type="title"/>
          </p:nvPr>
        </p:nvSpPr>
        <p:spPr>
          <a:xfrm>
            <a:off x="525983" y="381000"/>
            <a:ext cx="8092034" cy="369332"/>
          </a:xfrm>
        </p:spPr>
        <p:txBody>
          <a:bodyPr/>
          <a:lstStyle/>
          <a:p>
            <a:pPr algn="ctr"/>
            <a:r>
              <a:rPr lang="en-US" sz="2400" dirty="0"/>
              <a:t>Create  A  Health  Care  Workforce  Initiative  fund</a:t>
            </a:r>
          </a:p>
        </p:txBody>
      </p:sp>
      <p:sp>
        <p:nvSpPr>
          <p:cNvPr id="7" name="Content Placeholder 2">
            <a:extLst>
              <a:ext uri="{FF2B5EF4-FFF2-40B4-BE49-F238E27FC236}">
                <a16:creationId xmlns:a16="http://schemas.microsoft.com/office/drawing/2014/main" id="{E52B6601-1854-D7D6-3707-1D2A00C2775B}"/>
              </a:ext>
            </a:extLst>
          </p:cNvPr>
          <p:cNvSpPr txBox="1">
            <a:spLocks/>
          </p:cNvSpPr>
          <p:nvPr/>
        </p:nvSpPr>
        <p:spPr>
          <a:xfrm>
            <a:off x="577124" y="1371600"/>
            <a:ext cx="7989752" cy="4524622"/>
          </a:xfrm>
          <a:prstGeom prst="rect">
            <a:avLst/>
          </a:prstGeom>
        </p:spPr>
        <p:txBody>
          <a:bodyPr vert="horz" lIns="91440" tIns="45720" rIns="91440" bIns="45720" rtlCol="0" anchor="t">
            <a:normAutofit fontScale="92500" lnSpcReduction="20000"/>
          </a:bodyPr>
          <a:lstStyle>
            <a:lvl1pPr marL="229500" indent="-229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350" kern="1200">
                <a:solidFill>
                  <a:schemeClr val="tx2"/>
                </a:solidFill>
                <a:latin typeface="+mn-lt"/>
                <a:ea typeface="+mn-ea"/>
                <a:cs typeface="+mn-cs"/>
              </a:defRPr>
            </a:lvl1pPr>
            <a:lvl2pPr marL="472500" indent="-229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2pPr>
            <a:lvl3pPr marL="675000" indent="-202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050" kern="1200">
                <a:solidFill>
                  <a:schemeClr val="tx2"/>
                </a:solidFill>
                <a:latin typeface="+mn-lt"/>
                <a:ea typeface="+mn-ea"/>
                <a:cs typeface="+mn-cs"/>
              </a:defRPr>
            </a:lvl3pPr>
            <a:lvl4pPr marL="931500" indent="-175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4pPr>
            <a:lvl5pPr marL="1201500" indent="-175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0" marR="0" lvl="0" indent="-229500" algn="l" defTabSz="342900" rtl="0" eaLnBrk="1" fontAlgn="auto" latinLnBrk="0" hangingPunct="1">
              <a:lnSpc>
                <a:spcPct val="107000"/>
              </a:lnSpc>
              <a:spcBef>
                <a:spcPts val="0"/>
              </a:spcBef>
              <a:spcAft>
                <a:spcPts val="600"/>
              </a:spcAft>
              <a:buClr>
                <a:srgbClr val="48141E"/>
              </a:buClr>
              <a:buSzPct val="92000"/>
              <a:buFont typeface="Wingdings 2" panose="05020102010507070707" pitchFamily="18" charset="2"/>
              <a:buChar char=""/>
              <a:tabLst/>
              <a:defRPr/>
            </a:pP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Calibri" panose="020F0502020204030204" pitchFamily="34" charset="0"/>
                <a:cs typeface="Arial" panose="020B0604020202020204" pitchFamily="34" charset="0"/>
              </a:rPr>
              <a:t>We need the state to invest funds ($3-5M) in the creation of a Health Care Workforce Initiative Fund </a:t>
            </a:r>
            <a:r>
              <a:rPr kumimoji="0" lang="en-US" sz="1800" b="0" i="0" u="none" strike="noStrike" kern="1200" cap="none" spc="0" normalizeH="0" baseline="0" noProof="0" dirty="0">
                <a:ln>
                  <a:noFill/>
                </a:ln>
                <a:solidFill>
                  <a:schemeClr val="bg1"/>
                </a:solidFill>
                <a:effectLst/>
                <a:uLnTx/>
                <a:uFillTx/>
                <a:latin typeface="Arial" panose="020B0604020202020204" pitchFamily="34" charset="0"/>
                <a:ea typeface="Calibri" panose="020F0502020204030204" pitchFamily="34" charset="0"/>
                <a:cs typeface="Arial" panose="020B0604020202020204" pitchFamily="34" charset="0"/>
              </a:rPr>
              <a:t>to grow and strengthen our healthcare workforce. </a:t>
            </a: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Calibri" panose="020F0502020204030204" pitchFamily="34" charset="0"/>
                <a:cs typeface="Arial" panose="020B0604020202020204" pitchFamily="34" charset="0"/>
              </a:rPr>
              <a:t>We have large gaps in funding for health care education at all levels of health care professionals.</a:t>
            </a:r>
            <a:r>
              <a:rPr kumimoji="0" lang="en-US" sz="1800" b="0" i="0" u="none" strike="noStrike" kern="1200" cap="none" spc="0" normalizeH="0" baseline="0" noProof="0" dirty="0">
                <a:ln>
                  <a:noFill/>
                </a:ln>
                <a:solidFill>
                  <a:schemeClr val="bg1"/>
                </a:solidFill>
                <a:effectLst/>
                <a:uLnTx/>
                <a:uFillTx/>
                <a:latin typeface="Arial" panose="020B0604020202020204" pitchFamily="34" charset="0"/>
                <a:ea typeface="Calibri" panose="020F0502020204030204" pitchFamily="34" charset="0"/>
                <a:cs typeface="Arial" panose="020B0604020202020204" pitchFamily="34" charset="0"/>
              </a:rPr>
              <a:t>  We need to financially support the development of strong pipelines for the development of the healthcare workforce we need in Delaware.  The committee overseeing the funds would review collaborative proposals that foster different aspects of the education, training, recruitment, and retention of our healthcare workforce. These proposals would require showing joint investments by the partners submitting the proposals and would require a plan to show sustainability for the initiatives. These funds could be used to </a:t>
            </a: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Calibri" panose="020F0502020204030204" pitchFamily="34" charset="0"/>
                <a:cs typeface="Arial" panose="020B0604020202020204" pitchFamily="34" charset="0"/>
              </a:rPr>
              <a:t>initiate pipeline programs across middle schools and high schools and their partnerships with universities and hospitals. </a:t>
            </a:r>
            <a:r>
              <a:rPr kumimoji="0" lang="en-US" sz="1800" b="0" i="0" u="none" strike="noStrike" kern="1200" cap="none" spc="0" normalizeH="0" baseline="0" noProof="0" dirty="0">
                <a:ln>
                  <a:noFill/>
                </a:ln>
                <a:solidFill>
                  <a:schemeClr val="bg1"/>
                </a:solidFill>
                <a:effectLst/>
                <a:uLnTx/>
                <a:uFillTx/>
                <a:latin typeface="Arial" panose="020B0604020202020204" pitchFamily="34" charset="0"/>
                <a:ea typeface="Calibri" panose="020F0502020204030204" pitchFamily="34" charset="0"/>
                <a:cs typeface="Arial" panose="020B0604020202020204" pitchFamily="34" charset="0"/>
              </a:rPr>
              <a:t>The funds could help support the</a:t>
            </a: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Calibri" panose="020F0502020204030204" pitchFamily="34" charset="0"/>
                <a:cs typeface="Arial" panose="020B0604020202020204" pitchFamily="34" charset="0"/>
              </a:rPr>
              <a:t> development of preceptors, and payment of preceptors across our clinical sites </a:t>
            </a:r>
            <a:r>
              <a:rPr kumimoji="0" lang="en-US" sz="1800" b="0" i="0" u="none" strike="noStrike" kern="1200" cap="none" spc="0" normalizeH="0" baseline="0" noProof="0" dirty="0">
                <a:ln>
                  <a:noFill/>
                </a:ln>
                <a:solidFill>
                  <a:schemeClr val="bg1"/>
                </a:solidFill>
                <a:effectLst/>
                <a:uLnTx/>
                <a:uFillTx/>
                <a:latin typeface="Arial" panose="020B0604020202020204" pitchFamily="34" charset="0"/>
                <a:ea typeface="Calibri" panose="020F0502020204030204" pitchFamily="34" charset="0"/>
                <a:cs typeface="Arial" panose="020B0604020202020204" pitchFamily="34" charset="0"/>
              </a:rPr>
              <a:t>and thereby enhance clinical training for our Delaware students.</a:t>
            </a: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Calibri" panose="020F0502020204030204" pitchFamily="34" charset="0"/>
                <a:cs typeface="Arial" panose="020B0604020202020204" pitchFamily="34" charset="0"/>
              </a:rPr>
              <a:t>  </a:t>
            </a:r>
            <a:r>
              <a:rPr kumimoji="0" lang="en-US" sz="1800" b="0" i="0" u="none" strike="noStrike" kern="1200" cap="none" spc="0" normalizeH="0" baseline="0" noProof="0" dirty="0">
                <a:ln>
                  <a:noFill/>
                </a:ln>
                <a:solidFill>
                  <a:schemeClr val="bg1"/>
                </a:solidFill>
                <a:effectLst/>
                <a:uLnTx/>
                <a:uFillTx/>
                <a:latin typeface="Arial" panose="020B0604020202020204" pitchFamily="34" charset="0"/>
                <a:ea typeface="Calibri" panose="020F0502020204030204" pitchFamily="34" charset="0"/>
                <a:cs typeface="Arial" panose="020B0604020202020204" pitchFamily="34" charset="0"/>
              </a:rPr>
              <a:t>Funds could be used for the </a:t>
            </a: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Calibri" panose="020F0502020204030204" pitchFamily="34" charset="0"/>
                <a:cs typeface="Arial" panose="020B0604020202020204" pitchFamily="34" charset="0"/>
              </a:rPr>
              <a:t>development of clinics throughout the state for medical and dental </a:t>
            </a:r>
            <a:r>
              <a:rPr kumimoji="0" lang="en-US" sz="1800" b="0" i="0" u="none" strike="noStrike" kern="1200" cap="none" spc="0" normalizeH="0" baseline="0" noProof="0" dirty="0">
                <a:ln>
                  <a:noFill/>
                </a:ln>
                <a:solidFill>
                  <a:schemeClr val="bg1"/>
                </a:solidFill>
                <a:effectLst/>
                <a:uLnTx/>
                <a:uFillTx/>
                <a:latin typeface="Arial" panose="020B0604020202020204" pitchFamily="34" charset="0"/>
                <a:ea typeface="Calibri" panose="020F0502020204030204" pitchFamily="34" charset="0"/>
                <a:cs typeface="Arial" panose="020B0604020202020204" pitchFamily="34" charset="0"/>
              </a:rPr>
              <a:t>that help enhance our ability to recruit specialists from outside the state to come to Delaware to set up their practices</a:t>
            </a: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Calibri" panose="020F0502020204030204" pitchFamily="34" charset="0"/>
                <a:cs typeface="Arial" panose="020B0604020202020204" pitchFamily="34" charset="0"/>
              </a:rPr>
              <a:t>.  </a:t>
            </a:r>
            <a:r>
              <a:rPr kumimoji="0" lang="en-US" sz="1800" b="0" i="0" u="none" strike="noStrike" kern="1200" cap="none" spc="0" normalizeH="0" baseline="0" noProof="0" dirty="0">
                <a:ln>
                  <a:noFill/>
                </a:ln>
                <a:solidFill>
                  <a:schemeClr val="bg1"/>
                </a:solidFill>
                <a:effectLst/>
                <a:uLnTx/>
                <a:uFillTx/>
                <a:latin typeface="Arial" panose="020B0604020202020204" pitchFamily="34" charset="0"/>
                <a:ea typeface="Calibri" panose="020F0502020204030204" pitchFamily="34" charset="0"/>
                <a:cs typeface="Arial" panose="020B0604020202020204" pitchFamily="34" charset="0"/>
              </a:rPr>
              <a:t>Funds could be used for these types of initiatives as well as</a:t>
            </a:r>
            <a:r>
              <a:rPr kumimoji="0" lang="en-US" sz="1800" b="1" i="0" u="none" strike="noStrike" kern="1200" cap="none" spc="0" normalizeH="0" baseline="0" noProof="0" dirty="0">
                <a:ln>
                  <a:noFill/>
                </a:ln>
                <a:solidFill>
                  <a:schemeClr val="bg1"/>
                </a:solidFill>
                <a:effectLst/>
                <a:uLnTx/>
                <a:uFillTx/>
                <a:latin typeface="Arial" panose="020B0604020202020204" pitchFamily="34" charset="0"/>
                <a:ea typeface="Calibri" panose="020F0502020204030204" pitchFamily="34" charset="0"/>
                <a:cs typeface="Arial" panose="020B0604020202020204" pitchFamily="34" charset="0"/>
              </a:rPr>
              <a:t> many other innovative ideas.  </a:t>
            </a:r>
          </a:p>
          <a:p>
            <a:pPr marL="229500" marR="0" lvl="0" indent="-229500" algn="l" defTabSz="342900" rtl="0" eaLnBrk="1" fontAlgn="auto" latinLnBrk="0" hangingPunct="1">
              <a:lnSpc>
                <a:spcPct val="100000"/>
              </a:lnSpc>
              <a:spcBef>
                <a:spcPct val="20000"/>
              </a:spcBef>
              <a:spcAft>
                <a:spcPts val="450"/>
              </a:spcAft>
              <a:buClr>
                <a:srgbClr val="48141E"/>
              </a:buClr>
              <a:buSzPct val="92000"/>
              <a:buFont typeface="Wingdings 2" panose="05020102010507070707" pitchFamily="18" charset="2"/>
              <a:buChar char=""/>
              <a:tabLst/>
              <a:defRPr/>
            </a:pPr>
            <a:endParaRPr kumimoji="0" lang="en-US" sz="1350" b="0" i="0" u="none" strike="noStrike" kern="1200" cap="none" spc="0" normalizeH="0" baseline="0" noProof="0" dirty="0">
              <a:ln>
                <a:noFill/>
              </a:ln>
              <a:solidFill>
                <a:srgbClr val="3D3D3D"/>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526454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F8791-C2FF-4C88-B98D-30845410FCEA}"/>
              </a:ext>
            </a:extLst>
          </p:cNvPr>
          <p:cNvSpPr>
            <a:spLocks noGrp="1"/>
          </p:cNvSpPr>
          <p:nvPr>
            <p:ph type="title"/>
          </p:nvPr>
        </p:nvSpPr>
        <p:spPr>
          <a:xfrm>
            <a:off x="899566" y="417321"/>
            <a:ext cx="7837808" cy="738664"/>
          </a:xfrm>
        </p:spPr>
        <p:txBody>
          <a:bodyPr/>
          <a:lstStyle/>
          <a:p>
            <a:pPr algn="l"/>
            <a:r>
              <a:rPr lang="en-US" sz="2400" dirty="0"/>
              <a:t>Health Care ( Biomedical Sciences ) High School </a:t>
            </a:r>
            <a:br>
              <a:rPr lang="en-US" sz="2400" dirty="0"/>
            </a:br>
            <a:endParaRPr lang="en-US" sz="2400" dirty="0"/>
          </a:p>
        </p:txBody>
      </p:sp>
      <p:sp>
        <p:nvSpPr>
          <p:cNvPr id="3" name="Content Placeholder 2">
            <a:extLst>
              <a:ext uri="{FF2B5EF4-FFF2-40B4-BE49-F238E27FC236}">
                <a16:creationId xmlns:a16="http://schemas.microsoft.com/office/drawing/2014/main" id="{8913B768-F6E2-4A1D-8A6C-57E88E2A7A49}"/>
              </a:ext>
            </a:extLst>
          </p:cNvPr>
          <p:cNvSpPr>
            <a:spLocks noGrp="1"/>
          </p:cNvSpPr>
          <p:nvPr>
            <p:ph idx="1"/>
          </p:nvPr>
        </p:nvSpPr>
        <p:spPr>
          <a:xfrm>
            <a:off x="188294" y="1905001"/>
            <a:ext cx="4917106" cy="4257652"/>
          </a:xfrm>
        </p:spPr>
        <p:txBody>
          <a:bodyPr>
            <a:normAutofit/>
          </a:bodyPr>
          <a:lstStyle/>
          <a:p>
            <a:pPr marL="0" indent="0">
              <a:buNone/>
            </a:pPr>
            <a:r>
              <a:rPr lang="en-US" sz="1600" dirty="0"/>
              <a:t>With an aging provider population, we are losing more providers at all levels than we are creating.  This occurs at a time when we need to be improving our health outcomes throughout the state, and at a time when our aging population downstate is growing dramatically.</a:t>
            </a:r>
          </a:p>
          <a:p>
            <a:pPr marL="0" indent="0">
              <a:buNone/>
            </a:pPr>
            <a:r>
              <a:rPr lang="en-US" sz="1600" dirty="0"/>
              <a:t> Barriers exist up and down the pathway to educating our future healthcare provider workforce. Creating a Biomedical High School would address one barrier by encouraging and empowering our youth, starting in 9th grade with a dedicated educational setting, to either graduate ready to work or ready to advance with further education.</a:t>
            </a:r>
          </a:p>
          <a:p>
            <a:pPr marL="0" indent="0">
              <a:buNone/>
            </a:pPr>
            <a:r>
              <a:rPr lang="en-US" sz="1600" dirty="0"/>
              <a:t> This concept impacts five areas: Healthcare, education,  workforce, economic development, and public health.</a:t>
            </a:r>
          </a:p>
          <a:p>
            <a:endParaRPr lang="en-US" dirty="0"/>
          </a:p>
        </p:txBody>
      </p:sp>
      <p:sp>
        <p:nvSpPr>
          <p:cNvPr id="5" name="Slide Number Placeholder 4">
            <a:extLst>
              <a:ext uri="{FF2B5EF4-FFF2-40B4-BE49-F238E27FC236}">
                <a16:creationId xmlns:a16="http://schemas.microsoft.com/office/drawing/2014/main" id="{D7AEB2F1-C14E-4131-8F1A-DBE2A03980DF}"/>
              </a:ext>
            </a:extLst>
          </p:cNvPr>
          <p:cNvSpPr>
            <a:spLocks noGrp="1"/>
          </p:cNvSpPr>
          <p:nvPr>
            <p:ph type="sldNum" sz="quarter" idx="12"/>
          </p:nvPr>
        </p:nvSpPr>
        <p:spPr>
          <a:xfrm>
            <a:off x="7800478" y="5956142"/>
            <a:ext cx="770468" cy="365125"/>
          </a:xfrm>
          <a:prstGeom prst="rect">
            <a:avLst/>
          </a:prstGeom>
        </p:spPr>
        <p:txBody>
          <a:bodyPr vert="horz" lIns="91440" tIns="45720" rIns="91440" bIns="45720" rtlCol="0" anchor="ctr"/>
          <a:lstStyle>
            <a:defPPr>
              <a:defRPr kern="0"/>
            </a:defPPr>
            <a:lvl1pPr algn="r">
              <a:defRPr sz="506">
                <a:solidFill>
                  <a:schemeClr val="accent2"/>
                </a:solidFill>
              </a:defRPr>
            </a:lvl1pPr>
          </a:lstStyle>
          <a:p>
            <a:pPr defTabSz="685800" rtl="0"/>
            <a:fld id="{C9C541C6-75BC-4360-B680-4A647707B817}" type="slidenum">
              <a:rPr lang="en-US" altLang="en-US" smtClean="0"/>
              <a:pPr defTabSz="685800" rtl="0"/>
              <a:t>9</a:t>
            </a:fld>
            <a:endParaRPr lang="en-US" altLang="en-US" kern="1200">
              <a:solidFill>
                <a:srgbClr val="48141E"/>
              </a:solidFill>
              <a:latin typeface="Gill Sans MT" panose="020B0502020104020203"/>
              <a:ea typeface="+mn-ea"/>
              <a:cs typeface="+mn-cs"/>
            </a:endParaRPr>
          </a:p>
        </p:txBody>
      </p:sp>
      <p:pic>
        <p:nvPicPr>
          <p:cNvPr id="3074" name="Picture 2" descr="Cartoon High School Stock Illustrations ...">
            <a:extLst>
              <a:ext uri="{FF2B5EF4-FFF2-40B4-BE49-F238E27FC236}">
                <a16:creationId xmlns:a16="http://schemas.microsoft.com/office/drawing/2014/main" id="{BF058ABB-3CFF-42FD-ACC6-0F5086AEBF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1371600"/>
            <a:ext cx="3519059" cy="228073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98CCED41-B81D-49A2-9351-DB34ECCFBD9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6350" y="4122314"/>
            <a:ext cx="3164506" cy="1363849"/>
          </a:xfrm>
          <a:prstGeom prst="rect">
            <a:avLst/>
          </a:prstGeom>
        </p:spPr>
      </p:pic>
      <p:sp>
        <p:nvSpPr>
          <p:cNvPr id="9" name="TextBox 8">
            <a:extLst>
              <a:ext uri="{FF2B5EF4-FFF2-40B4-BE49-F238E27FC236}">
                <a16:creationId xmlns:a16="http://schemas.microsoft.com/office/drawing/2014/main" id="{851F2F6F-A585-4666-9823-93D49F8B5058}"/>
              </a:ext>
            </a:extLst>
          </p:cNvPr>
          <p:cNvSpPr txBox="1"/>
          <p:nvPr/>
        </p:nvSpPr>
        <p:spPr>
          <a:xfrm>
            <a:off x="1069019" y="6078893"/>
            <a:ext cx="3374642" cy="484748"/>
          </a:xfrm>
          <a:prstGeom prst="rect">
            <a:avLst/>
          </a:prstGeom>
          <a:noFill/>
        </p:spPr>
        <p:txBody>
          <a:bodyPr wrap="none" rtlCol="0">
            <a:spAutoFit/>
          </a:bodyPr>
          <a:lstStyle/>
          <a:p>
            <a:pPr algn="l" defTabSz="685800" rtl="0"/>
            <a:r>
              <a:rPr lang="en-US" sz="1200" b="1" kern="1200" cap="all" dirty="0">
                <a:solidFill>
                  <a:srgbClr val="48141E">
                    <a:lumMod val="75000"/>
                    <a:lumOff val="25000"/>
                  </a:srgbClr>
                </a:solidFill>
                <a:latin typeface="Calibri" panose="020F0502020204030204" pitchFamily="34" charset="0"/>
                <a:ea typeface="Calibri" panose="020F0502020204030204" pitchFamily="34" charset="0"/>
                <a:cs typeface="Calibri" panose="020F0502020204030204" pitchFamily="34" charset="0"/>
              </a:rPr>
              <a:t>Timothy Gibbs, MPH, </a:t>
            </a:r>
            <a:r>
              <a:rPr lang="en-US" sz="1200" kern="1200" cap="all" dirty="0">
                <a:solidFill>
                  <a:srgbClr val="48141E">
                    <a:lumMod val="75000"/>
                    <a:lumOff val="25000"/>
                  </a:srgbClr>
                </a:solidFill>
                <a:latin typeface="Calibri" panose="020F0502020204030204" pitchFamily="34" charset="0"/>
                <a:ea typeface="Calibri" panose="020F0502020204030204" pitchFamily="34" charset="0"/>
                <a:cs typeface="Calibri" panose="020F0502020204030204" pitchFamily="34" charset="0"/>
              </a:rPr>
              <a:t>Delaware Health Force </a:t>
            </a:r>
            <a:br>
              <a:rPr lang="en-US" sz="1350" kern="1200" cap="all" dirty="0">
                <a:solidFill>
                  <a:srgbClr val="48141E">
                    <a:lumMod val="75000"/>
                    <a:lumOff val="25000"/>
                  </a:srgbClr>
                </a:solidFill>
                <a:latin typeface="Calibri" panose="020F0502020204030204" pitchFamily="34" charset="0"/>
                <a:ea typeface="Calibri" panose="020F0502020204030204" pitchFamily="34" charset="0"/>
                <a:cs typeface="+mn-cs"/>
              </a:rPr>
            </a:br>
            <a:endParaRPr lang="en-US" sz="1350" kern="1200" dirty="0">
              <a:solidFill>
                <a:srgbClr val="48141E">
                  <a:lumMod val="75000"/>
                  <a:lumOff val="25000"/>
                </a:srgbClr>
              </a:solidFill>
              <a:latin typeface="Gill Sans MT" panose="020B0502020104020203"/>
              <a:ea typeface="+mn-ea"/>
              <a:cs typeface="+mn-cs"/>
            </a:endParaRPr>
          </a:p>
        </p:txBody>
      </p:sp>
    </p:spTree>
    <p:extLst>
      <p:ext uri="{BB962C8B-B14F-4D97-AF65-F5344CB8AC3E}">
        <p14:creationId xmlns:p14="http://schemas.microsoft.com/office/powerpoint/2010/main" val="31055575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Kara DHSS">
  <a:themeElements>
    <a:clrScheme name="Custom 2">
      <a:dk1>
        <a:sysClr val="windowText" lastClr="000000"/>
      </a:dk1>
      <a:lt1>
        <a:sysClr val="window" lastClr="FFFFFF"/>
      </a:lt1>
      <a:dk2>
        <a:srgbClr val="3D3D3D"/>
      </a:dk2>
      <a:lt2>
        <a:srgbClr val="EBEBEB"/>
      </a:lt2>
      <a:accent1>
        <a:srgbClr val="6F1F2E"/>
      </a:accent1>
      <a:accent2>
        <a:srgbClr val="48141E"/>
      </a:accent2>
      <a:accent3>
        <a:srgbClr val="66B1CE"/>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Kara DHSS" id="{F02942D3-ED83-4A43-9686-560F33F8BC63}" vid="{613DBA36-AC9A-4581-8C69-A590BFE5BADB}"/>
    </a:ext>
  </a:extLst>
</a:theme>
</file>

<file path=ppt/theme/theme3.xml><?xml version="1.0" encoding="utf-8"?>
<a:theme xmlns:a="http://schemas.openxmlformats.org/drawingml/2006/main" name="Kara DHSS">
  <a:themeElements>
    <a:clrScheme name="Custom 2">
      <a:dk1>
        <a:sysClr val="windowText" lastClr="000000"/>
      </a:dk1>
      <a:lt1>
        <a:sysClr val="window" lastClr="FFFFFF"/>
      </a:lt1>
      <a:dk2>
        <a:srgbClr val="3D3D3D"/>
      </a:dk2>
      <a:lt2>
        <a:srgbClr val="EBEBEB"/>
      </a:lt2>
      <a:accent1>
        <a:srgbClr val="6F1F2E"/>
      </a:accent1>
      <a:accent2>
        <a:srgbClr val="48141E"/>
      </a:accent2>
      <a:accent3>
        <a:srgbClr val="66B1CE"/>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Kara DHSS" id="{F02942D3-ED83-4A43-9686-560F33F8BC63}" vid="{613DBA36-AC9A-4581-8C69-A590BFE5BADB}"/>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c51f67af-0f6b-4a4e-ab6e-405551cf896f"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D7F8DFC4C98104EBD054A15FC0FA17B" ma:contentTypeVersion="15" ma:contentTypeDescription="Create a new document." ma:contentTypeScope="" ma:versionID="c7b8f592a54ecfe292ae24d456b1182a">
  <xsd:schema xmlns:xsd="http://www.w3.org/2001/XMLSchema" xmlns:xs="http://www.w3.org/2001/XMLSchema" xmlns:p="http://schemas.microsoft.com/office/2006/metadata/properties" xmlns:ns3="c51f67af-0f6b-4a4e-ab6e-405551cf896f" targetNamespace="http://schemas.microsoft.com/office/2006/metadata/properties" ma:root="true" ma:fieldsID="f737bf6681aa3b21f3483f09ce0e25ce" ns3:_="">
    <xsd:import namespace="c51f67af-0f6b-4a4e-ab6e-405551cf896f"/>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MediaServiceObjectDetectorVersions" minOccurs="0"/>
                <xsd:element ref="ns3:MediaServiceSystemTags" minOccurs="0"/>
                <xsd:element ref="ns3:MediaServiceSearchPropertie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1f67af-0f6b-4a4e-ab6e-405551cf89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MediaServiceObjectDetectorVersions" ma:index="19" nillable="true" ma:displayName="MediaServiceObjectDetectorVersions" ma:description="" ma:hidden="true" ma:indexed="true" ma:internalName="MediaServiceObjectDetectorVersions" ma:readOnly="true">
      <xsd:simpleType>
        <xsd:restriction base="dms:Text"/>
      </xsd:simpleType>
    </xsd:element>
    <xsd:element name="MediaServiceSystemTags" ma:index="20" nillable="true" ma:displayName="MediaServiceSystemTags" ma:hidden="true" ma:internalName="MediaServiceSystemTags" ma:readOnly="true">
      <xsd:simpleType>
        <xsd:restriction base="dms:Note"/>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_activity" ma:index="22"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2BB98C6-3324-41D4-96B2-0FBCFD2A43AE}">
  <ds:schemaRefs>
    <ds:schemaRef ds:uri="http://schemas.microsoft.com/sharepoint/v3/contenttype/forms"/>
  </ds:schemaRefs>
</ds:datastoreItem>
</file>

<file path=customXml/itemProps2.xml><?xml version="1.0" encoding="utf-8"?>
<ds:datastoreItem xmlns:ds="http://schemas.openxmlformats.org/officeDocument/2006/customXml" ds:itemID="{47F6FC32-FF2D-44CF-83E7-3E00BB84C455}">
  <ds:schemaRefs>
    <ds:schemaRef ds:uri="http://www.w3.org/XML/1998/namespace"/>
    <ds:schemaRef ds:uri="http://purl.org/dc/dcmitype/"/>
    <ds:schemaRef ds:uri="http://schemas.microsoft.com/office/2006/documentManagement/types"/>
    <ds:schemaRef ds:uri="http://purl.org/dc/terms/"/>
    <ds:schemaRef ds:uri="http://schemas.microsoft.com/office/infopath/2007/PartnerControls"/>
    <ds:schemaRef ds:uri="http://schemas.microsoft.com/office/2006/metadata/properties"/>
    <ds:schemaRef ds:uri="http://schemas.openxmlformats.org/package/2006/metadata/core-properties"/>
    <ds:schemaRef ds:uri="c51f67af-0f6b-4a4e-ab6e-405551cf896f"/>
    <ds:schemaRef ds:uri="http://purl.org/dc/elements/1.1/"/>
  </ds:schemaRefs>
</ds:datastoreItem>
</file>

<file path=customXml/itemProps3.xml><?xml version="1.0" encoding="utf-8"?>
<ds:datastoreItem xmlns:ds="http://schemas.openxmlformats.org/officeDocument/2006/customXml" ds:itemID="{6FCFB8E5-4D92-4943-AF21-85520BC837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1f67af-0f6b-4a4e-ab6e-405551cf896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18530</TotalTime>
  <Words>843</Words>
  <Application>Microsoft Office PowerPoint</Application>
  <PresentationFormat>On-screen Show (4:3)</PresentationFormat>
  <Paragraphs>109</Paragraphs>
  <Slides>12</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12</vt:i4>
      </vt:variant>
    </vt:vector>
  </HeadingPairs>
  <TitlesOfParts>
    <vt:vector size="20" baseType="lpstr">
      <vt:lpstr>Arial</vt:lpstr>
      <vt:lpstr>Calibri</vt:lpstr>
      <vt:lpstr>Gill Sans MT</vt:lpstr>
      <vt:lpstr>Times</vt:lpstr>
      <vt:lpstr>Wingdings 2</vt:lpstr>
      <vt:lpstr>Office Theme</vt:lpstr>
      <vt:lpstr>1_Kara DHSS</vt:lpstr>
      <vt:lpstr>Kara DHSS</vt:lpstr>
      <vt:lpstr>Delaware Health Care Commission  Health Workforce Subcommittee Meeting</vt:lpstr>
      <vt:lpstr>Subcommittee Attendance: Roll Call</vt:lpstr>
      <vt:lpstr>Agenda</vt:lpstr>
      <vt:lpstr>ACTION ITEM: Approve December 11, 2024, meeting minutes</vt:lpstr>
      <vt:lpstr>Discussion: Health Workforce Subcommittee Recommendations </vt:lpstr>
      <vt:lpstr>Recommendations From the  Healthcare Workforce Subcommittee</vt:lpstr>
      <vt:lpstr>EDUCATION: Bottleneck for Clinical Training  </vt:lpstr>
      <vt:lpstr>Create  A  Health  Care  Workforce  Initiative  fund</vt:lpstr>
      <vt:lpstr>Health Care ( Biomedical Sciences ) High School  </vt:lpstr>
      <vt:lpstr>Health  Care  Education Round Table  </vt:lpstr>
      <vt:lpstr>Public Comment </vt:lpstr>
      <vt:lpstr>Adjourn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abc</dc:creator>
  <cp:lastModifiedBy>Saylor, Sheila (DHSS)</cp:lastModifiedBy>
  <cp:revision>72</cp:revision>
  <cp:lastPrinted>2024-07-24T01:11:57Z</cp:lastPrinted>
  <dcterms:created xsi:type="dcterms:W3CDTF">2023-05-10T11:20:58Z</dcterms:created>
  <dcterms:modified xsi:type="dcterms:W3CDTF">2025-01-14T14:15:57Z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2023-05-02T00:00:00Z</vt:filetime>
  </property>
  <property fmtid="{D5CDD505-2E9C-101B-9397-08002B2CF9AE}" pid="3" name="Creator">
    <vt:lpwstr>Microsoft® PowerPoint® 2019</vt:lpwstr>
  </property>
  <property fmtid="{D5CDD505-2E9C-101B-9397-08002B2CF9AE}" pid="4" name="LastSaved">
    <vt:filetime>2023-05-10T00:00:00Z</vt:filetime>
  </property>
  <property fmtid="{D5CDD505-2E9C-101B-9397-08002B2CF9AE}" pid="5" name="Producer">
    <vt:lpwstr>Microsoft® PowerPoint® 2019</vt:lpwstr>
  </property>
  <property fmtid="{D5CDD505-2E9C-101B-9397-08002B2CF9AE}" pid="6" name="ContentTypeId">
    <vt:lpwstr>0x0101000D7F8DFC4C98104EBD054A15FC0FA17B</vt:lpwstr>
  </property>
</Properties>
</file>