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5"/>
    <p:sldMasterId id="2147483680" r:id="rId6"/>
  </p:sldMasterIdLst>
  <p:notesMasterIdLst>
    <p:notesMasterId r:id="rId43"/>
  </p:notesMasterIdLst>
  <p:handoutMasterIdLst>
    <p:handoutMasterId r:id="rId44"/>
  </p:handoutMasterIdLst>
  <p:sldIdLst>
    <p:sldId id="394" r:id="rId7"/>
    <p:sldId id="374" r:id="rId8"/>
    <p:sldId id="375" r:id="rId9"/>
    <p:sldId id="406" r:id="rId10"/>
    <p:sldId id="403" r:id="rId11"/>
    <p:sldId id="395" r:id="rId12"/>
    <p:sldId id="396" r:id="rId13"/>
    <p:sldId id="398" r:id="rId14"/>
    <p:sldId id="402" r:id="rId15"/>
    <p:sldId id="399" r:id="rId16"/>
    <p:sldId id="397" r:id="rId17"/>
    <p:sldId id="400" r:id="rId18"/>
    <p:sldId id="491" r:id="rId19"/>
    <p:sldId id="552" r:id="rId20"/>
    <p:sldId id="479" r:id="rId21"/>
    <p:sldId id="572" r:id="rId22"/>
    <p:sldId id="576" r:id="rId23"/>
    <p:sldId id="573" r:id="rId24"/>
    <p:sldId id="556" r:id="rId25"/>
    <p:sldId id="574" r:id="rId26"/>
    <p:sldId id="559" r:id="rId27"/>
    <p:sldId id="560" r:id="rId28"/>
    <p:sldId id="538" r:id="rId29"/>
    <p:sldId id="480" r:id="rId30"/>
    <p:sldId id="561" r:id="rId31"/>
    <p:sldId id="433" r:id="rId32"/>
    <p:sldId id="564" r:id="rId33"/>
    <p:sldId id="565" r:id="rId34"/>
    <p:sldId id="550" r:id="rId35"/>
    <p:sldId id="566" r:id="rId36"/>
    <p:sldId id="577" r:id="rId37"/>
    <p:sldId id="567" r:id="rId38"/>
    <p:sldId id="569" r:id="rId39"/>
    <p:sldId id="558" r:id="rId40"/>
    <p:sldId id="405" r:id="rId41"/>
    <p:sldId id="382"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0C5E1B-06DB-6637-48A5-D38BCB654764}" name="Mary Jo Condon" initials="MJC" userId="S::mcondon@freedmanhealthcare.com::e1863231-621d-4b76-9d3b-7714c30497f0" providerId="AD"/>
  <p188:author id="{E4E22031-2091-56CF-B1B3-B1A73CF1BB02}" name="Vinayak Sinha" initials="VS" userId="S::vsinha@freedmanhealthcare.com::436ff24d-0ffc-437e-9200-44891070db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 Jo Condon" initials="MJC" lastIdx="10" clrIdx="0">
    <p:extLst>
      <p:ext uri="{19B8F6BF-5375-455C-9EA6-DF929625EA0E}">
        <p15:presenceInfo xmlns:p15="http://schemas.microsoft.com/office/powerpoint/2012/main" userId="S::mcondon@freedmanhealthcare.com::e1863231-621d-4b76-9d3b-7714c30497f0" providerId="AD"/>
      </p:ext>
    </p:extLst>
  </p:cmAuthor>
  <p:cmAuthor id="2" name="Vinayak Sinha" initials="VS" lastIdx="5" clrIdx="1">
    <p:extLst>
      <p:ext uri="{19B8F6BF-5375-455C-9EA6-DF929625EA0E}">
        <p15:presenceInfo xmlns:p15="http://schemas.microsoft.com/office/powerpoint/2012/main" userId="S-1-5-21-809434411-2252498337-1474787099-2152" providerId="AD"/>
      </p:ext>
    </p:extLst>
  </p:cmAuthor>
  <p:cmAuthor id="3" name="Jonathan Mathieu" initials="JM" lastIdx="1" clrIdx="2">
    <p:extLst>
      <p:ext uri="{19B8F6BF-5375-455C-9EA6-DF929625EA0E}">
        <p15:presenceInfo xmlns:p15="http://schemas.microsoft.com/office/powerpoint/2012/main" userId="S::jmathieu@freedmanhealthcare.com::c68741c4-773f-4c70-a5a2-902c6afa26bc" providerId="AD"/>
      </p:ext>
    </p:extLst>
  </p:cmAuthor>
  <p:cmAuthor id="4" name="Bledsoe, Roxanne" initials="BR" lastIdx="2" clrIdx="3">
    <p:extLst>
      <p:ext uri="{19B8F6BF-5375-455C-9EA6-DF929625EA0E}">
        <p15:presenceInfo xmlns:p15="http://schemas.microsoft.com/office/powerpoint/2012/main" userId="Bledsoe, Rox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CC0000"/>
    <a:srgbClr val="F7AB21"/>
    <a:srgbClr val="07327A"/>
    <a:srgbClr val="4BC1D2"/>
    <a:srgbClr val="2A69A2"/>
    <a:srgbClr val="ED7D31"/>
    <a:srgbClr val="5BBDDB"/>
    <a:srgbClr val="E6E6E6"/>
    <a:srgbClr val="0A3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4343" autoAdjust="0"/>
  </p:normalViewPr>
  <p:slideViewPr>
    <p:cSldViewPr snapToGrid="0">
      <p:cViewPr varScale="1">
        <p:scale>
          <a:sx n="107" d="100"/>
          <a:sy n="107" d="100"/>
        </p:scale>
        <p:origin x="1332" y="114"/>
      </p:cViewPr>
      <p:guideLst/>
    </p:cSldViewPr>
  </p:slideViewPr>
  <p:notesTextViewPr>
    <p:cViewPr>
      <p:scale>
        <a:sx n="1" d="1"/>
        <a:sy n="1" d="1"/>
      </p:scale>
      <p:origin x="0" y="0"/>
    </p:cViewPr>
  </p:notesTextViewPr>
  <p:sorterViewPr>
    <p:cViewPr varScale="1">
      <p:scale>
        <a:sx n="1" d="1"/>
        <a:sy n="1" d="1"/>
      </p:scale>
      <p:origin x="0" y="-2744"/>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freedmanhealthcarellc.sharepoint.com/sites/DEVBHC/Shared%20Documents/General/Report%20Development/Charts%20for%20Bev%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https://freedmanhealthcarellc.sharepoint.com/sites/DEVBHC/Shared%20Documents/General/Report%20Development/Charts%20for%20Bev%2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freedmanhealthcarellc.sharepoint.com/sites/DEVBHC/Shared%20Documents/General/Report%20Development/Charts%20for%20Bev%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reedmanhealthcarellc.sharepoint.com/sites/DEVBHC/Shared%20Documents/General/Report%20Development/Charts%20for%20Bev%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reedmanhealthcarellc.sharepoint.com/sites/DEVBHC/Shared%20Documents/General/Report%20Development/Charts%20for%20Bev%2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Growth</a:t>
            </a:r>
            <a:r>
              <a:rPr lang="en-US" sz="1600" b="1" baseline="0" dirty="0">
                <a:solidFill>
                  <a:schemeClr val="tx1"/>
                </a:solidFill>
              </a:rPr>
              <a:t> in Primary Care Investment for </a:t>
            </a:r>
          </a:p>
          <a:p>
            <a:pPr>
              <a:defRPr sz="1600"/>
            </a:pPr>
            <a:r>
              <a:rPr lang="en-US" sz="1600" b="1" baseline="0" dirty="0">
                <a:solidFill>
                  <a:schemeClr val="tx1"/>
                </a:solidFill>
              </a:rPr>
              <a:t>Delaware Commercial Fully-Insured, 2019-2023 (projected) </a:t>
            </a:r>
            <a:endParaRPr lang="en-US" sz="1600" b="1" dirty="0">
              <a:solidFill>
                <a:schemeClr val="tx1"/>
              </a:solidFill>
            </a:endParaRPr>
          </a:p>
        </c:rich>
      </c:tx>
      <c:layout>
        <c:manualLayout>
          <c:xMode val="edge"/>
          <c:yMode val="edge"/>
          <c:x val="0.26319594007054276"/>
          <c:y val="2.345461894219844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'Primary Care Investment Graph'!$B$30</c:f>
              <c:strCache>
                <c:ptCount val="1"/>
                <c:pt idx="0">
                  <c:v>All Delaware Fully Insured Commercial Members </c:v>
                </c:pt>
              </c:strCache>
            </c:strRef>
          </c:tx>
          <c:spPr>
            <a:ln w="28575" cap="rnd">
              <a:solidFill>
                <a:srgbClr val="203864"/>
              </a:solidFill>
              <a:round/>
            </a:ln>
            <a:effectLst/>
          </c:spPr>
          <c:marker>
            <c:symbol val="circle"/>
            <c:size val="5"/>
            <c:spPr>
              <a:solidFill>
                <a:srgbClr val="203864"/>
              </a:solidFill>
              <a:ln w="9525">
                <a:solidFill>
                  <a:schemeClr val="accent1"/>
                </a:solidFill>
              </a:ln>
              <a:effectLst/>
            </c:spPr>
          </c:marker>
          <c:dPt>
            <c:idx val="3"/>
            <c:marker>
              <c:symbol val="circle"/>
              <c:size val="5"/>
              <c:spPr>
                <a:solidFill>
                  <a:srgbClr val="203864"/>
                </a:solidFill>
                <a:ln w="9525">
                  <a:solidFill>
                    <a:schemeClr val="accent1"/>
                  </a:solidFill>
                </a:ln>
                <a:effectLst/>
              </c:spPr>
            </c:marker>
            <c:bubble3D val="0"/>
            <c:spPr>
              <a:ln w="28575" cap="rnd">
                <a:solidFill>
                  <a:srgbClr val="203864"/>
                </a:solidFill>
                <a:prstDash val="sysDash"/>
                <a:round/>
              </a:ln>
              <a:effectLst/>
            </c:spPr>
            <c:extLst>
              <c:ext xmlns:c16="http://schemas.microsoft.com/office/drawing/2014/chart" uri="{C3380CC4-5D6E-409C-BE32-E72D297353CC}">
                <c16:uniqueId val="{00000001-5FC0-4E71-9698-9350229F51E1}"/>
              </c:ext>
            </c:extLst>
          </c:dPt>
          <c:dPt>
            <c:idx val="4"/>
            <c:marker>
              <c:symbol val="circle"/>
              <c:size val="5"/>
              <c:spPr>
                <a:solidFill>
                  <a:srgbClr val="203864"/>
                </a:solidFill>
                <a:ln w="9525">
                  <a:solidFill>
                    <a:schemeClr val="accent1"/>
                  </a:solidFill>
                </a:ln>
                <a:effectLst/>
              </c:spPr>
            </c:marker>
            <c:bubble3D val="0"/>
            <c:spPr>
              <a:ln w="28575" cap="rnd">
                <a:solidFill>
                  <a:srgbClr val="203864"/>
                </a:solidFill>
                <a:prstDash val="sysDash"/>
                <a:round/>
              </a:ln>
              <a:effectLst/>
            </c:spPr>
            <c:extLst>
              <c:ext xmlns:c16="http://schemas.microsoft.com/office/drawing/2014/chart" uri="{C3380CC4-5D6E-409C-BE32-E72D297353CC}">
                <c16:uniqueId val="{00000003-5FC0-4E71-9698-9350229F51E1}"/>
              </c:ext>
            </c:extLst>
          </c:dPt>
          <c:dLbls>
            <c:dLbl>
              <c:idx val="0"/>
              <c:layout>
                <c:manualLayout>
                  <c:x val="6.8548094048258693E-2"/>
                  <c:y val="9.054499890383505E-2"/>
                </c:manualLayout>
              </c:layout>
              <c:tx>
                <c:rich>
                  <a:bodyPr/>
                  <a:lstStyle/>
                  <a:p>
                    <a:fld id="{03FA8B80-801A-461B-AB60-E3F6695F14C6}" type="VALUE">
                      <a:rPr lang="en-US"/>
                      <a:pPr/>
                      <a:t>[VALUE]</a:t>
                    </a:fld>
                    <a:r>
                      <a:rPr lang="en-US"/>
                      <a:t> PMPM, 6%</a:t>
                    </a:r>
                    <a:r>
                      <a:rPr lang="en-US" baseline="0"/>
                      <a:t> TME </a:t>
                    </a:r>
                    <a:r>
                      <a:rPr lang="en-US"/>
                      <a:t>    </a:t>
                    </a:r>
                  </a:p>
                </c:rich>
              </c:tx>
              <c:showLegendKey val="0"/>
              <c:showVal val="1"/>
              <c:showCatName val="0"/>
              <c:showSerName val="0"/>
              <c:showPercent val="0"/>
              <c:showBubbleSize val="0"/>
              <c:extLst>
                <c:ext xmlns:c15="http://schemas.microsoft.com/office/drawing/2012/chart" uri="{CE6537A1-D6FC-4f65-9D91-7224C49458BB}">
                  <c15:layout>
                    <c:manualLayout>
                      <c:w val="0.17509693431820003"/>
                      <c:h val="6.3313768721693531E-2"/>
                    </c:manualLayout>
                  </c15:layout>
                  <c15:dlblFieldTable/>
                  <c15:showDataLabelsRange val="0"/>
                </c:ext>
                <c:ext xmlns:c16="http://schemas.microsoft.com/office/drawing/2014/chart" uri="{C3380CC4-5D6E-409C-BE32-E72D297353CC}">
                  <c16:uniqueId val="{00000004-5FC0-4E71-9698-9350229F51E1}"/>
                </c:ext>
              </c:extLst>
            </c:dLbl>
            <c:dLbl>
              <c:idx val="4"/>
              <c:layout>
                <c:manualLayout>
                  <c:x val="0"/>
                  <c:y val="9.0544998903835147E-2"/>
                </c:manualLayout>
              </c:layout>
              <c:tx>
                <c:rich>
                  <a:bodyPr/>
                  <a:lstStyle/>
                  <a:p>
                    <a:fld id="{05282588-E65D-402A-9A1A-5AFD6D9383B0}" type="VALUE">
                      <a:rPr lang="en-US"/>
                      <a:pPr/>
                      <a:t>[VALUE]</a:t>
                    </a:fld>
                    <a:r>
                      <a:rPr lang="en-US"/>
                      <a:t> PMPM</a:t>
                    </a:r>
                    <a:r>
                      <a:rPr lang="en-US" baseline="0"/>
                      <a:t>, 7% TME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C0-4E71-9698-9350229F51E1}"/>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'Primary Care Investment Graph'!$C$29:$G$29</c:f>
              <c:numCache>
                <c:formatCode>General</c:formatCode>
                <c:ptCount val="5"/>
                <c:pt idx="0">
                  <c:v>2019</c:v>
                </c:pt>
                <c:pt idx="1">
                  <c:v>2020</c:v>
                </c:pt>
                <c:pt idx="2">
                  <c:v>2021</c:v>
                </c:pt>
                <c:pt idx="3">
                  <c:v>2022</c:v>
                </c:pt>
                <c:pt idx="4">
                  <c:v>2023</c:v>
                </c:pt>
              </c:numCache>
            </c:numRef>
          </c:cat>
          <c:val>
            <c:numRef>
              <c:f>'Primary Care Investment Graph'!$C$30:$G$30</c:f>
              <c:numCache>
                <c:formatCode>"$"#,##0.00</c:formatCode>
                <c:ptCount val="5"/>
                <c:pt idx="0">
                  <c:v>22.101025771247325</c:v>
                </c:pt>
                <c:pt idx="1">
                  <c:v>23.274157055496726</c:v>
                </c:pt>
                <c:pt idx="2">
                  <c:v>26.547586151809082</c:v>
                </c:pt>
                <c:pt idx="3">
                  <c:v>28.646593261538015</c:v>
                </c:pt>
                <c:pt idx="4">
                  <c:v>38.107437279099329</c:v>
                </c:pt>
              </c:numCache>
            </c:numRef>
          </c:val>
          <c:smooth val="0"/>
          <c:extLst>
            <c:ext xmlns:c16="http://schemas.microsoft.com/office/drawing/2014/chart" uri="{C3380CC4-5D6E-409C-BE32-E72D297353CC}">
              <c16:uniqueId val="{00000005-5FC0-4E71-9698-9350229F51E1}"/>
            </c:ext>
          </c:extLst>
        </c:ser>
        <c:ser>
          <c:idx val="1"/>
          <c:order val="1"/>
          <c:tx>
            <c:strRef>
              <c:f>'Primary Care Investment Graph'!$B$31</c:f>
              <c:strCache>
                <c:ptCount val="1"/>
                <c:pt idx="0">
                  <c:v>Attributed Patients of Primary Care Providers in Care Transformation </c:v>
                </c:pt>
              </c:strCache>
            </c:strRef>
          </c:tx>
          <c:spPr>
            <a:ln w="28575" cap="rnd">
              <a:solidFill>
                <a:srgbClr val="8ACCDE"/>
              </a:solidFill>
              <a:round/>
            </a:ln>
            <a:effectLst/>
          </c:spPr>
          <c:marker>
            <c:symbol val="circle"/>
            <c:size val="5"/>
            <c:spPr>
              <a:solidFill>
                <a:srgbClr val="8ACCDE"/>
              </a:solidFill>
              <a:ln w="9525">
                <a:solidFill>
                  <a:srgbClr val="8ACCDE"/>
                </a:solidFill>
              </a:ln>
              <a:effectLst/>
            </c:spPr>
          </c:marker>
          <c:dPt>
            <c:idx val="3"/>
            <c:marker>
              <c:symbol val="circle"/>
              <c:size val="5"/>
              <c:spPr>
                <a:solidFill>
                  <a:srgbClr val="8ACCDE"/>
                </a:solidFill>
                <a:ln w="9525">
                  <a:solidFill>
                    <a:srgbClr val="8ACCDE"/>
                  </a:solidFill>
                </a:ln>
                <a:effectLst/>
              </c:spPr>
            </c:marker>
            <c:bubble3D val="0"/>
            <c:spPr>
              <a:ln w="28575" cap="rnd">
                <a:solidFill>
                  <a:srgbClr val="8ACCDE"/>
                </a:solidFill>
                <a:prstDash val="sysDash"/>
                <a:round/>
              </a:ln>
              <a:effectLst/>
            </c:spPr>
            <c:extLst>
              <c:ext xmlns:c16="http://schemas.microsoft.com/office/drawing/2014/chart" uri="{C3380CC4-5D6E-409C-BE32-E72D297353CC}">
                <c16:uniqueId val="{00000007-5FC0-4E71-9698-9350229F51E1}"/>
              </c:ext>
            </c:extLst>
          </c:dPt>
          <c:dPt>
            <c:idx val="4"/>
            <c:marker>
              <c:symbol val="circle"/>
              <c:size val="5"/>
              <c:spPr>
                <a:solidFill>
                  <a:srgbClr val="8ACCDE"/>
                </a:solidFill>
                <a:ln w="9525">
                  <a:solidFill>
                    <a:srgbClr val="8ACCDE"/>
                  </a:solidFill>
                </a:ln>
                <a:effectLst/>
              </c:spPr>
            </c:marker>
            <c:bubble3D val="0"/>
            <c:spPr>
              <a:ln w="28575" cap="rnd">
                <a:solidFill>
                  <a:srgbClr val="8ACCDE"/>
                </a:solidFill>
                <a:prstDash val="sysDash"/>
                <a:round/>
              </a:ln>
              <a:effectLst/>
            </c:spPr>
            <c:extLst>
              <c:ext xmlns:c16="http://schemas.microsoft.com/office/drawing/2014/chart" uri="{C3380CC4-5D6E-409C-BE32-E72D297353CC}">
                <c16:uniqueId val="{00000009-5FC0-4E71-9698-9350229F51E1}"/>
              </c:ext>
            </c:extLst>
          </c:dPt>
          <c:dLbls>
            <c:dLbl>
              <c:idx val="0"/>
              <c:layout>
                <c:manualLayout>
                  <c:x val="2.2205720607182365E-2"/>
                  <c:y val="-6.5645124205280486E-2"/>
                </c:manualLayout>
              </c:layout>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fld id="{65D6DE69-837B-4C81-B6CE-95926B49339C}" type="VALUE">
                      <a:rPr lang="en-US" sz="1400" b="1">
                        <a:solidFill>
                          <a:sysClr val="windowText" lastClr="000000"/>
                        </a:solidFill>
                      </a:rPr>
                      <a:pPr>
                        <a:defRPr sz="1400" b="1">
                          <a:solidFill>
                            <a:sysClr val="windowText" lastClr="000000"/>
                          </a:solidFill>
                        </a:defRPr>
                      </a:pPr>
                      <a:t>[VALUE]</a:t>
                    </a:fld>
                    <a:r>
                      <a:rPr lang="en-US" sz="1400" b="1">
                        <a:solidFill>
                          <a:sysClr val="windowText" lastClr="000000"/>
                        </a:solidFill>
                      </a:rPr>
                      <a:t> PMPM,</a:t>
                    </a:r>
                    <a:r>
                      <a:rPr lang="en-US" sz="1400" b="1" baseline="0">
                        <a:solidFill>
                          <a:sysClr val="windowText" lastClr="000000"/>
                        </a:solidFill>
                      </a:rPr>
                      <a:t> 6% TME </a:t>
                    </a:r>
                  </a:p>
                </c:rich>
              </c:tx>
              <c:numFmt formatCode="&quot;$&quot;#,##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668252767846905"/>
                      <c:h val="6.78410186668853E-2"/>
                    </c:manualLayout>
                  </c15:layout>
                  <c15:dlblFieldTable/>
                  <c15:showDataLabelsRange val="0"/>
                </c:ext>
                <c:ext xmlns:c16="http://schemas.microsoft.com/office/drawing/2014/chart" uri="{C3380CC4-5D6E-409C-BE32-E72D297353CC}">
                  <c16:uniqueId val="{0000000A-5FC0-4E71-9698-9350229F51E1}"/>
                </c:ext>
              </c:extLst>
            </c:dLbl>
            <c:dLbl>
              <c:idx val="4"/>
              <c:tx>
                <c:rich>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fld id="{22D01A20-571F-4A09-B762-071C8805FFFC}" type="VALUE">
                      <a:rPr lang="en-US" sz="1400" b="1">
                        <a:solidFill>
                          <a:sysClr val="windowText" lastClr="000000"/>
                        </a:solidFill>
                      </a:rPr>
                      <a:pPr>
                        <a:defRPr sz="1400" b="1">
                          <a:solidFill>
                            <a:sysClr val="windowText" lastClr="000000"/>
                          </a:solidFill>
                        </a:defRPr>
                      </a:pPr>
                      <a:t>[VALUE]</a:t>
                    </a:fld>
                    <a:r>
                      <a:rPr lang="en-US" sz="1400" b="1">
                        <a:solidFill>
                          <a:sysClr val="windowText" lastClr="000000"/>
                        </a:solidFill>
                      </a:rPr>
                      <a:t> PMPM, </a:t>
                    </a:r>
                  </a:p>
                  <a:p>
                    <a:pPr>
                      <a:defRPr sz="1400" b="1">
                        <a:solidFill>
                          <a:sysClr val="windowText" lastClr="000000"/>
                        </a:solidFill>
                      </a:defRPr>
                    </a:pPr>
                    <a:r>
                      <a:rPr lang="en-US" sz="1400" b="1">
                        <a:solidFill>
                          <a:sysClr val="windowText" lastClr="000000"/>
                        </a:solidFill>
                      </a:rPr>
                      <a:t>10% TME </a:t>
                    </a:r>
                  </a:p>
                </c:rich>
              </c:tx>
              <c:numFmt formatCode="&quot;$&quot;#,##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6274051889470404E-2"/>
                      <c:h val="0.18554951724187099"/>
                    </c:manualLayout>
                  </c15:layout>
                  <c15:dlblFieldTable/>
                  <c15:showDataLabelsRange val="0"/>
                </c:ext>
                <c:ext xmlns:c16="http://schemas.microsoft.com/office/drawing/2014/chart" uri="{C3380CC4-5D6E-409C-BE32-E72D297353CC}">
                  <c16:uniqueId val="{00000009-5FC0-4E71-9698-9350229F51E1}"/>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'Primary Care Investment Graph'!$C$29:$G$29</c:f>
              <c:numCache>
                <c:formatCode>General</c:formatCode>
                <c:ptCount val="5"/>
                <c:pt idx="0">
                  <c:v>2019</c:v>
                </c:pt>
                <c:pt idx="1">
                  <c:v>2020</c:v>
                </c:pt>
                <c:pt idx="2">
                  <c:v>2021</c:v>
                </c:pt>
                <c:pt idx="3">
                  <c:v>2022</c:v>
                </c:pt>
                <c:pt idx="4">
                  <c:v>2023</c:v>
                </c:pt>
              </c:numCache>
            </c:numRef>
          </c:cat>
          <c:val>
            <c:numRef>
              <c:f>'Primary Care Investment Graph'!$C$31:$G$31</c:f>
              <c:numCache>
                <c:formatCode>"$"#,##0.00</c:formatCode>
                <c:ptCount val="5"/>
                <c:pt idx="0">
                  <c:v>30.891308627292467</c:v>
                </c:pt>
                <c:pt idx="1">
                  <c:v>33.341482679157785</c:v>
                </c:pt>
                <c:pt idx="2">
                  <c:v>37.816755276917831</c:v>
                </c:pt>
                <c:pt idx="3">
                  <c:v>40.827278480624102</c:v>
                </c:pt>
                <c:pt idx="4">
                  <c:v>67.286022809004749</c:v>
                </c:pt>
              </c:numCache>
            </c:numRef>
          </c:val>
          <c:smooth val="0"/>
          <c:extLst>
            <c:ext xmlns:c16="http://schemas.microsoft.com/office/drawing/2014/chart" uri="{C3380CC4-5D6E-409C-BE32-E72D297353CC}">
              <c16:uniqueId val="{0000000B-5FC0-4E71-9698-9350229F51E1}"/>
            </c:ext>
          </c:extLst>
        </c:ser>
        <c:dLbls>
          <c:showLegendKey val="0"/>
          <c:showVal val="0"/>
          <c:showCatName val="0"/>
          <c:showSerName val="0"/>
          <c:showPercent val="0"/>
          <c:showBubbleSize val="0"/>
        </c:dLbls>
        <c:marker val="1"/>
        <c:smooth val="0"/>
        <c:axId val="1760325968"/>
        <c:axId val="1760329296"/>
      </c:lineChart>
      <c:catAx>
        <c:axId val="176032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760329296"/>
        <c:crosses val="autoZero"/>
        <c:auto val="1"/>
        <c:lblAlgn val="ctr"/>
        <c:lblOffset val="100"/>
        <c:noMultiLvlLbl val="0"/>
      </c:catAx>
      <c:valAx>
        <c:axId val="1760329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solidFill>
                      <a:sysClr val="windowText" lastClr="000000"/>
                    </a:solidFill>
                  </a:rPr>
                  <a:t>Per</a:t>
                </a:r>
                <a:r>
                  <a:rPr lang="en-US" sz="1400" b="1" baseline="0">
                    <a:solidFill>
                      <a:sysClr val="windowText" lastClr="000000"/>
                    </a:solidFill>
                  </a:rPr>
                  <a:t> Member, Per Month (PMPM)  Primary Care Investment </a:t>
                </a:r>
                <a:endParaRPr lang="en-US" sz="1400" b="1">
                  <a:solidFill>
                    <a:sysClr val="windowText" lastClr="000000"/>
                  </a:solidFill>
                </a:endParaRPr>
              </a:p>
            </c:rich>
          </c:tx>
          <c:layout>
            <c:manualLayout>
              <c:xMode val="edge"/>
              <c:yMode val="edge"/>
              <c:x val="9.1471718209136903E-3"/>
              <c:y val="0.1285350846348394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76032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Projected</a:t>
            </a:r>
            <a:r>
              <a:rPr lang="en-US" sz="1600" b="1" baseline="0" dirty="0">
                <a:solidFill>
                  <a:sysClr val="windowText" lastClr="000000"/>
                </a:solidFill>
              </a:rPr>
              <a:t> G</a:t>
            </a:r>
            <a:r>
              <a:rPr lang="en-US" sz="1600" b="1" dirty="0">
                <a:solidFill>
                  <a:sysClr val="windowText" lastClr="000000"/>
                </a:solidFill>
              </a:rPr>
              <a:t>rowth</a:t>
            </a:r>
            <a:r>
              <a:rPr lang="en-US" sz="1600" b="1" baseline="0" dirty="0">
                <a:solidFill>
                  <a:sysClr val="windowText" lastClr="000000"/>
                </a:solidFill>
              </a:rPr>
              <a:t> in Primary Care Investment Focused on Flexible Payments </a:t>
            </a:r>
          </a:p>
          <a:p>
            <a:pPr>
              <a:defRPr b="1"/>
            </a:pPr>
            <a:r>
              <a:rPr lang="en-US" sz="1600" b="1" baseline="0" dirty="0">
                <a:solidFill>
                  <a:sysClr val="windowText" lastClr="000000"/>
                </a:solidFill>
              </a:rPr>
              <a:t>to Support Care Transformation </a:t>
            </a:r>
            <a:endParaRPr lang="en-US" sz="1600" b="1" dirty="0">
              <a:solidFill>
                <a:sysClr val="windowText" lastClr="000000"/>
              </a:solidFill>
            </a:endParaRPr>
          </a:p>
        </c:rich>
      </c:tx>
      <c:layout>
        <c:manualLayout>
          <c:xMode val="edge"/>
          <c:yMode val="edge"/>
          <c:x val="0.22997140923334836"/>
          <c:y val="2.910602910602910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10254022773743"/>
          <c:y val="0.23079018449097188"/>
          <c:w val="0.88478748011853803"/>
          <c:h val="0.53939561608852948"/>
        </c:manualLayout>
      </c:layout>
      <c:barChart>
        <c:barDir val="col"/>
        <c:grouping val="stacked"/>
        <c:varyColors val="0"/>
        <c:ser>
          <c:idx val="0"/>
          <c:order val="1"/>
          <c:tx>
            <c:strRef>
              <c:f>'[Charts for Bev .xlsx]Claims v. Non Claims '!$A$6</c:f>
              <c:strCache>
                <c:ptCount val="1"/>
                <c:pt idx="0">
                  <c:v>Primary Care  (Fee-for-Service)</c:v>
                </c:pt>
              </c:strCache>
            </c:strRef>
          </c:tx>
          <c:spPr>
            <a:solidFill>
              <a:srgbClr val="2038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 for Bev .xlsx]Claims v. Non Claims '!$B$5:$F$5</c:f>
              <c:numCache>
                <c:formatCode>General</c:formatCode>
                <c:ptCount val="5"/>
                <c:pt idx="0">
                  <c:v>2022</c:v>
                </c:pt>
                <c:pt idx="1">
                  <c:v>2023</c:v>
                </c:pt>
                <c:pt idx="3">
                  <c:v>2022</c:v>
                </c:pt>
                <c:pt idx="4">
                  <c:v>2023</c:v>
                </c:pt>
              </c:numCache>
            </c:numRef>
          </c:cat>
          <c:val>
            <c:numRef>
              <c:f>'[Charts for Bev .xlsx]Claims v. Non Claims '!$B$6:$F$6</c:f>
              <c:numCache>
                <c:formatCode>"$"#,##0</c:formatCode>
                <c:ptCount val="5"/>
                <c:pt idx="0">
                  <c:v>25.334799352212549</c:v>
                </c:pt>
                <c:pt idx="1">
                  <c:v>27.362399610266504</c:v>
                </c:pt>
                <c:pt idx="3">
                  <c:v>34.352307241175417</c:v>
                </c:pt>
                <c:pt idx="4">
                  <c:v>38.150419486890385</c:v>
                </c:pt>
              </c:numCache>
            </c:numRef>
          </c:val>
          <c:extLst>
            <c:ext xmlns:c16="http://schemas.microsoft.com/office/drawing/2014/chart" uri="{C3380CC4-5D6E-409C-BE32-E72D297353CC}">
              <c16:uniqueId val="{00000000-6F03-4EC8-9A48-68D975CAED84}"/>
            </c:ext>
          </c:extLst>
        </c:ser>
        <c:ser>
          <c:idx val="2"/>
          <c:order val="2"/>
          <c:tx>
            <c:strRef>
              <c:f>'[Charts for Bev .xlsx]Claims v. Non Claims '!$A$7</c:f>
              <c:strCache>
                <c:ptCount val="1"/>
                <c:pt idx="0">
                  <c:v>Primary Care (Non-Fee-for-Service)</c:v>
                </c:pt>
              </c:strCache>
            </c:strRef>
          </c:tx>
          <c:spPr>
            <a:solidFill>
              <a:srgbClr val="8ACCDE"/>
            </a:solidFill>
            <a:ln>
              <a:noFill/>
            </a:ln>
            <a:effectLst/>
          </c:spPr>
          <c:invertIfNegative val="0"/>
          <c:dLbls>
            <c:dLbl>
              <c:idx val="0"/>
              <c:layout>
                <c:manualLayout>
                  <c:x val="0"/>
                  <c:y val="-8.3160083160083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03-4EC8-9A48-68D975CAED84}"/>
                </c:ext>
              </c:extLst>
            </c:dLbl>
            <c:dLbl>
              <c:idx val="1"/>
              <c:layout>
                <c:manualLayout>
                  <c:x val="0"/>
                  <c:y val="-9.1476091476091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03-4EC8-9A48-68D975CAED84}"/>
                </c:ext>
              </c:extLst>
            </c:dLbl>
            <c:dLbl>
              <c:idx val="3"/>
              <c:layout>
                <c:manualLayout>
                  <c:x val="-1.0682082243449896E-16"/>
                  <c:y val="-5.8212058212058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03-4EC8-9A48-68D975CAED84}"/>
                </c:ext>
              </c:extLst>
            </c:dLbl>
            <c:dLbl>
              <c:idx val="4"/>
              <c:layout>
                <c:manualLayout>
                  <c:x val="-1.0682082243449896E-16"/>
                  <c:y val="-8.31600831600831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03-4EC8-9A48-68D975CAED84}"/>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 for Bev .xlsx]Claims v. Non Claims '!$B$5:$F$5</c:f>
              <c:numCache>
                <c:formatCode>General</c:formatCode>
                <c:ptCount val="5"/>
                <c:pt idx="0">
                  <c:v>2022</c:v>
                </c:pt>
                <c:pt idx="1">
                  <c:v>2023</c:v>
                </c:pt>
                <c:pt idx="3">
                  <c:v>2022</c:v>
                </c:pt>
                <c:pt idx="4">
                  <c:v>2023</c:v>
                </c:pt>
              </c:numCache>
            </c:numRef>
          </c:cat>
          <c:val>
            <c:numRef>
              <c:f>'[Charts for Bev .xlsx]Claims v. Non Claims '!$B$7:$F$7</c:f>
              <c:numCache>
                <c:formatCode>"$"#,##0</c:formatCode>
                <c:ptCount val="5"/>
                <c:pt idx="0">
                  <c:v>3.1853637012788871</c:v>
                </c:pt>
                <c:pt idx="1">
                  <c:v>10.595512094894586</c:v>
                </c:pt>
                <c:pt idx="3">
                  <c:v>6.4471708909478327</c:v>
                </c:pt>
                <c:pt idx="4">
                  <c:v>29.080951395351864</c:v>
                </c:pt>
              </c:numCache>
            </c:numRef>
          </c:val>
          <c:extLst>
            <c:ext xmlns:c16="http://schemas.microsoft.com/office/drawing/2014/chart" uri="{C3380CC4-5D6E-409C-BE32-E72D297353CC}">
              <c16:uniqueId val="{00000005-6F03-4EC8-9A48-68D975CAED84}"/>
            </c:ext>
          </c:extLst>
        </c:ser>
        <c:dLbls>
          <c:showLegendKey val="0"/>
          <c:showVal val="0"/>
          <c:showCatName val="0"/>
          <c:showSerName val="0"/>
          <c:showPercent val="0"/>
          <c:showBubbleSize val="0"/>
        </c:dLbls>
        <c:gapWidth val="150"/>
        <c:overlap val="100"/>
        <c:axId val="1255891888"/>
        <c:axId val="1255895216"/>
        <c:extLst>
          <c:ext xmlns:c15="http://schemas.microsoft.com/office/drawing/2012/chart" uri="{02D57815-91ED-43cb-92C2-25804820EDAC}">
            <c15:filteredBarSeries>
              <c15:ser>
                <c:idx val="1"/>
                <c:order val="0"/>
                <c:tx>
                  <c:strRef>
                    <c:extLst>
                      <c:ext uri="{02D57815-91ED-43cb-92C2-25804820EDAC}">
                        <c15:formulaRef>
                          <c15:sqref>'Claims v. Non Claims '!#REF!</c15:sqref>
                        </c15:formulaRef>
                      </c:ext>
                    </c:extLst>
                    <c:strCache>
                      <c:ptCount val="1"/>
                      <c:pt idx="0">
                        <c:v>#REF!</c:v>
                      </c:pt>
                    </c:strCache>
                  </c:strRef>
                </c:tx>
                <c:spPr>
                  <a:solidFill>
                    <a:schemeClr val="accent2"/>
                  </a:solidFill>
                  <a:ln>
                    <a:noFill/>
                  </a:ln>
                  <a:effectLst/>
                </c:spPr>
                <c:invertIfNegative val="0"/>
                <c:cat>
                  <c:numRef>
                    <c:extLst>
                      <c:ext uri="{02D57815-91ED-43cb-92C2-25804820EDAC}">
                        <c15:formulaRef>
                          <c15:sqref>'[Charts for Bev .xlsx]Claims v. Non Claims '!$B$5:$F$5</c15:sqref>
                        </c15:formulaRef>
                      </c:ext>
                    </c:extLst>
                    <c:numCache>
                      <c:formatCode>General</c:formatCode>
                      <c:ptCount val="5"/>
                      <c:pt idx="0">
                        <c:v>2022</c:v>
                      </c:pt>
                      <c:pt idx="1">
                        <c:v>2023</c:v>
                      </c:pt>
                      <c:pt idx="3">
                        <c:v>2022</c:v>
                      </c:pt>
                      <c:pt idx="4">
                        <c:v>2023</c:v>
                      </c:pt>
                    </c:numCache>
                  </c:numRef>
                </c:cat>
                <c:val>
                  <c:numRef>
                    <c:extLst>
                      <c:ext uri="{02D57815-91ED-43cb-92C2-25804820EDAC}">
                        <c15:formulaRef>
                          <c15:sqref>'Claims v. Non Claims '!#REF!</c15:sqref>
                        </c15:formulaRef>
                      </c:ext>
                    </c:extLst>
                    <c:numCache>
                      <c:formatCode>General</c:formatCode>
                      <c:ptCount val="1"/>
                      <c:pt idx="0">
                        <c:v>1</c:v>
                      </c:pt>
                    </c:numCache>
                  </c:numRef>
                </c:val>
                <c:extLst>
                  <c:ext xmlns:c16="http://schemas.microsoft.com/office/drawing/2014/chart" uri="{C3380CC4-5D6E-409C-BE32-E72D297353CC}">
                    <c16:uniqueId val="{00000006-6F03-4EC8-9A48-68D975CAED84}"/>
                  </c:ext>
                </c:extLst>
              </c15:ser>
            </c15:filteredBarSeries>
          </c:ext>
        </c:extLst>
      </c:barChart>
      <c:catAx>
        <c:axId val="125589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255895216"/>
        <c:crosses val="autoZero"/>
        <c:auto val="1"/>
        <c:lblAlgn val="ctr"/>
        <c:lblOffset val="100"/>
        <c:noMultiLvlLbl val="0"/>
      </c:catAx>
      <c:valAx>
        <c:axId val="125589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b="1" dirty="0">
                    <a:solidFill>
                      <a:sysClr val="windowText" lastClr="000000"/>
                    </a:solidFill>
                  </a:rPr>
                  <a:t>Per</a:t>
                </a:r>
                <a:r>
                  <a:rPr lang="en-US" sz="1200" b="1" baseline="0" dirty="0">
                    <a:solidFill>
                      <a:sysClr val="windowText" lastClr="000000"/>
                    </a:solidFill>
                  </a:rPr>
                  <a:t> Member, Per Month (PMPM)</a:t>
                </a:r>
              </a:p>
              <a:p>
                <a:pPr>
                  <a:defRPr sz="1200">
                    <a:solidFill>
                      <a:sysClr val="windowText" lastClr="000000"/>
                    </a:solidFill>
                  </a:defRPr>
                </a:pPr>
                <a:r>
                  <a:rPr lang="en-US" sz="1200" b="1" baseline="0" dirty="0">
                    <a:solidFill>
                      <a:sysClr val="windowText" lastClr="000000"/>
                    </a:solidFill>
                  </a:rPr>
                  <a:t> Primary Care Investment </a:t>
                </a:r>
                <a:endParaRPr lang="en-US" sz="1200" b="1" dirty="0">
                  <a:solidFill>
                    <a:sysClr val="windowText" lastClr="000000"/>
                  </a:solidFill>
                </a:endParaRPr>
              </a:p>
            </c:rich>
          </c:tx>
          <c:layout>
            <c:manualLayout>
              <c:xMode val="edge"/>
              <c:yMode val="edge"/>
              <c:x val="8.4930008748906379E-3"/>
              <c:y val="0.240872365164340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25589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baseline="0" dirty="0">
                <a:solidFill>
                  <a:schemeClr val="tx1"/>
                </a:solidFill>
                <a:effectLst/>
              </a:rPr>
              <a:t>Projected Non-Fee-For-Service Primary Care Investment (PMPM)                                                                        for Members Attributed to Providers in Care Transformation, 2023 </a:t>
            </a:r>
            <a:endParaRPr lang="en-US" sz="1600" b="1" dirty="0">
              <a:solidFill>
                <a:schemeClr val="tx1"/>
              </a:solidFill>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83419446920168"/>
          <c:y val="0.24255927602851166"/>
          <c:w val="0.50691484114530894"/>
          <c:h val="0.60879589740528117"/>
        </c:manualLayout>
      </c:layout>
      <c:barChart>
        <c:barDir val="col"/>
        <c:grouping val="stacked"/>
        <c:varyColors val="0"/>
        <c:ser>
          <c:idx val="0"/>
          <c:order val="0"/>
          <c:tx>
            <c:strRef>
              <c:f>'Claims v. Non Claims '!$A$34</c:f>
              <c:strCache>
                <c:ptCount val="1"/>
                <c:pt idx="0">
                  <c:v> Care Management Fees</c:v>
                </c:pt>
              </c:strCache>
            </c:strRef>
          </c:tx>
          <c:spPr>
            <a:solidFill>
              <a:srgbClr val="8AC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'Claims v. Non Claims '!$B$33:$D$33</c:f>
              <c:strCache>
                <c:ptCount val="3"/>
                <c:pt idx="0">
                  <c:v>Individual</c:v>
                </c:pt>
                <c:pt idx="1">
                  <c:v>Small Group</c:v>
                </c:pt>
                <c:pt idx="2">
                  <c:v>Large Group</c:v>
                </c:pt>
              </c:strCache>
            </c:strRef>
          </c:cat>
          <c:val>
            <c:numRef>
              <c:f>'Claims v. Non Claims '!$B$34:$D$34</c:f>
              <c:numCache>
                <c:formatCode>"$"#,##0</c:formatCode>
                <c:ptCount val="3"/>
                <c:pt idx="0">
                  <c:v>20</c:v>
                </c:pt>
                <c:pt idx="1">
                  <c:v>14.88627800784815</c:v>
                </c:pt>
                <c:pt idx="2">
                  <c:v>14.212188526699464</c:v>
                </c:pt>
              </c:numCache>
            </c:numRef>
          </c:val>
          <c:extLst>
            <c:ext xmlns:c16="http://schemas.microsoft.com/office/drawing/2014/chart" uri="{C3380CC4-5D6E-409C-BE32-E72D297353CC}">
              <c16:uniqueId val="{00000000-7E5C-45DE-8A4A-DB80CED272A6}"/>
            </c:ext>
          </c:extLst>
        </c:ser>
        <c:ser>
          <c:idx val="1"/>
          <c:order val="1"/>
          <c:tx>
            <c:strRef>
              <c:f>'Claims v. Non Claims '!$A$35</c:f>
              <c:strCache>
                <c:ptCount val="1"/>
                <c:pt idx="0">
                  <c:v> Shared Savings Payments to Support Primary Care Services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'Claims v. Non Claims '!$B$33:$D$33</c:f>
              <c:strCache>
                <c:ptCount val="3"/>
                <c:pt idx="0">
                  <c:v>Individual</c:v>
                </c:pt>
                <c:pt idx="1">
                  <c:v>Small Group</c:v>
                </c:pt>
                <c:pt idx="2">
                  <c:v>Large Group</c:v>
                </c:pt>
              </c:strCache>
            </c:strRef>
          </c:cat>
          <c:val>
            <c:numRef>
              <c:f>'Claims v. Non Claims '!$B$35:$D$35</c:f>
              <c:numCache>
                <c:formatCode>"$"#,##0</c:formatCode>
                <c:ptCount val="3"/>
                <c:pt idx="0">
                  <c:v>10.530228587191298</c:v>
                </c:pt>
                <c:pt idx="1">
                  <c:v>9.1828458564767637</c:v>
                </c:pt>
                <c:pt idx="2">
                  <c:v>6.7124230596774055</c:v>
                </c:pt>
              </c:numCache>
            </c:numRef>
          </c:val>
          <c:extLst>
            <c:ext xmlns:c16="http://schemas.microsoft.com/office/drawing/2014/chart" uri="{C3380CC4-5D6E-409C-BE32-E72D297353CC}">
              <c16:uniqueId val="{00000001-7E5C-45DE-8A4A-DB80CED272A6}"/>
            </c:ext>
          </c:extLst>
        </c:ser>
        <c:ser>
          <c:idx val="2"/>
          <c:order val="2"/>
          <c:tx>
            <c:strRef>
              <c:f>'Claims v. Non Claims '!$A$36</c:f>
              <c:strCache>
                <c:ptCount val="1"/>
                <c:pt idx="0">
                  <c:v> Other Primary Care Investments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'Claims v. Non Claims '!$B$33:$D$33</c:f>
              <c:strCache>
                <c:ptCount val="3"/>
                <c:pt idx="0">
                  <c:v>Individual</c:v>
                </c:pt>
                <c:pt idx="1">
                  <c:v>Small Group</c:v>
                </c:pt>
                <c:pt idx="2">
                  <c:v>Large Group</c:v>
                </c:pt>
              </c:strCache>
            </c:strRef>
          </c:cat>
          <c:val>
            <c:numRef>
              <c:f>'Claims v. Non Claims '!$B$36:$D$36</c:f>
              <c:numCache>
                <c:formatCode>"$"#,##0</c:formatCode>
                <c:ptCount val="3"/>
                <c:pt idx="0">
                  <c:v>4</c:v>
                </c:pt>
                <c:pt idx="1">
                  <c:v>4.2439144109695279</c:v>
                </c:pt>
                <c:pt idx="2">
                  <c:v>4.8640368870091413</c:v>
                </c:pt>
              </c:numCache>
            </c:numRef>
          </c:val>
          <c:extLst>
            <c:ext xmlns:c16="http://schemas.microsoft.com/office/drawing/2014/chart" uri="{C3380CC4-5D6E-409C-BE32-E72D297353CC}">
              <c16:uniqueId val="{00000002-7E5C-45DE-8A4A-DB80CED272A6}"/>
            </c:ext>
          </c:extLst>
        </c:ser>
        <c:ser>
          <c:idx val="3"/>
          <c:order val="3"/>
          <c:tx>
            <c:strRef>
              <c:f>'Claims v. Non Claims '!$A$37</c:f>
              <c:strCache>
                <c:ptCount val="1"/>
                <c:pt idx="0">
                  <c:v>  Primary Care Incentive Programs</c:v>
                </c:pt>
              </c:strCache>
            </c:strRef>
          </c:tx>
          <c:spPr>
            <a:solidFill>
              <a:srgbClr val="FFC000"/>
            </a:solidFill>
            <a:ln>
              <a:noFill/>
            </a:ln>
            <a:effectLst/>
          </c:spPr>
          <c:invertIfNegative val="0"/>
          <c:cat>
            <c:strRef>
              <c:f>'Claims v. Non Claims '!$B$33:$D$33</c:f>
              <c:strCache>
                <c:ptCount val="3"/>
                <c:pt idx="0">
                  <c:v>Individual</c:v>
                </c:pt>
                <c:pt idx="1">
                  <c:v>Small Group</c:v>
                </c:pt>
                <c:pt idx="2">
                  <c:v>Large Group</c:v>
                </c:pt>
              </c:strCache>
            </c:strRef>
          </c:cat>
          <c:val>
            <c:numRef>
              <c:f>'Claims v. Non Claims '!$B$37:$D$37</c:f>
              <c:numCache>
                <c:formatCode>"$"#,##0</c:formatCode>
                <c:ptCount val="3"/>
                <c:pt idx="0">
                  <c:v>1.2273322640923998</c:v>
                </c:pt>
                <c:pt idx="1">
                  <c:v>0.73842763429162306</c:v>
                </c:pt>
                <c:pt idx="2">
                  <c:v>0.81152333635206986</c:v>
                </c:pt>
              </c:numCache>
            </c:numRef>
          </c:val>
          <c:extLst>
            <c:ext xmlns:c16="http://schemas.microsoft.com/office/drawing/2014/chart" uri="{C3380CC4-5D6E-409C-BE32-E72D297353CC}">
              <c16:uniqueId val="{00000003-7E5C-45DE-8A4A-DB80CED272A6}"/>
            </c:ext>
          </c:extLst>
        </c:ser>
        <c:ser>
          <c:idx val="4"/>
          <c:order val="4"/>
          <c:tx>
            <c:strRef>
              <c:f>'Claims v. Non Claims '!$A$38</c:f>
              <c:strCache>
                <c:ptCount val="1"/>
                <c:pt idx="0">
                  <c:v>  Primary Care Capitation</c:v>
                </c:pt>
              </c:strCache>
            </c:strRef>
          </c:tx>
          <c:spPr>
            <a:solidFill>
              <a:schemeClr val="bg2">
                <a:lumMod val="90000"/>
              </a:schemeClr>
            </a:solidFill>
            <a:ln>
              <a:solidFill>
                <a:schemeClr val="bg2">
                  <a:lumMod val="90000"/>
                </a:schemeClr>
              </a:solidFill>
            </a:ln>
            <a:effectLst/>
          </c:spPr>
          <c:invertIfNegative val="0"/>
          <c:cat>
            <c:strRef>
              <c:f>'Claims v. Non Claims '!$B$33:$D$33</c:f>
              <c:strCache>
                <c:ptCount val="3"/>
                <c:pt idx="0">
                  <c:v>Individual</c:v>
                </c:pt>
                <c:pt idx="1">
                  <c:v>Small Group</c:v>
                </c:pt>
                <c:pt idx="2">
                  <c:v>Large Group</c:v>
                </c:pt>
              </c:strCache>
            </c:strRef>
          </c:cat>
          <c:val>
            <c:numRef>
              <c:f>'Claims v. Non Claims '!$B$38:$D$38</c:f>
              <c:numCache>
                <c:formatCode>"$"#,##0</c:formatCode>
                <c:ptCount val="3"/>
                <c:pt idx="0">
                  <c:v>0</c:v>
                </c:pt>
                <c:pt idx="1">
                  <c:v>1.9651577808908319E-2</c:v>
                </c:pt>
                <c:pt idx="2">
                  <c:v>0.23895429091427883</c:v>
                </c:pt>
              </c:numCache>
            </c:numRef>
          </c:val>
          <c:extLst>
            <c:ext xmlns:c16="http://schemas.microsoft.com/office/drawing/2014/chart" uri="{C3380CC4-5D6E-409C-BE32-E72D297353CC}">
              <c16:uniqueId val="{00000004-7E5C-45DE-8A4A-DB80CED272A6}"/>
            </c:ext>
          </c:extLst>
        </c:ser>
        <c:dLbls>
          <c:showLegendKey val="0"/>
          <c:showVal val="0"/>
          <c:showCatName val="0"/>
          <c:showSerName val="0"/>
          <c:showPercent val="0"/>
          <c:showBubbleSize val="0"/>
        </c:dLbls>
        <c:gapWidth val="75"/>
        <c:overlap val="100"/>
        <c:axId val="1575246816"/>
        <c:axId val="1575258880"/>
      </c:barChart>
      <c:catAx>
        <c:axId val="1575246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75258880"/>
        <c:crosses val="autoZero"/>
        <c:auto val="1"/>
        <c:lblAlgn val="ctr"/>
        <c:lblOffset val="100"/>
        <c:noMultiLvlLbl val="0"/>
      </c:catAx>
      <c:valAx>
        <c:axId val="1575258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a:t>
                </a:r>
                <a:r>
                  <a:rPr lang="en-US" sz="1400" b="1" baseline="0" dirty="0">
                    <a:solidFill>
                      <a:schemeClr val="tx1"/>
                    </a:solidFill>
                  </a:rPr>
                  <a:t> Member, Per Month (PMPM)                                                    Primary Care Investment</a:t>
                </a:r>
                <a:endParaRPr lang="en-US" sz="1400" b="1" dirty="0">
                  <a:solidFill>
                    <a:schemeClr val="tx1"/>
                  </a:solidFill>
                </a:endParaRPr>
              </a:p>
            </c:rich>
          </c:tx>
          <c:layout>
            <c:manualLayout>
              <c:xMode val="edge"/>
              <c:yMode val="edge"/>
              <c:x val="1.9318000474774864E-2"/>
              <c:y val="0.2844577577026473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12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1575246816"/>
        <c:crosses val="autoZero"/>
        <c:crossBetween val="between"/>
      </c:valAx>
      <c:spPr>
        <a:noFill/>
        <a:ln>
          <a:noFill/>
        </a:ln>
        <a:effectLst/>
      </c:spPr>
    </c:plotArea>
    <c:legend>
      <c:legendPos val="r"/>
      <c:layout>
        <c:manualLayout>
          <c:xMode val="edge"/>
          <c:yMode val="edge"/>
          <c:x val="0.67485514069207087"/>
          <c:y val="0.28317449053388272"/>
          <c:w val="0.29512097990033448"/>
          <c:h val="0.705443848482422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baseline="0" dirty="0">
                <a:solidFill>
                  <a:schemeClr val="tx1"/>
                </a:solidFill>
              </a:rPr>
              <a:t>Annual Price Growth by Service Category for Delaware Commercial Fully-Insured </a:t>
            </a:r>
          </a:p>
          <a:p>
            <a:pPr>
              <a:defRPr/>
            </a:pPr>
            <a:r>
              <a:rPr lang="en-US" sz="1600" b="1" baseline="0" dirty="0">
                <a:solidFill>
                  <a:schemeClr val="tx1"/>
                </a:solidFill>
              </a:rPr>
              <a:t>for 2018-2023 </a:t>
            </a:r>
            <a:r>
              <a:rPr lang="en-US" sz="1600" b="1" i="1" baseline="0" dirty="0">
                <a:solidFill>
                  <a:schemeClr val="tx1"/>
                </a:solidFill>
              </a:rPr>
              <a:t>(projected) </a:t>
            </a:r>
            <a:endParaRPr lang="en-US" sz="1600" b="1" i="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for Bev .xlsx]DE Price Trend Graphs '!$A$4</c:f>
              <c:strCache>
                <c:ptCount val="1"/>
                <c:pt idx="0">
                  <c:v>Inpatient Hospital Price Trend</c:v>
                </c:pt>
              </c:strCache>
            </c:strRef>
          </c:tx>
          <c:spPr>
            <a:ln w="28575" cap="rnd">
              <a:solidFill>
                <a:srgbClr val="8ACCDE"/>
              </a:solidFill>
              <a:round/>
            </a:ln>
            <a:effectLst/>
          </c:spPr>
          <c:marker>
            <c:symbol val="circle"/>
            <c:size val="5"/>
            <c:spPr>
              <a:solidFill>
                <a:srgbClr val="8ACCDE"/>
              </a:solidFill>
              <a:ln w="9525">
                <a:solidFill>
                  <a:srgbClr val="8ACCDE"/>
                </a:solidFill>
              </a:ln>
              <a:effectLst/>
            </c:spPr>
          </c:marker>
          <c:dPt>
            <c:idx val="3"/>
            <c:marker>
              <c:symbol val="circle"/>
              <c:size val="5"/>
              <c:spPr>
                <a:solidFill>
                  <a:srgbClr val="8ACCDE"/>
                </a:solidFill>
                <a:ln w="9525">
                  <a:solidFill>
                    <a:srgbClr val="8ACCDE"/>
                  </a:solidFill>
                </a:ln>
                <a:effectLst/>
              </c:spPr>
            </c:marker>
            <c:bubble3D val="0"/>
            <c:spPr>
              <a:ln w="28575" cap="rnd">
                <a:solidFill>
                  <a:srgbClr val="8ACCDE"/>
                </a:solidFill>
                <a:prstDash val="dash"/>
                <a:round/>
              </a:ln>
              <a:effectLst/>
            </c:spPr>
            <c:extLst>
              <c:ext xmlns:c16="http://schemas.microsoft.com/office/drawing/2014/chart" uri="{C3380CC4-5D6E-409C-BE32-E72D297353CC}">
                <c16:uniqueId val="{00000001-665B-49B3-BDD6-02F6D1FB8651}"/>
              </c:ext>
            </c:extLst>
          </c:dPt>
          <c:dPt>
            <c:idx val="4"/>
            <c:marker>
              <c:symbol val="circle"/>
              <c:size val="5"/>
              <c:spPr>
                <a:solidFill>
                  <a:srgbClr val="8ACCDE"/>
                </a:solidFill>
                <a:ln w="9525">
                  <a:solidFill>
                    <a:srgbClr val="8ACCDE"/>
                  </a:solidFill>
                </a:ln>
                <a:effectLst/>
              </c:spPr>
            </c:marker>
            <c:bubble3D val="0"/>
            <c:spPr>
              <a:ln w="28575" cap="rnd">
                <a:solidFill>
                  <a:srgbClr val="8ACCDE"/>
                </a:solidFill>
                <a:prstDash val="dash"/>
                <a:round/>
              </a:ln>
              <a:effectLst/>
            </c:spPr>
            <c:extLst>
              <c:ext xmlns:c16="http://schemas.microsoft.com/office/drawing/2014/chart" uri="{C3380CC4-5D6E-409C-BE32-E72D297353CC}">
                <c16:uniqueId val="{00000003-665B-49B3-BDD6-02F6D1FB8651}"/>
              </c:ext>
            </c:extLst>
          </c:dPt>
          <c:cat>
            <c:strRef>
              <c:f>'[Charts for Bev .xlsx]DE Price Trend Graphs '!$B$3:$F$3</c:f>
              <c:strCache>
                <c:ptCount val="5"/>
                <c:pt idx="0">
                  <c:v>2018-2019</c:v>
                </c:pt>
                <c:pt idx="1">
                  <c:v>2019-2020</c:v>
                </c:pt>
                <c:pt idx="2">
                  <c:v>2020-2021</c:v>
                </c:pt>
                <c:pt idx="3">
                  <c:v>2021-2022</c:v>
                </c:pt>
                <c:pt idx="4">
                  <c:v>2022-2023</c:v>
                </c:pt>
              </c:strCache>
            </c:strRef>
          </c:cat>
          <c:val>
            <c:numRef>
              <c:f>'[Charts for Bev .xlsx]DE Price Trend Graphs '!$B$4:$F$4</c:f>
              <c:numCache>
                <c:formatCode>0.0%</c:formatCode>
                <c:ptCount val="5"/>
                <c:pt idx="0">
                  <c:v>5.3152163479055381E-2</c:v>
                </c:pt>
                <c:pt idx="1">
                  <c:v>4.326014655979709E-2</c:v>
                </c:pt>
                <c:pt idx="2">
                  <c:v>4.7947433041349234E-2</c:v>
                </c:pt>
                <c:pt idx="3">
                  <c:v>3.9831861693230178E-2</c:v>
                </c:pt>
                <c:pt idx="4">
                  <c:v>4.0390544754892135E-2</c:v>
                </c:pt>
              </c:numCache>
            </c:numRef>
          </c:val>
          <c:smooth val="0"/>
          <c:extLst>
            <c:ext xmlns:c16="http://schemas.microsoft.com/office/drawing/2014/chart" uri="{C3380CC4-5D6E-409C-BE32-E72D297353CC}">
              <c16:uniqueId val="{00000004-665B-49B3-BDD6-02F6D1FB8651}"/>
            </c:ext>
          </c:extLst>
        </c:ser>
        <c:ser>
          <c:idx val="1"/>
          <c:order val="1"/>
          <c:tx>
            <c:strRef>
              <c:f>'[Charts for Bev .xlsx]DE Price Trend Graphs '!$A$5</c:f>
              <c:strCache>
                <c:ptCount val="1"/>
                <c:pt idx="0">
                  <c:v>Outpatient Hospital Price Trend</c:v>
                </c:pt>
              </c:strCache>
            </c:strRef>
          </c:tx>
          <c:spPr>
            <a:ln w="28575" cap="rnd">
              <a:solidFill>
                <a:srgbClr val="203864"/>
              </a:solidFill>
              <a:round/>
            </a:ln>
            <a:effectLst/>
          </c:spPr>
          <c:marker>
            <c:symbol val="circle"/>
            <c:size val="5"/>
            <c:spPr>
              <a:solidFill>
                <a:srgbClr val="203864"/>
              </a:solidFill>
              <a:ln w="9525">
                <a:solidFill>
                  <a:srgbClr val="203864"/>
                </a:solidFill>
              </a:ln>
              <a:effectLst/>
            </c:spPr>
          </c:marker>
          <c:dPt>
            <c:idx val="3"/>
            <c:marker>
              <c:symbol val="circle"/>
              <c:size val="5"/>
              <c:spPr>
                <a:solidFill>
                  <a:srgbClr val="203864"/>
                </a:solidFill>
                <a:ln w="9525">
                  <a:solidFill>
                    <a:srgbClr val="203864"/>
                  </a:solidFill>
                </a:ln>
                <a:effectLst/>
              </c:spPr>
            </c:marker>
            <c:bubble3D val="0"/>
            <c:spPr>
              <a:ln w="28575" cap="rnd">
                <a:solidFill>
                  <a:srgbClr val="203864"/>
                </a:solidFill>
                <a:prstDash val="dash"/>
                <a:round/>
              </a:ln>
              <a:effectLst/>
            </c:spPr>
            <c:extLst>
              <c:ext xmlns:c16="http://schemas.microsoft.com/office/drawing/2014/chart" uri="{C3380CC4-5D6E-409C-BE32-E72D297353CC}">
                <c16:uniqueId val="{00000006-665B-49B3-BDD6-02F6D1FB8651}"/>
              </c:ext>
            </c:extLst>
          </c:dPt>
          <c:dPt>
            <c:idx val="4"/>
            <c:marker>
              <c:symbol val="circle"/>
              <c:size val="5"/>
              <c:spPr>
                <a:solidFill>
                  <a:srgbClr val="203864"/>
                </a:solidFill>
                <a:ln w="9525">
                  <a:solidFill>
                    <a:srgbClr val="203864"/>
                  </a:solidFill>
                </a:ln>
                <a:effectLst/>
              </c:spPr>
            </c:marker>
            <c:bubble3D val="0"/>
            <c:spPr>
              <a:ln w="28575" cap="rnd">
                <a:solidFill>
                  <a:srgbClr val="203864"/>
                </a:solidFill>
                <a:prstDash val="dash"/>
                <a:round/>
              </a:ln>
              <a:effectLst/>
            </c:spPr>
            <c:extLst>
              <c:ext xmlns:c16="http://schemas.microsoft.com/office/drawing/2014/chart" uri="{C3380CC4-5D6E-409C-BE32-E72D297353CC}">
                <c16:uniqueId val="{00000008-665B-49B3-BDD6-02F6D1FB8651}"/>
              </c:ext>
            </c:extLst>
          </c:dPt>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65B-49B3-BDD6-02F6D1FB865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Bev .xlsx]DE Price Trend Graphs '!$B$3:$F$3</c:f>
              <c:strCache>
                <c:ptCount val="5"/>
                <c:pt idx="0">
                  <c:v>2018-2019</c:v>
                </c:pt>
                <c:pt idx="1">
                  <c:v>2019-2020</c:v>
                </c:pt>
                <c:pt idx="2">
                  <c:v>2020-2021</c:v>
                </c:pt>
                <c:pt idx="3">
                  <c:v>2021-2022</c:v>
                </c:pt>
                <c:pt idx="4">
                  <c:v>2022-2023</c:v>
                </c:pt>
              </c:strCache>
            </c:strRef>
          </c:cat>
          <c:val>
            <c:numRef>
              <c:f>'[Charts for Bev .xlsx]DE Price Trend Graphs '!$B$5:$F$5</c:f>
              <c:numCache>
                <c:formatCode>0.0%</c:formatCode>
                <c:ptCount val="5"/>
                <c:pt idx="0">
                  <c:v>2.611227665912242E-2</c:v>
                </c:pt>
                <c:pt idx="1">
                  <c:v>4.4044197711355169E-2</c:v>
                </c:pt>
                <c:pt idx="2">
                  <c:v>4.2585703617487911E-2</c:v>
                </c:pt>
                <c:pt idx="3">
                  <c:v>3.8706514344947575E-2</c:v>
                </c:pt>
                <c:pt idx="4">
                  <c:v>4.0044128855560114E-2</c:v>
                </c:pt>
              </c:numCache>
            </c:numRef>
          </c:val>
          <c:smooth val="0"/>
          <c:extLst>
            <c:ext xmlns:c16="http://schemas.microsoft.com/office/drawing/2014/chart" uri="{C3380CC4-5D6E-409C-BE32-E72D297353CC}">
              <c16:uniqueId val="{00000009-665B-49B3-BDD6-02F6D1FB8651}"/>
            </c:ext>
          </c:extLst>
        </c:ser>
        <c:ser>
          <c:idx val="2"/>
          <c:order val="2"/>
          <c:tx>
            <c:strRef>
              <c:f>'[Charts for Bev .xlsx]DE Price Trend Graphs '!$A$6</c:f>
              <c:strCache>
                <c:ptCount val="1"/>
                <c:pt idx="0">
                  <c:v>Other Medical Price Trend </c:v>
                </c:pt>
              </c:strCache>
            </c:strRef>
          </c:tx>
          <c:spPr>
            <a:ln w="28575" cap="rnd">
              <a:solidFill>
                <a:srgbClr val="F1995D"/>
              </a:solidFill>
              <a:round/>
            </a:ln>
            <a:effectLst/>
          </c:spPr>
          <c:marker>
            <c:symbol val="circle"/>
            <c:size val="5"/>
            <c:spPr>
              <a:solidFill>
                <a:srgbClr val="F1995D"/>
              </a:solidFill>
              <a:ln w="9525">
                <a:solidFill>
                  <a:srgbClr val="F1995D"/>
                </a:solidFill>
              </a:ln>
              <a:effectLst/>
            </c:spPr>
          </c:marker>
          <c:dPt>
            <c:idx val="3"/>
            <c:marker>
              <c:symbol val="circle"/>
              <c:size val="5"/>
              <c:spPr>
                <a:solidFill>
                  <a:srgbClr val="F1995D"/>
                </a:solidFill>
                <a:ln w="9525">
                  <a:solidFill>
                    <a:srgbClr val="F1995D"/>
                  </a:solidFill>
                </a:ln>
                <a:effectLst/>
              </c:spPr>
            </c:marker>
            <c:bubble3D val="0"/>
            <c:spPr>
              <a:ln w="28575" cap="rnd">
                <a:solidFill>
                  <a:srgbClr val="F1995D"/>
                </a:solidFill>
                <a:prstDash val="dash"/>
                <a:round/>
              </a:ln>
              <a:effectLst/>
            </c:spPr>
            <c:extLst>
              <c:ext xmlns:c16="http://schemas.microsoft.com/office/drawing/2014/chart" uri="{C3380CC4-5D6E-409C-BE32-E72D297353CC}">
                <c16:uniqueId val="{0000000B-665B-49B3-BDD6-02F6D1FB8651}"/>
              </c:ext>
            </c:extLst>
          </c:dPt>
          <c:dPt>
            <c:idx val="4"/>
            <c:marker>
              <c:symbol val="circle"/>
              <c:size val="5"/>
              <c:spPr>
                <a:solidFill>
                  <a:srgbClr val="F1995D"/>
                </a:solidFill>
                <a:ln w="9525">
                  <a:solidFill>
                    <a:srgbClr val="F1995D"/>
                  </a:solidFill>
                </a:ln>
                <a:effectLst/>
              </c:spPr>
            </c:marker>
            <c:bubble3D val="0"/>
            <c:spPr>
              <a:ln w="28575" cap="rnd">
                <a:solidFill>
                  <a:srgbClr val="F1995D"/>
                </a:solidFill>
                <a:prstDash val="dash"/>
                <a:round/>
              </a:ln>
              <a:effectLst/>
            </c:spPr>
            <c:extLst>
              <c:ext xmlns:c16="http://schemas.microsoft.com/office/drawing/2014/chart" uri="{C3380CC4-5D6E-409C-BE32-E72D297353CC}">
                <c16:uniqueId val="{0000000D-665B-49B3-BDD6-02F6D1FB8651}"/>
              </c:ext>
            </c:extLst>
          </c:dPt>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5B-49B3-BDD6-02F6D1FB8651}"/>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Bev .xlsx]DE Price Trend Graphs '!$B$3:$F$3</c:f>
              <c:strCache>
                <c:ptCount val="5"/>
                <c:pt idx="0">
                  <c:v>2018-2019</c:v>
                </c:pt>
                <c:pt idx="1">
                  <c:v>2019-2020</c:v>
                </c:pt>
                <c:pt idx="2">
                  <c:v>2020-2021</c:v>
                </c:pt>
                <c:pt idx="3">
                  <c:v>2021-2022</c:v>
                </c:pt>
                <c:pt idx="4">
                  <c:v>2022-2023</c:v>
                </c:pt>
              </c:strCache>
            </c:strRef>
          </c:cat>
          <c:val>
            <c:numRef>
              <c:f>'[Charts for Bev .xlsx]DE Price Trend Graphs '!$B$6:$F$6</c:f>
              <c:numCache>
                <c:formatCode>0.0%</c:formatCode>
                <c:ptCount val="5"/>
                <c:pt idx="0">
                  <c:v>3.8721091947160398E-2</c:v>
                </c:pt>
                <c:pt idx="1">
                  <c:v>4.2977721972866888E-2</c:v>
                </c:pt>
                <c:pt idx="2">
                  <c:v>4.112117497451119E-2</c:v>
                </c:pt>
                <c:pt idx="3">
                  <c:v>3.0118018005236273E-2</c:v>
                </c:pt>
                <c:pt idx="4">
                  <c:v>3.0763529084977481E-2</c:v>
                </c:pt>
              </c:numCache>
            </c:numRef>
          </c:val>
          <c:smooth val="0"/>
          <c:extLst>
            <c:ext xmlns:c16="http://schemas.microsoft.com/office/drawing/2014/chart" uri="{C3380CC4-5D6E-409C-BE32-E72D297353CC}">
              <c16:uniqueId val="{0000000E-665B-49B3-BDD6-02F6D1FB8651}"/>
            </c:ext>
          </c:extLst>
        </c:ser>
        <c:dLbls>
          <c:showLegendKey val="0"/>
          <c:showVal val="0"/>
          <c:showCatName val="0"/>
          <c:showSerName val="0"/>
          <c:showPercent val="0"/>
          <c:showBubbleSize val="0"/>
        </c:dLbls>
        <c:marker val="1"/>
        <c:smooth val="0"/>
        <c:axId val="1667954703"/>
        <c:axId val="1667953871"/>
      </c:lineChart>
      <c:catAx>
        <c:axId val="1667954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67953871"/>
        <c:crosses val="autoZero"/>
        <c:auto val="1"/>
        <c:lblAlgn val="ctr"/>
        <c:lblOffset val="100"/>
        <c:noMultiLvlLbl val="0"/>
      </c:catAx>
      <c:valAx>
        <c:axId val="16679538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dirty="0">
                    <a:solidFill>
                      <a:schemeClr val="tx1"/>
                    </a:solidFill>
                  </a:rPr>
                  <a:t>Annual Price Growth Trend  </a:t>
                </a:r>
              </a:p>
            </c:rich>
          </c:tx>
          <c:layout>
            <c:manualLayout>
              <c:xMode val="edge"/>
              <c:yMode val="edge"/>
              <c:x val="5.941450339908925E-5"/>
              <c:y val="0.2446636699148238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667954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Cumulative</a:t>
            </a:r>
            <a:r>
              <a:rPr lang="en-US" sz="1600" b="1" baseline="0" dirty="0">
                <a:solidFill>
                  <a:sysClr val="windowText" lastClr="000000"/>
                </a:solidFill>
              </a:rPr>
              <a:t> Price Growth by Service Category for Delaware Commercial Fully-Insured for 2018-2023 (projected)</a:t>
            </a:r>
            <a:endParaRPr lang="en-US" sz="16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'[Charts for Bev .xlsx]DE Price Trend Graphs '!$A$22</c:f>
              <c:strCache>
                <c:ptCount val="1"/>
                <c:pt idx="0">
                  <c:v>Inpatient Hospital Price Trend</c:v>
                </c:pt>
              </c:strCache>
            </c:strRef>
          </c:tx>
          <c:spPr>
            <a:ln w="28575" cap="rnd">
              <a:solidFill>
                <a:srgbClr val="8ACCDE"/>
              </a:solidFill>
              <a:round/>
            </a:ln>
            <a:effectLst/>
          </c:spPr>
          <c:marker>
            <c:symbol val="circle"/>
            <c:size val="5"/>
            <c:spPr>
              <a:solidFill>
                <a:srgbClr val="8ACCDE"/>
              </a:solidFill>
              <a:ln w="9525">
                <a:solidFill>
                  <a:srgbClr val="8ACCDE"/>
                </a:solidFill>
              </a:ln>
              <a:effectLst/>
            </c:spPr>
          </c:marker>
          <c:dPt>
            <c:idx val="3"/>
            <c:marker>
              <c:symbol val="circle"/>
              <c:size val="5"/>
              <c:spPr>
                <a:solidFill>
                  <a:srgbClr val="8ACCDE"/>
                </a:solidFill>
                <a:ln w="9525">
                  <a:solidFill>
                    <a:srgbClr val="8ACCDE"/>
                  </a:solidFill>
                  <a:prstDash val="dash"/>
                </a:ln>
                <a:effectLst/>
              </c:spPr>
            </c:marker>
            <c:bubble3D val="0"/>
            <c:spPr>
              <a:ln w="28575" cap="rnd">
                <a:solidFill>
                  <a:srgbClr val="8ACCDE"/>
                </a:solidFill>
                <a:prstDash val="dash"/>
                <a:round/>
              </a:ln>
              <a:effectLst/>
            </c:spPr>
            <c:extLst>
              <c:ext xmlns:c16="http://schemas.microsoft.com/office/drawing/2014/chart" uri="{C3380CC4-5D6E-409C-BE32-E72D297353CC}">
                <c16:uniqueId val="{00000001-F337-4400-AAEF-D31851CDD0FE}"/>
              </c:ext>
            </c:extLst>
          </c:dPt>
          <c:dPt>
            <c:idx val="4"/>
            <c:marker>
              <c:symbol val="circle"/>
              <c:size val="5"/>
              <c:spPr>
                <a:solidFill>
                  <a:srgbClr val="8ACCDE"/>
                </a:solidFill>
                <a:ln w="9525">
                  <a:solidFill>
                    <a:srgbClr val="8ACCDE"/>
                  </a:solidFill>
                  <a:prstDash val="dash"/>
                </a:ln>
                <a:effectLst/>
              </c:spPr>
            </c:marker>
            <c:bubble3D val="0"/>
            <c:spPr>
              <a:ln w="28575" cap="rnd">
                <a:solidFill>
                  <a:srgbClr val="8ACCDE"/>
                </a:solidFill>
                <a:prstDash val="dash"/>
                <a:round/>
              </a:ln>
              <a:effectLst/>
            </c:spPr>
            <c:extLst>
              <c:ext xmlns:c16="http://schemas.microsoft.com/office/drawing/2014/chart" uri="{C3380CC4-5D6E-409C-BE32-E72D297353CC}">
                <c16:uniqueId val="{00000003-F337-4400-AAEF-D31851CDD0FE}"/>
              </c:ext>
            </c:extLst>
          </c:dPt>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37-4400-AAEF-D31851CDD0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Bev .xlsx]DE Price Trend Graphs '!$B$20:$F$21</c:f>
              <c:strCache>
                <c:ptCount val="5"/>
                <c:pt idx="0">
                  <c:v>2018-2019</c:v>
                </c:pt>
                <c:pt idx="1">
                  <c:v>2019-2020</c:v>
                </c:pt>
                <c:pt idx="2">
                  <c:v>2020-2021</c:v>
                </c:pt>
                <c:pt idx="3">
                  <c:v>2021-2022</c:v>
                </c:pt>
                <c:pt idx="4">
                  <c:v>2022-2023</c:v>
                </c:pt>
              </c:strCache>
            </c:strRef>
          </c:cat>
          <c:val>
            <c:numRef>
              <c:f>'[Charts for Bev .xlsx]DE Price Trend Graphs '!$B$22:$F$22</c:f>
              <c:numCache>
                <c:formatCode>0%</c:formatCode>
                <c:ptCount val="5"/>
                <c:pt idx="0">
                  <c:v>5.3152163479055381E-2</c:v>
                </c:pt>
                <c:pt idx="1">
                  <c:v>9.8711680420926706E-2</c:v>
                </c:pt>
                <c:pt idx="2">
                  <c:v>0.1513920851496573</c:v>
                </c:pt>
                <c:pt idx="3">
                  <c:v>0.19725417544001855</c:v>
                </c:pt>
                <c:pt idx="4">
                  <c:v>0.2456119237961103</c:v>
                </c:pt>
              </c:numCache>
            </c:numRef>
          </c:val>
          <c:smooth val="0"/>
          <c:extLst>
            <c:ext xmlns:c16="http://schemas.microsoft.com/office/drawing/2014/chart" uri="{C3380CC4-5D6E-409C-BE32-E72D297353CC}">
              <c16:uniqueId val="{00000004-F337-4400-AAEF-D31851CDD0FE}"/>
            </c:ext>
          </c:extLst>
        </c:ser>
        <c:ser>
          <c:idx val="1"/>
          <c:order val="1"/>
          <c:tx>
            <c:strRef>
              <c:f>'[Charts for Bev .xlsx]DE Price Trend Graphs '!$A$23</c:f>
              <c:strCache>
                <c:ptCount val="1"/>
                <c:pt idx="0">
                  <c:v>Outpatient Hospital Price Trend</c:v>
                </c:pt>
              </c:strCache>
            </c:strRef>
          </c:tx>
          <c:spPr>
            <a:ln w="28575" cap="rnd">
              <a:solidFill>
                <a:srgbClr val="203864"/>
              </a:solidFill>
              <a:prstDash val="dash"/>
              <a:round/>
            </a:ln>
            <a:effectLst/>
          </c:spPr>
          <c:marker>
            <c:symbol val="circle"/>
            <c:size val="5"/>
            <c:spPr>
              <a:solidFill>
                <a:srgbClr val="203864"/>
              </a:solidFill>
              <a:ln w="9525">
                <a:solidFill>
                  <a:srgbClr val="203864"/>
                </a:solidFill>
              </a:ln>
              <a:effectLst/>
            </c:spPr>
          </c:marker>
          <c:dPt>
            <c:idx val="1"/>
            <c:marker>
              <c:symbol val="circle"/>
              <c:size val="5"/>
              <c:spPr>
                <a:solidFill>
                  <a:srgbClr val="203864"/>
                </a:solidFill>
                <a:ln w="9525">
                  <a:solidFill>
                    <a:srgbClr val="203864"/>
                  </a:solidFill>
                </a:ln>
                <a:effectLst/>
              </c:spPr>
            </c:marker>
            <c:bubble3D val="0"/>
            <c:spPr>
              <a:ln w="28575" cap="rnd">
                <a:solidFill>
                  <a:srgbClr val="203864"/>
                </a:solidFill>
                <a:prstDash val="solid"/>
                <a:round/>
              </a:ln>
              <a:effectLst/>
            </c:spPr>
            <c:extLst>
              <c:ext xmlns:c16="http://schemas.microsoft.com/office/drawing/2014/chart" uri="{C3380CC4-5D6E-409C-BE32-E72D297353CC}">
                <c16:uniqueId val="{00000006-F337-4400-AAEF-D31851CDD0FE}"/>
              </c:ext>
            </c:extLst>
          </c:dPt>
          <c:dPt>
            <c:idx val="2"/>
            <c:marker>
              <c:symbol val="circle"/>
              <c:size val="5"/>
              <c:spPr>
                <a:solidFill>
                  <a:srgbClr val="203864"/>
                </a:solidFill>
                <a:ln w="9525">
                  <a:solidFill>
                    <a:srgbClr val="203864"/>
                  </a:solidFill>
                </a:ln>
                <a:effectLst/>
              </c:spPr>
            </c:marker>
            <c:bubble3D val="0"/>
            <c:spPr>
              <a:ln w="28575" cap="rnd">
                <a:solidFill>
                  <a:srgbClr val="203864"/>
                </a:solidFill>
                <a:prstDash val="solid"/>
                <a:round/>
              </a:ln>
              <a:effectLst/>
            </c:spPr>
            <c:extLst>
              <c:ext xmlns:c16="http://schemas.microsoft.com/office/drawing/2014/chart" uri="{C3380CC4-5D6E-409C-BE32-E72D297353CC}">
                <c16:uniqueId val="{00000008-F337-4400-AAEF-D31851CDD0FE}"/>
              </c:ext>
            </c:extLst>
          </c:dPt>
          <c:dPt>
            <c:idx val="4"/>
            <c:marker>
              <c:symbol val="circle"/>
              <c:size val="5"/>
              <c:spPr>
                <a:solidFill>
                  <a:srgbClr val="203864"/>
                </a:solidFill>
                <a:ln w="9525">
                  <a:solidFill>
                    <a:srgbClr val="203864"/>
                  </a:solidFill>
                  <a:prstDash val="dash"/>
                </a:ln>
                <a:effectLst/>
              </c:spPr>
            </c:marker>
            <c:bubble3D val="0"/>
            <c:extLst>
              <c:ext xmlns:c16="http://schemas.microsoft.com/office/drawing/2014/chart" uri="{C3380CC4-5D6E-409C-BE32-E72D297353CC}">
                <c16:uniqueId val="{00000009-F337-4400-AAEF-D31851CDD0FE}"/>
              </c:ext>
            </c:extLst>
          </c:dPt>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37-4400-AAEF-D31851CDD0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Bev .xlsx]DE Price Trend Graphs '!$B$20:$F$21</c:f>
              <c:strCache>
                <c:ptCount val="5"/>
                <c:pt idx="0">
                  <c:v>2018-2019</c:v>
                </c:pt>
                <c:pt idx="1">
                  <c:v>2019-2020</c:v>
                </c:pt>
                <c:pt idx="2">
                  <c:v>2020-2021</c:v>
                </c:pt>
                <c:pt idx="3">
                  <c:v>2021-2022</c:v>
                </c:pt>
                <c:pt idx="4">
                  <c:v>2022-2023</c:v>
                </c:pt>
              </c:strCache>
            </c:strRef>
          </c:cat>
          <c:val>
            <c:numRef>
              <c:f>'[Charts for Bev .xlsx]DE Price Trend Graphs '!$B$23:$F$23</c:f>
              <c:numCache>
                <c:formatCode>0%</c:formatCode>
                <c:ptCount val="5"/>
                <c:pt idx="0">
                  <c:v>2.611227665912242E-2</c:v>
                </c:pt>
                <c:pt idx="1">
                  <c:v>7.1306568646345658E-2</c:v>
                </c:pt>
                <c:pt idx="2">
                  <c:v>0.11692891266218686</c:v>
                </c:pt>
                <c:pt idx="3">
                  <c:v>0.16016133764243268</c:v>
                </c:pt>
                <c:pt idx="4">
                  <c:v>0.20661898774022536</c:v>
                </c:pt>
              </c:numCache>
            </c:numRef>
          </c:val>
          <c:smooth val="0"/>
          <c:extLst>
            <c:ext xmlns:c16="http://schemas.microsoft.com/office/drawing/2014/chart" uri="{C3380CC4-5D6E-409C-BE32-E72D297353CC}">
              <c16:uniqueId val="{0000000A-F337-4400-AAEF-D31851CDD0FE}"/>
            </c:ext>
          </c:extLst>
        </c:ser>
        <c:ser>
          <c:idx val="2"/>
          <c:order val="2"/>
          <c:tx>
            <c:strRef>
              <c:f>'[Charts for Bev .xlsx]DE Price Trend Graphs '!$A$24</c:f>
              <c:strCache>
                <c:ptCount val="1"/>
                <c:pt idx="0">
                  <c:v>Other Medical Price Trend </c:v>
                </c:pt>
              </c:strCache>
            </c:strRef>
          </c:tx>
          <c:spPr>
            <a:ln w="28575" cap="rnd">
              <a:solidFill>
                <a:srgbClr val="F1995D"/>
              </a:solidFill>
              <a:round/>
            </a:ln>
            <a:effectLst/>
          </c:spPr>
          <c:marker>
            <c:symbol val="circle"/>
            <c:size val="5"/>
            <c:spPr>
              <a:solidFill>
                <a:srgbClr val="F1995D"/>
              </a:solidFill>
              <a:ln w="9525">
                <a:solidFill>
                  <a:srgbClr val="F1995D"/>
                </a:solidFill>
              </a:ln>
              <a:effectLst/>
            </c:spPr>
          </c:marker>
          <c:dPt>
            <c:idx val="3"/>
            <c:marker>
              <c:symbol val="circle"/>
              <c:size val="5"/>
              <c:spPr>
                <a:solidFill>
                  <a:srgbClr val="F1995D"/>
                </a:solidFill>
                <a:ln w="9525">
                  <a:solidFill>
                    <a:srgbClr val="F1995D"/>
                  </a:solidFill>
                  <a:prstDash val="dash"/>
                </a:ln>
                <a:effectLst/>
              </c:spPr>
            </c:marker>
            <c:bubble3D val="0"/>
            <c:spPr>
              <a:ln w="28575" cap="rnd">
                <a:solidFill>
                  <a:srgbClr val="F1995D"/>
                </a:solidFill>
                <a:prstDash val="dash"/>
                <a:round/>
              </a:ln>
              <a:effectLst/>
            </c:spPr>
            <c:extLst>
              <c:ext xmlns:c16="http://schemas.microsoft.com/office/drawing/2014/chart" uri="{C3380CC4-5D6E-409C-BE32-E72D297353CC}">
                <c16:uniqueId val="{0000000C-F337-4400-AAEF-D31851CDD0FE}"/>
              </c:ext>
            </c:extLst>
          </c:dPt>
          <c:dPt>
            <c:idx val="4"/>
            <c:marker>
              <c:symbol val="circle"/>
              <c:size val="5"/>
              <c:spPr>
                <a:solidFill>
                  <a:srgbClr val="F1995D"/>
                </a:solidFill>
                <a:ln w="9525">
                  <a:solidFill>
                    <a:srgbClr val="F1995D"/>
                  </a:solidFill>
                  <a:prstDash val="dash"/>
                </a:ln>
                <a:effectLst/>
              </c:spPr>
            </c:marker>
            <c:bubble3D val="0"/>
            <c:spPr>
              <a:ln w="28575" cap="rnd">
                <a:solidFill>
                  <a:srgbClr val="F1995D"/>
                </a:solidFill>
                <a:prstDash val="dash"/>
                <a:round/>
              </a:ln>
              <a:effectLst/>
            </c:spPr>
            <c:extLst>
              <c:ext xmlns:c16="http://schemas.microsoft.com/office/drawing/2014/chart" uri="{C3380CC4-5D6E-409C-BE32-E72D297353CC}">
                <c16:uniqueId val="{0000000E-F337-4400-AAEF-D31851CDD0FE}"/>
              </c:ext>
            </c:extLst>
          </c:dPt>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37-4400-AAEF-D31851CDD0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 for Bev .xlsx]DE Price Trend Graphs '!$B$20:$F$21</c:f>
              <c:strCache>
                <c:ptCount val="5"/>
                <c:pt idx="0">
                  <c:v>2018-2019</c:v>
                </c:pt>
                <c:pt idx="1">
                  <c:v>2019-2020</c:v>
                </c:pt>
                <c:pt idx="2">
                  <c:v>2020-2021</c:v>
                </c:pt>
                <c:pt idx="3">
                  <c:v>2021-2022</c:v>
                </c:pt>
                <c:pt idx="4">
                  <c:v>2022-2023</c:v>
                </c:pt>
              </c:strCache>
            </c:strRef>
          </c:cat>
          <c:val>
            <c:numRef>
              <c:f>'[Charts for Bev .xlsx]DE Price Trend Graphs '!$B$24:$F$24</c:f>
              <c:numCache>
                <c:formatCode>0%</c:formatCode>
                <c:ptCount val="5"/>
                <c:pt idx="0">
                  <c:v>3.8721091947160398E-2</c:v>
                </c:pt>
                <c:pt idx="1">
                  <c:v>8.3362958244218133E-2</c:v>
                </c:pt>
                <c:pt idx="2">
                  <c:v>0.12791211601108277</c:v>
                </c:pt>
                <c:pt idx="3">
                  <c:v>0.16188259342942879</c:v>
                </c:pt>
                <c:pt idx="4">
                  <c:v>0.19762620238572404</c:v>
                </c:pt>
              </c:numCache>
            </c:numRef>
          </c:val>
          <c:smooth val="0"/>
          <c:extLst>
            <c:ext xmlns:c16="http://schemas.microsoft.com/office/drawing/2014/chart" uri="{C3380CC4-5D6E-409C-BE32-E72D297353CC}">
              <c16:uniqueId val="{0000000F-F337-4400-AAEF-D31851CDD0FE}"/>
            </c:ext>
          </c:extLst>
        </c:ser>
        <c:dLbls>
          <c:showLegendKey val="0"/>
          <c:showVal val="0"/>
          <c:showCatName val="0"/>
          <c:showSerName val="0"/>
          <c:showPercent val="0"/>
          <c:showBubbleSize val="0"/>
        </c:dLbls>
        <c:marker val="1"/>
        <c:smooth val="0"/>
        <c:axId val="988971232"/>
        <c:axId val="988972480"/>
      </c:lineChart>
      <c:catAx>
        <c:axId val="98897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988972480"/>
        <c:crosses val="autoZero"/>
        <c:auto val="1"/>
        <c:lblAlgn val="ctr"/>
        <c:lblOffset val="100"/>
        <c:noMultiLvlLbl val="0"/>
      </c:catAx>
      <c:valAx>
        <c:axId val="988972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a:solidFill>
                      <a:sysClr val="windowText" lastClr="000000"/>
                    </a:solidFill>
                  </a:rPr>
                  <a:t>Cumulative Price Growth Trend </a:t>
                </a:r>
              </a:p>
            </c:rich>
          </c:tx>
          <c:layout>
            <c:manualLayout>
              <c:xMode val="edge"/>
              <c:yMode val="edge"/>
              <c:x val="8.1795576495223142E-4"/>
              <c:y val="0.1983467583793405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988971232"/>
        <c:crosses val="autoZero"/>
        <c:crossBetween val="between"/>
      </c:valAx>
      <c:spPr>
        <a:noFill/>
        <a:ln>
          <a:noFill/>
        </a:ln>
        <a:effectLst/>
      </c:spPr>
    </c:plotArea>
    <c:legend>
      <c:legendPos val="b"/>
      <c:layout>
        <c:manualLayout>
          <c:xMode val="edge"/>
          <c:yMode val="edge"/>
          <c:x val="5.0848464408010413E-2"/>
          <c:y val="0.89746716583539632"/>
          <c:w val="0.91101735638975689"/>
          <c:h val="0.1025328341646037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baseline="0">
                <a:solidFill>
                  <a:schemeClr val="tx1"/>
                </a:solidFill>
              </a:rPr>
              <a:t>Distribution of Commercial Fully-Insured Total Medical Expense </a:t>
            </a:r>
          </a:p>
          <a:p>
            <a:pPr>
              <a:defRPr sz="1600"/>
            </a:pPr>
            <a:r>
              <a:rPr lang="en-US" sz="1600" b="1" baseline="0">
                <a:solidFill>
                  <a:schemeClr val="tx1"/>
                </a:solidFill>
              </a:rPr>
              <a:t>by Health Care Payment - Learning and Action Network Category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32964700323038"/>
          <c:y val="0.15062087343227271"/>
          <c:w val="0.5473568137552729"/>
          <c:h val="0.76201586517913722"/>
        </c:manualLayout>
      </c:layout>
      <c:barChart>
        <c:barDir val="col"/>
        <c:grouping val="stacked"/>
        <c:varyColors val="0"/>
        <c:ser>
          <c:idx val="0"/>
          <c:order val="0"/>
          <c:tx>
            <c:strRef>
              <c:f>'[Charts for Bev .xlsx]% TME by HCP-LAN'!$A$17</c:f>
              <c:strCache>
                <c:ptCount val="1"/>
                <c:pt idx="0">
                  <c:v>LAN Cat 1: Fee For Service - No Link to Quality &amp; Value</c:v>
                </c:pt>
              </c:strCache>
            </c:strRef>
          </c:tx>
          <c:spPr>
            <a:solidFill>
              <a:srgbClr val="2038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HCP-LAN'!$B$17:$F$17</c:f>
              <c:numCache>
                <c:formatCode>0%</c:formatCode>
                <c:ptCount val="5"/>
                <c:pt idx="0">
                  <c:v>0.51921875772275605</c:v>
                </c:pt>
                <c:pt idx="1">
                  <c:v>0.54052366200647184</c:v>
                </c:pt>
                <c:pt idx="2">
                  <c:v>0.45938100483299038</c:v>
                </c:pt>
                <c:pt idx="3">
                  <c:v>0.45843464617798874</c:v>
                </c:pt>
                <c:pt idx="4">
                  <c:v>0.45614915505220721</c:v>
                </c:pt>
              </c:numCache>
            </c:numRef>
          </c:val>
          <c:extLst>
            <c:ext xmlns:c16="http://schemas.microsoft.com/office/drawing/2014/chart" uri="{C3380CC4-5D6E-409C-BE32-E72D297353CC}">
              <c16:uniqueId val="{00000000-EB15-4BCC-8ABF-8A497352A329}"/>
            </c:ext>
          </c:extLst>
        </c:ser>
        <c:ser>
          <c:idx val="1"/>
          <c:order val="1"/>
          <c:tx>
            <c:strRef>
              <c:f>'[Charts for Bev .xlsx]% TME by HCP-LAN'!$A$18</c:f>
              <c:strCache>
                <c:ptCount val="1"/>
                <c:pt idx="0">
                  <c:v>LAN Cat 2-A: Payments for Infrastructure &amp; Operations</c:v>
                </c:pt>
              </c:strCache>
            </c:strRef>
          </c:tx>
          <c:spPr>
            <a:solidFill>
              <a:schemeClr val="accent4">
                <a:lumMod val="60000"/>
                <a:lumOff val="40000"/>
              </a:schemeClr>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HCP-LAN'!$B$18:$F$18</c:f>
              <c:numCache>
                <c:formatCode>0%</c:formatCode>
                <c:ptCount val="5"/>
                <c:pt idx="0">
                  <c:v>4.3863505010600007E-4</c:v>
                </c:pt>
                <c:pt idx="1">
                  <c:v>3.0531906796191411E-4</c:v>
                </c:pt>
                <c:pt idx="2">
                  <c:v>1.4711464073156717E-4</c:v>
                </c:pt>
                <c:pt idx="3">
                  <c:v>1.3584489115213774E-4</c:v>
                </c:pt>
                <c:pt idx="4">
                  <c:v>1.3986205601287829E-4</c:v>
                </c:pt>
              </c:numCache>
            </c:numRef>
          </c:val>
          <c:extLst>
            <c:ext xmlns:c16="http://schemas.microsoft.com/office/drawing/2014/chart" uri="{C3380CC4-5D6E-409C-BE32-E72D297353CC}">
              <c16:uniqueId val="{00000001-EB15-4BCC-8ABF-8A497352A329}"/>
            </c:ext>
          </c:extLst>
        </c:ser>
        <c:ser>
          <c:idx val="2"/>
          <c:order val="2"/>
          <c:tx>
            <c:strRef>
              <c:f>'[Charts for Bev .xlsx]% TME by HCP-LAN'!$A$19</c:f>
              <c:strCache>
                <c:ptCount val="1"/>
                <c:pt idx="0">
                  <c:v>LAN Cat 2-B: Pay for Reporting</c:v>
                </c:pt>
              </c:strCache>
            </c:strRef>
          </c:tx>
          <c:spPr>
            <a:solidFill>
              <a:schemeClr val="accent3"/>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HCP-LAN'!$B$19:$F$19</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2-EB15-4BCC-8ABF-8A497352A329}"/>
            </c:ext>
          </c:extLst>
        </c:ser>
        <c:ser>
          <c:idx val="3"/>
          <c:order val="3"/>
          <c:tx>
            <c:strRef>
              <c:f>'[Charts for Bev .xlsx]% TME by HCP-LAN'!$A$20</c:f>
              <c:strCache>
                <c:ptCount val="1"/>
                <c:pt idx="0">
                  <c:v>LAN Cat 2-C: Pay for Performance</c:v>
                </c:pt>
              </c:strCache>
            </c:strRef>
          </c:tx>
          <c:spPr>
            <a:solidFill>
              <a:srgbClr val="3B5A97"/>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HCP-LAN'!$B$20:$F$20</c:f>
              <c:numCache>
                <c:formatCode>0%</c:formatCode>
                <c:ptCount val="5"/>
                <c:pt idx="0">
                  <c:v>0.33736429324508688</c:v>
                </c:pt>
                <c:pt idx="1">
                  <c:v>0.27527671540010651</c:v>
                </c:pt>
                <c:pt idx="2">
                  <c:v>0.29213971333856376</c:v>
                </c:pt>
                <c:pt idx="3">
                  <c:v>0.26434075575127541</c:v>
                </c:pt>
                <c:pt idx="4">
                  <c:v>0.26573903269939086</c:v>
                </c:pt>
              </c:numCache>
            </c:numRef>
          </c:val>
          <c:extLst>
            <c:ext xmlns:c16="http://schemas.microsoft.com/office/drawing/2014/chart" uri="{C3380CC4-5D6E-409C-BE32-E72D297353CC}">
              <c16:uniqueId val="{00000003-EB15-4BCC-8ABF-8A497352A329}"/>
            </c:ext>
          </c:extLst>
        </c:ser>
        <c:ser>
          <c:idx val="4"/>
          <c:order val="4"/>
          <c:tx>
            <c:strRef>
              <c:f>'[Charts for Bev .xlsx]% TME by HCP-LAN'!$A$21</c:f>
              <c:strCache>
                <c:ptCount val="1"/>
                <c:pt idx="0">
                  <c:v>LAN Cat 3-A: APMs with Shared Savings </c:v>
                </c:pt>
              </c:strCache>
            </c:strRef>
          </c:tx>
          <c:spPr>
            <a:solidFill>
              <a:srgbClr val="F1995D"/>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HCP-LAN'!$B$21:$F$21</c:f>
              <c:numCache>
                <c:formatCode>0%</c:formatCode>
                <c:ptCount val="5"/>
                <c:pt idx="0">
                  <c:v>0.14188747780564906</c:v>
                </c:pt>
                <c:pt idx="1">
                  <c:v>0.1828071815118647</c:v>
                </c:pt>
                <c:pt idx="2">
                  <c:v>0.24745361005408953</c:v>
                </c:pt>
                <c:pt idx="3">
                  <c:v>0.25041145801016246</c:v>
                </c:pt>
                <c:pt idx="4">
                  <c:v>1.9409120552949598E-2</c:v>
                </c:pt>
              </c:numCache>
            </c:numRef>
          </c:val>
          <c:extLst>
            <c:ext xmlns:c16="http://schemas.microsoft.com/office/drawing/2014/chart" uri="{C3380CC4-5D6E-409C-BE32-E72D297353CC}">
              <c16:uniqueId val="{00000004-EB15-4BCC-8ABF-8A497352A329}"/>
            </c:ext>
          </c:extLst>
        </c:ser>
        <c:ser>
          <c:idx val="5"/>
          <c:order val="5"/>
          <c:tx>
            <c:strRef>
              <c:f>'[Charts for Bev .xlsx]% TME by HCP-LAN'!$A$22</c:f>
              <c:strCache>
                <c:ptCount val="1"/>
                <c:pt idx="0">
                  <c:v>LAN Cat 3-B: APMs with Shared Savings and Downside Risk</c:v>
                </c:pt>
              </c:strCache>
            </c:strRef>
          </c:tx>
          <c:spPr>
            <a:solidFill>
              <a:srgbClr val="8ACCDE"/>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HCP-LAN'!$B$22:$F$22</c:f>
              <c:numCache>
                <c:formatCode>0%</c:formatCode>
                <c:ptCount val="5"/>
                <c:pt idx="0">
                  <c:v>0</c:v>
                </c:pt>
                <c:pt idx="1">
                  <c:v>0</c:v>
                </c:pt>
                <c:pt idx="2">
                  <c:v>0</c:v>
                </c:pt>
                <c:pt idx="3">
                  <c:v>2.5823821017148967E-2</c:v>
                </c:pt>
                <c:pt idx="4">
                  <c:v>0.25765337055133836</c:v>
                </c:pt>
              </c:numCache>
            </c:numRef>
          </c:val>
          <c:extLst>
            <c:ext xmlns:c16="http://schemas.microsoft.com/office/drawing/2014/chart" uri="{C3380CC4-5D6E-409C-BE32-E72D297353CC}">
              <c16:uniqueId val="{00000005-EB15-4BCC-8ABF-8A497352A329}"/>
            </c:ext>
          </c:extLst>
        </c:ser>
        <c:ser>
          <c:idx val="6"/>
          <c:order val="6"/>
          <c:tx>
            <c:strRef>
              <c:f>'[Charts for Bev .xlsx]% TME by HCP-LAN'!$A$23</c:f>
              <c:strCache>
                <c:ptCount val="1"/>
                <c:pt idx="0">
                  <c:v>LAN Cat 4-A: Condition-Specific Population-Based Payment</c:v>
                </c:pt>
              </c:strCache>
            </c:strRef>
          </c:tx>
          <c:spPr>
            <a:solidFill>
              <a:schemeClr val="accent1">
                <a:lumMod val="60000"/>
              </a:schemeClr>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HCP-LAN'!$B$23:$F$23</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6-EB15-4BCC-8ABF-8A497352A329}"/>
            </c:ext>
          </c:extLst>
        </c:ser>
        <c:ser>
          <c:idx val="7"/>
          <c:order val="7"/>
          <c:tx>
            <c:strRef>
              <c:f>'[Charts for Bev .xlsx]% TME by HCP-LAN'!$A$24</c:f>
              <c:strCache>
                <c:ptCount val="1"/>
                <c:pt idx="0">
                  <c:v>LAN Cat 4-B: Comprehensive Population-Based Payment</c:v>
                </c:pt>
              </c:strCache>
            </c:strRef>
          </c:tx>
          <c:spPr>
            <a:solidFill>
              <a:schemeClr val="tx1">
                <a:lumMod val="50000"/>
                <a:lumOff val="50000"/>
              </a:schemeClr>
            </a:solidFill>
            <a:ln>
              <a:solidFill>
                <a:schemeClr val="tx1">
                  <a:lumMod val="50000"/>
                  <a:lumOff val="50000"/>
                </a:schemeClr>
              </a:solid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HCP-LAN'!$B$24:$F$24</c:f>
              <c:numCache>
                <c:formatCode>0%</c:formatCode>
                <c:ptCount val="5"/>
                <c:pt idx="0">
                  <c:v>1.09083617640217E-3</c:v>
                </c:pt>
                <c:pt idx="1">
                  <c:v>1.087122013595083E-3</c:v>
                </c:pt>
                <c:pt idx="2">
                  <c:v>8.7855713362461568E-4</c:v>
                </c:pt>
                <c:pt idx="3">
                  <c:v>8.5347415227215399E-4</c:v>
                </c:pt>
                <c:pt idx="4">
                  <c:v>9.0945908810122363E-4</c:v>
                </c:pt>
              </c:numCache>
            </c:numRef>
          </c:val>
          <c:extLst>
            <c:ext xmlns:c16="http://schemas.microsoft.com/office/drawing/2014/chart" uri="{C3380CC4-5D6E-409C-BE32-E72D297353CC}">
              <c16:uniqueId val="{00000007-EB15-4BCC-8ABF-8A497352A329}"/>
            </c:ext>
          </c:extLst>
        </c:ser>
        <c:ser>
          <c:idx val="8"/>
          <c:order val="8"/>
          <c:tx>
            <c:strRef>
              <c:f>'[Charts for Bev .xlsx]% TME by HCP-LAN'!$A$25</c:f>
              <c:strCache>
                <c:ptCount val="1"/>
                <c:pt idx="0">
                  <c:v>LAN Cat 4-C: Integrated Finance &amp; Delivery System</c:v>
                </c:pt>
              </c:strCache>
            </c:strRef>
          </c:tx>
          <c:spPr>
            <a:solidFill>
              <a:schemeClr val="accent3">
                <a:lumMod val="60000"/>
              </a:schemeClr>
            </a:solidFill>
            <a:ln>
              <a:noFill/>
            </a:ln>
            <a:effectLst/>
          </c:spPr>
          <c:invertIfNegative val="0"/>
          <c:dLbls>
            <c:delete val="1"/>
          </c:dLbls>
          <c:cat>
            <c:numRef>
              <c:f>'[Charts for Bev .xlsx]% TME by HCP-LAN'!$B$16:$F$16</c:f>
              <c:numCache>
                <c:formatCode>General</c:formatCode>
                <c:ptCount val="5"/>
                <c:pt idx="0">
                  <c:v>2019</c:v>
                </c:pt>
                <c:pt idx="1">
                  <c:v>2020</c:v>
                </c:pt>
                <c:pt idx="2">
                  <c:v>2021</c:v>
                </c:pt>
                <c:pt idx="3">
                  <c:v>2022</c:v>
                </c:pt>
                <c:pt idx="4">
                  <c:v>2023</c:v>
                </c:pt>
              </c:numCache>
            </c:numRef>
          </c:cat>
          <c:val>
            <c:numRef>
              <c:f>'[Charts for Bev .xlsx]% TME by HCP-LAN'!$B$25:$F$25</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8-EB15-4BCC-8ABF-8A497352A329}"/>
            </c:ext>
          </c:extLst>
        </c:ser>
        <c:dLbls>
          <c:dLblPos val="ctr"/>
          <c:showLegendKey val="0"/>
          <c:showVal val="1"/>
          <c:showCatName val="0"/>
          <c:showSerName val="0"/>
          <c:showPercent val="0"/>
          <c:showBubbleSize val="0"/>
        </c:dLbls>
        <c:gapWidth val="150"/>
        <c:overlap val="100"/>
        <c:axId val="583743928"/>
        <c:axId val="583745568"/>
      </c:barChart>
      <c:catAx>
        <c:axId val="58374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83745568"/>
        <c:crosses val="autoZero"/>
        <c:auto val="1"/>
        <c:lblAlgn val="ctr"/>
        <c:lblOffset val="100"/>
        <c:noMultiLvlLbl val="0"/>
      </c:catAx>
      <c:valAx>
        <c:axId val="583745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baseline="0" dirty="0">
                    <a:solidFill>
                      <a:schemeClr val="tx1"/>
                    </a:solidFill>
                  </a:rPr>
                  <a:t>% of Total Medical Expense  </a:t>
                </a:r>
              </a:p>
            </c:rich>
          </c:tx>
          <c:layout>
            <c:manualLayout>
              <c:xMode val="edge"/>
              <c:yMode val="edge"/>
              <c:x val="3.709702006790707E-2"/>
              <c:y val="0.2925711188156750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83743928"/>
        <c:crosses val="autoZero"/>
        <c:crossBetween val="between"/>
      </c:valAx>
      <c:spPr>
        <a:noFill/>
        <a:ln>
          <a:noFill/>
        </a:ln>
        <a:effectLst/>
      </c:spPr>
    </c:plotArea>
    <c:legend>
      <c:legendPos val="r"/>
      <c:legendEntry>
        <c:idx val="0"/>
        <c:delete val="1"/>
      </c:legendEntry>
      <c:legendEntry>
        <c:idx val="2"/>
        <c:delete val="1"/>
      </c:legendEntry>
      <c:legendEntry>
        <c:idx val="6"/>
        <c:delete val="1"/>
      </c:legendEntry>
      <c:layout>
        <c:manualLayout>
          <c:xMode val="edge"/>
          <c:yMode val="edge"/>
          <c:x val="0.71315667131566718"/>
          <c:y val="0.27579005443726035"/>
          <c:w val="0.27568572756857274"/>
          <c:h val="0.53174098646914214"/>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8654-86A1-476B-9A0F-7D64CB7881D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A2C39DC-28FE-49A4-B2C6-0D75373722FF}">
      <dgm:prSet phldrT="[Text]" custT="1"/>
      <dgm:spPr>
        <a:solidFill>
          <a:srgbClr val="F5BB5D"/>
        </a:solidFill>
        <a:ln>
          <a:noFill/>
        </a:ln>
      </dgm:spPr>
      <dgm:t>
        <a:bodyPr/>
        <a:lstStyle/>
        <a:p>
          <a:r>
            <a:rPr lang="en-US" sz="1600" b="1" dirty="0"/>
            <a:t>Ongoing</a:t>
          </a:r>
        </a:p>
      </dgm:t>
    </dgm:pt>
    <dgm:pt modelId="{8B46708B-573A-4955-8F51-A8D830572F23}" type="parTrans" cxnId="{BD3394E8-ADEC-45EE-904B-7BEF7E2906EF}">
      <dgm:prSet/>
      <dgm:spPr/>
      <dgm:t>
        <a:bodyPr/>
        <a:lstStyle/>
        <a:p>
          <a:endParaRPr lang="en-US"/>
        </a:p>
      </dgm:t>
    </dgm:pt>
    <dgm:pt modelId="{AAEF07DE-04F3-471B-AC3C-B6DFD9D9DAA4}" type="sibTrans" cxnId="{BD3394E8-ADEC-45EE-904B-7BEF7E2906EF}">
      <dgm:prSet/>
      <dgm:spPr/>
      <dgm:t>
        <a:bodyPr/>
        <a:lstStyle/>
        <a:p>
          <a:endParaRPr lang="en-US"/>
        </a:p>
      </dgm:t>
    </dgm:pt>
    <dgm:pt modelId="{AB5F0AF6-8D11-4333-994A-234EB65C9DFF}">
      <dgm:prSet phldrT="[Text]" custT="1"/>
      <dgm:spPr>
        <a:ln>
          <a:solidFill>
            <a:srgbClr val="F5BB5D"/>
          </a:solidFill>
        </a:ln>
      </dgm:spPr>
      <dgm:t>
        <a:bodyPr/>
        <a:lstStyle/>
        <a:p>
          <a:pPr>
            <a:buFont typeface="Arial" panose="020B0604020202020204" pitchFamily="34" charset="0"/>
            <a:buChar char="•"/>
          </a:pPr>
          <a:r>
            <a:rPr lang="en-US" sz="2400" kern="1200" dirty="0">
              <a:solidFill>
                <a:prstClr val="black">
                  <a:hueOff val="0"/>
                  <a:satOff val="0"/>
                  <a:lumOff val="0"/>
                  <a:alphaOff val="0"/>
                </a:prstClr>
              </a:solidFill>
              <a:latin typeface="Calibri" panose="020F0502020204030204"/>
              <a:ea typeface="+mn-ea"/>
              <a:cs typeface="+mn-cs"/>
            </a:rPr>
            <a:t>Release report providing overview of projected compliance </a:t>
          </a:r>
        </a:p>
      </dgm:t>
    </dgm:pt>
    <dgm:pt modelId="{0CE5FB1E-17D3-4A59-B020-222B92CFCDE9}" type="parTrans" cxnId="{D57C7424-E47E-4919-BD70-1A98BDC94804}">
      <dgm:prSet/>
      <dgm:spPr/>
      <dgm:t>
        <a:bodyPr/>
        <a:lstStyle/>
        <a:p>
          <a:endParaRPr lang="en-US"/>
        </a:p>
      </dgm:t>
    </dgm:pt>
    <dgm:pt modelId="{E0D00329-E46A-4553-AC99-50A43418895D}" type="sibTrans" cxnId="{D57C7424-E47E-4919-BD70-1A98BDC94804}">
      <dgm:prSet/>
      <dgm:spPr/>
      <dgm:t>
        <a:bodyPr/>
        <a:lstStyle/>
        <a:p>
          <a:endParaRPr lang="en-US"/>
        </a:p>
      </dgm:t>
    </dgm:pt>
    <dgm:pt modelId="{5F22DFE5-DAA8-44FC-AAD8-D3CAEAA1425A}">
      <dgm:prSet phldrT="[Text]" custT="1"/>
      <dgm:spPr>
        <a:solidFill>
          <a:srgbClr val="F5BB5D"/>
        </a:solidFill>
        <a:ln>
          <a:solidFill>
            <a:schemeClr val="bg1"/>
          </a:solidFill>
        </a:ln>
      </dgm:spPr>
      <dgm:t>
        <a:bodyPr/>
        <a:lstStyle/>
        <a:p>
          <a:endParaRPr lang="en-US" sz="1600" b="1" dirty="0"/>
        </a:p>
        <a:p>
          <a:r>
            <a:rPr lang="en-US" sz="1600" b="1" dirty="0"/>
            <a:t>March 2023</a:t>
          </a:r>
        </a:p>
      </dgm:t>
    </dgm:pt>
    <dgm:pt modelId="{4AB9E7D5-640A-4341-A4A1-66BE3A1469DE}" type="parTrans" cxnId="{CC504F69-CE2F-4332-BCD3-0EE05D9FA26D}">
      <dgm:prSet/>
      <dgm:spPr/>
      <dgm:t>
        <a:bodyPr/>
        <a:lstStyle/>
        <a:p>
          <a:endParaRPr lang="en-US"/>
        </a:p>
      </dgm:t>
    </dgm:pt>
    <dgm:pt modelId="{D6B93704-1C96-4798-A0D6-83BA6A187918}" type="sibTrans" cxnId="{CC504F69-CE2F-4332-BCD3-0EE05D9FA26D}">
      <dgm:prSet/>
      <dgm:spPr/>
      <dgm:t>
        <a:bodyPr/>
        <a:lstStyle/>
        <a:p>
          <a:endParaRPr lang="en-US"/>
        </a:p>
      </dgm:t>
    </dgm:pt>
    <dgm:pt modelId="{D4B39472-8429-4BC5-B5A8-EB5A412CF4BE}">
      <dgm:prSet phldrT="[Text]" custT="1"/>
      <dgm:spPr>
        <a:ln>
          <a:solidFill>
            <a:srgbClr val="F5BB5D"/>
          </a:solidFill>
        </a:ln>
      </dgm:spPr>
      <dgm:t>
        <a:bodyPr/>
        <a:lstStyle/>
        <a:p>
          <a:r>
            <a:rPr lang="en-US" sz="2400" dirty="0"/>
            <a:t>Release Bulletin with additional guidance for 2024 plan year</a:t>
          </a:r>
        </a:p>
      </dgm:t>
    </dgm:pt>
    <dgm:pt modelId="{50AEAA79-6BED-49B4-82E2-F6125D0E3463}" type="parTrans" cxnId="{06ACD297-3D1C-4B10-8CC5-F1418F6B4CFF}">
      <dgm:prSet/>
      <dgm:spPr/>
      <dgm:t>
        <a:bodyPr/>
        <a:lstStyle/>
        <a:p>
          <a:endParaRPr lang="en-US"/>
        </a:p>
      </dgm:t>
    </dgm:pt>
    <dgm:pt modelId="{2E113D8A-7BE9-417A-9663-FBB29FDF68D4}" type="sibTrans" cxnId="{06ACD297-3D1C-4B10-8CC5-F1418F6B4CFF}">
      <dgm:prSet/>
      <dgm:spPr/>
      <dgm:t>
        <a:bodyPr/>
        <a:lstStyle/>
        <a:p>
          <a:endParaRPr lang="en-US"/>
        </a:p>
      </dgm:t>
    </dgm:pt>
    <dgm:pt modelId="{78AB9397-2D33-46C5-8A6C-AACC8255D480}">
      <dgm:prSet phldrT="[Text]" custT="1"/>
      <dgm:spPr>
        <a:solidFill>
          <a:srgbClr val="F5BB5D"/>
        </a:solidFill>
        <a:ln>
          <a:solidFill>
            <a:schemeClr val="bg1"/>
          </a:solidFill>
        </a:ln>
      </dgm:spPr>
      <dgm:t>
        <a:bodyPr/>
        <a:lstStyle/>
        <a:p>
          <a:endParaRPr lang="en-US" sz="1600" b="1" dirty="0"/>
        </a:p>
        <a:p>
          <a:r>
            <a:rPr lang="en-US" sz="1600" b="1" dirty="0"/>
            <a:t>Summer 2023</a:t>
          </a:r>
        </a:p>
      </dgm:t>
    </dgm:pt>
    <dgm:pt modelId="{EDEE1524-9870-49E1-82B0-CAAA0557C459}" type="parTrans" cxnId="{63F4A765-8B39-4BE6-AD74-0B6E34523056}">
      <dgm:prSet/>
      <dgm:spPr/>
      <dgm:t>
        <a:bodyPr/>
        <a:lstStyle/>
        <a:p>
          <a:endParaRPr lang="en-US"/>
        </a:p>
      </dgm:t>
    </dgm:pt>
    <dgm:pt modelId="{85C7492A-4281-4DBE-BB16-86F533BC1CE3}" type="sibTrans" cxnId="{63F4A765-8B39-4BE6-AD74-0B6E34523056}">
      <dgm:prSet/>
      <dgm:spPr/>
      <dgm:t>
        <a:bodyPr/>
        <a:lstStyle/>
        <a:p>
          <a:endParaRPr lang="en-US"/>
        </a:p>
      </dgm:t>
    </dgm:pt>
    <dgm:pt modelId="{2A47812E-3DE9-468D-B73A-ED38D0C4A9B4}">
      <dgm:prSet phldrT="[Text]" custT="1"/>
      <dgm:spPr>
        <a:ln>
          <a:solidFill>
            <a:srgbClr val="F5BB5D"/>
          </a:solidFill>
        </a:ln>
      </dgm:spPr>
      <dgm:t>
        <a:bodyPr/>
        <a:lstStyle/>
        <a:p>
          <a:r>
            <a:rPr lang="en-US" sz="2400"/>
            <a:t>Carrier submissions provide updated projections for 2023 plan and projections for 2024</a:t>
          </a:r>
        </a:p>
      </dgm:t>
    </dgm:pt>
    <dgm:pt modelId="{3258A22D-9273-4EE7-A09D-D405C4526397}" type="parTrans" cxnId="{6B8747F8-2116-4C9A-84BA-194245D79040}">
      <dgm:prSet/>
      <dgm:spPr/>
      <dgm:t>
        <a:bodyPr/>
        <a:lstStyle/>
        <a:p>
          <a:endParaRPr lang="en-US"/>
        </a:p>
      </dgm:t>
    </dgm:pt>
    <dgm:pt modelId="{2018E563-31B4-49A8-8E5F-F3D3B66DD54F}" type="sibTrans" cxnId="{6B8747F8-2116-4C9A-84BA-194245D79040}">
      <dgm:prSet/>
      <dgm:spPr/>
      <dgm:t>
        <a:bodyPr/>
        <a:lstStyle/>
        <a:p>
          <a:endParaRPr lang="en-US"/>
        </a:p>
      </dgm:t>
    </dgm:pt>
    <dgm:pt modelId="{6312C820-D3B8-46FF-805C-22DFEE1D2F7D}">
      <dgm:prSet phldrT="[Text]" custT="1"/>
      <dgm:spPr>
        <a:solidFill>
          <a:prstClr val="white">
            <a:alpha val="90000"/>
            <a:hueOff val="0"/>
            <a:satOff val="0"/>
            <a:lumOff val="0"/>
            <a:alphaOff val="0"/>
          </a:prstClr>
        </a:solidFill>
        <a:ln w="12700" cap="flat" cmpd="sng" algn="ctr">
          <a:solidFill>
            <a:srgbClr val="F5BB5D"/>
          </a:solidFill>
          <a:prstDash val="solid"/>
          <a:miter lim="800000"/>
        </a:ln>
        <a:effectLst/>
      </dgm:spPr>
      <dgm:t>
        <a:bodyPr spcFirstLastPara="0" vert="horz" wrap="square" lIns="170688" tIns="15240" rIns="15240" bIns="15240" numCol="1" spcCol="1270" anchor="ctr" anchorCtr="0"/>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a:solidFill>
                <a:prstClr val="black">
                  <a:hueOff val="0"/>
                  <a:satOff val="0"/>
                  <a:lumOff val="0"/>
                  <a:alphaOff val="0"/>
                </a:prstClr>
              </a:solidFill>
              <a:latin typeface="Calibri" panose="020F0502020204030204"/>
              <a:ea typeface="+mn-ea"/>
              <a:cs typeface="+mn-cs"/>
            </a:rPr>
            <a:t>Quarterly compliance calls with each carrier </a:t>
          </a:r>
          <a:endParaRPr lang="en-US" sz="2400" kern="1200" dirty="0">
            <a:solidFill>
              <a:prstClr val="black">
                <a:hueOff val="0"/>
                <a:satOff val="0"/>
                <a:lumOff val="0"/>
                <a:alphaOff val="0"/>
              </a:prstClr>
            </a:solidFill>
            <a:latin typeface="Calibri" panose="020F0502020204030204"/>
            <a:ea typeface="+mn-ea"/>
            <a:cs typeface="+mn-cs"/>
          </a:endParaRPr>
        </a:p>
      </dgm:t>
    </dgm:pt>
    <dgm:pt modelId="{B9C1D3F5-977C-443F-A1BB-7A65043E807F}" type="parTrans" cxnId="{5ADD7EE5-7BF6-477C-8BF3-A0890F8680CF}">
      <dgm:prSet/>
      <dgm:spPr/>
      <dgm:t>
        <a:bodyPr/>
        <a:lstStyle/>
        <a:p>
          <a:endParaRPr lang="en-US"/>
        </a:p>
      </dgm:t>
    </dgm:pt>
    <dgm:pt modelId="{64ACD6C9-B665-4620-8A86-6EDC6BA30DE5}" type="sibTrans" cxnId="{5ADD7EE5-7BF6-477C-8BF3-A0890F8680CF}">
      <dgm:prSet/>
      <dgm:spPr/>
      <dgm:t>
        <a:bodyPr/>
        <a:lstStyle/>
        <a:p>
          <a:endParaRPr lang="en-US"/>
        </a:p>
      </dgm:t>
    </dgm:pt>
    <dgm:pt modelId="{E68E80C6-8717-4474-9A50-56B2C6962321}">
      <dgm:prSet phldrT="[Text]" custT="1"/>
      <dgm:spPr>
        <a:solidFill>
          <a:srgbClr val="F5BB5D"/>
        </a:solidFill>
        <a:ln>
          <a:solidFill>
            <a:schemeClr val="bg1"/>
          </a:solidFill>
        </a:ln>
      </dgm:spPr>
      <dgm:t>
        <a:bodyPr/>
        <a:lstStyle/>
        <a:p>
          <a:endParaRPr lang="en-US" sz="1600" b="1" dirty="0"/>
        </a:p>
        <a:p>
          <a:r>
            <a:rPr lang="en-US" sz="1600" b="1" dirty="0"/>
            <a:t>Early </a:t>
          </a:r>
        </a:p>
        <a:p>
          <a:r>
            <a:rPr lang="en-US" sz="1600" b="1" dirty="0"/>
            <a:t>2023</a:t>
          </a:r>
        </a:p>
      </dgm:t>
    </dgm:pt>
    <dgm:pt modelId="{EBEC2B9D-0662-4AC4-BE18-99A693718193}" type="sibTrans" cxnId="{DB39AD3C-7BAC-40FA-AB2F-E890CF2D3376}">
      <dgm:prSet/>
      <dgm:spPr/>
      <dgm:t>
        <a:bodyPr/>
        <a:lstStyle/>
        <a:p>
          <a:endParaRPr lang="en-US"/>
        </a:p>
      </dgm:t>
    </dgm:pt>
    <dgm:pt modelId="{959F2A1F-2636-4AF1-8DAF-41E31F541E96}" type="parTrans" cxnId="{DB39AD3C-7BAC-40FA-AB2F-E890CF2D3376}">
      <dgm:prSet/>
      <dgm:spPr/>
      <dgm:t>
        <a:bodyPr/>
        <a:lstStyle/>
        <a:p>
          <a:endParaRPr lang="en-US"/>
        </a:p>
      </dgm:t>
    </dgm:pt>
    <dgm:pt modelId="{CB1A1CF4-11B8-4F54-ADAA-397C86DCC396}" type="pres">
      <dgm:prSet presAssocID="{ECDE8654-86A1-476B-9A0F-7D64CB7881DA}" presName="linearFlow" presStyleCnt="0">
        <dgm:presLayoutVars>
          <dgm:dir/>
          <dgm:animLvl val="lvl"/>
          <dgm:resizeHandles val="exact"/>
        </dgm:presLayoutVars>
      </dgm:prSet>
      <dgm:spPr/>
    </dgm:pt>
    <dgm:pt modelId="{6AEE278F-98DE-4871-80E1-3C5B050389A1}" type="pres">
      <dgm:prSet presAssocID="{6A2C39DC-28FE-49A4-B2C6-0D75373722FF}" presName="composite" presStyleCnt="0"/>
      <dgm:spPr/>
    </dgm:pt>
    <dgm:pt modelId="{47C4802D-47C3-4CFB-A836-A7D354CE89B5}" type="pres">
      <dgm:prSet presAssocID="{6A2C39DC-28FE-49A4-B2C6-0D75373722FF}" presName="parentText" presStyleLbl="alignNode1" presStyleIdx="0" presStyleCnt="4">
        <dgm:presLayoutVars>
          <dgm:chMax val="1"/>
          <dgm:bulletEnabled val="1"/>
        </dgm:presLayoutVars>
      </dgm:prSet>
      <dgm:spPr/>
    </dgm:pt>
    <dgm:pt modelId="{6AF762CA-E145-4E4D-BE85-2CDF8EDC50DB}" type="pres">
      <dgm:prSet presAssocID="{6A2C39DC-28FE-49A4-B2C6-0D75373722FF}" presName="descendantText" presStyleLbl="alignAcc1" presStyleIdx="0" presStyleCnt="4">
        <dgm:presLayoutVars>
          <dgm:bulletEnabled val="1"/>
        </dgm:presLayoutVars>
      </dgm:prSet>
      <dgm:spPr>
        <a:xfrm rot="5400000">
          <a:off x="4922776" y="-4010518"/>
          <a:ext cx="844305" cy="8871355"/>
        </a:xfrm>
        <a:prstGeom prst="round2SameRect">
          <a:avLst/>
        </a:prstGeom>
      </dgm:spPr>
    </dgm:pt>
    <dgm:pt modelId="{727F006D-8E38-4A5A-9883-5B71F577BF3A}" type="pres">
      <dgm:prSet presAssocID="{AAEF07DE-04F3-471B-AC3C-B6DFD9D9DAA4}" presName="sp" presStyleCnt="0"/>
      <dgm:spPr/>
    </dgm:pt>
    <dgm:pt modelId="{4A11AD5E-5157-4FD1-A0AF-A311680A22AD}" type="pres">
      <dgm:prSet presAssocID="{E68E80C6-8717-4474-9A50-56B2C6962321}" presName="composite" presStyleCnt="0"/>
      <dgm:spPr/>
    </dgm:pt>
    <dgm:pt modelId="{83E1B8DD-6C68-4C93-AABC-A712A4C3C422}" type="pres">
      <dgm:prSet presAssocID="{E68E80C6-8717-4474-9A50-56B2C6962321}" presName="parentText" presStyleLbl="alignNode1" presStyleIdx="1" presStyleCnt="4" custLinFactNeighborX="2930" custLinFactNeighborY="9010">
        <dgm:presLayoutVars>
          <dgm:chMax val="1"/>
          <dgm:bulletEnabled val="1"/>
        </dgm:presLayoutVars>
      </dgm:prSet>
      <dgm:spPr/>
    </dgm:pt>
    <dgm:pt modelId="{98C4337C-4F05-41F6-9F33-2E4E2B6017B3}" type="pres">
      <dgm:prSet presAssocID="{E68E80C6-8717-4474-9A50-56B2C6962321}" presName="descendantText" presStyleLbl="alignAcc1" presStyleIdx="1" presStyleCnt="4">
        <dgm:presLayoutVars>
          <dgm:bulletEnabled val="1"/>
        </dgm:presLayoutVars>
      </dgm:prSet>
      <dgm:spPr/>
    </dgm:pt>
    <dgm:pt modelId="{46CFA211-F3D7-4BC9-9B5F-1BE613A89E2D}" type="pres">
      <dgm:prSet presAssocID="{EBEC2B9D-0662-4AC4-BE18-99A693718193}" presName="sp" presStyleCnt="0"/>
      <dgm:spPr/>
    </dgm:pt>
    <dgm:pt modelId="{EC1B3044-3AFC-495C-94D0-FD05F82C1ECA}" type="pres">
      <dgm:prSet presAssocID="{5F22DFE5-DAA8-44FC-AAD8-D3CAEAA1425A}" presName="composite" presStyleCnt="0"/>
      <dgm:spPr/>
    </dgm:pt>
    <dgm:pt modelId="{A4A215F5-764D-4D4F-B8AB-9E0463111591}" type="pres">
      <dgm:prSet presAssocID="{5F22DFE5-DAA8-44FC-AAD8-D3CAEAA1425A}" presName="parentText" presStyleLbl="alignNode1" presStyleIdx="2" presStyleCnt="4">
        <dgm:presLayoutVars>
          <dgm:chMax val="1"/>
          <dgm:bulletEnabled val="1"/>
        </dgm:presLayoutVars>
      </dgm:prSet>
      <dgm:spPr/>
    </dgm:pt>
    <dgm:pt modelId="{33A57F73-69F4-48F7-9730-0B19DC3F47C0}" type="pres">
      <dgm:prSet presAssocID="{5F22DFE5-DAA8-44FC-AAD8-D3CAEAA1425A}" presName="descendantText" presStyleLbl="alignAcc1" presStyleIdx="2" presStyleCnt="4">
        <dgm:presLayoutVars>
          <dgm:bulletEnabled val="1"/>
        </dgm:presLayoutVars>
      </dgm:prSet>
      <dgm:spPr/>
    </dgm:pt>
    <dgm:pt modelId="{A1C9DC95-86AE-47F0-A924-20EB916034DB}" type="pres">
      <dgm:prSet presAssocID="{D6B93704-1C96-4798-A0D6-83BA6A187918}" presName="sp" presStyleCnt="0"/>
      <dgm:spPr/>
    </dgm:pt>
    <dgm:pt modelId="{05804A21-38B8-436A-97DB-0652B01DD90E}" type="pres">
      <dgm:prSet presAssocID="{78AB9397-2D33-46C5-8A6C-AACC8255D480}" presName="composite" presStyleCnt="0"/>
      <dgm:spPr/>
    </dgm:pt>
    <dgm:pt modelId="{0FF727E3-159D-405D-B593-8CF3E2E3FC75}" type="pres">
      <dgm:prSet presAssocID="{78AB9397-2D33-46C5-8A6C-AACC8255D480}" presName="parentText" presStyleLbl="alignNode1" presStyleIdx="3" presStyleCnt="4">
        <dgm:presLayoutVars>
          <dgm:chMax val="1"/>
          <dgm:bulletEnabled val="1"/>
        </dgm:presLayoutVars>
      </dgm:prSet>
      <dgm:spPr/>
    </dgm:pt>
    <dgm:pt modelId="{50E4D3D6-5EDD-4CEB-867D-C83A56337E01}" type="pres">
      <dgm:prSet presAssocID="{78AB9397-2D33-46C5-8A6C-AACC8255D480}" presName="descendantText" presStyleLbl="alignAcc1" presStyleIdx="3" presStyleCnt="4">
        <dgm:presLayoutVars>
          <dgm:bulletEnabled val="1"/>
        </dgm:presLayoutVars>
      </dgm:prSet>
      <dgm:spPr/>
    </dgm:pt>
  </dgm:ptLst>
  <dgm:cxnLst>
    <dgm:cxn modelId="{D57C7424-E47E-4919-BD70-1A98BDC94804}" srcId="{E68E80C6-8717-4474-9A50-56B2C6962321}" destId="{AB5F0AF6-8D11-4333-994A-234EB65C9DFF}" srcOrd="0" destOrd="0" parTransId="{0CE5FB1E-17D3-4A59-B020-222B92CFCDE9}" sibTransId="{E0D00329-E46A-4553-AC99-50A43418895D}"/>
    <dgm:cxn modelId="{6D09ED2F-6ADF-42AB-AD36-B0225F4BCC3F}" type="presOf" srcId="{D4B39472-8429-4BC5-B5A8-EB5A412CF4BE}" destId="{33A57F73-69F4-48F7-9730-0B19DC3F47C0}" srcOrd="0" destOrd="0" presId="urn:microsoft.com/office/officeart/2005/8/layout/chevron2"/>
    <dgm:cxn modelId="{761F1135-516C-44CE-BF81-03797862A747}" type="presOf" srcId="{78AB9397-2D33-46C5-8A6C-AACC8255D480}" destId="{0FF727E3-159D-405D-B593-8CF3E2E3FC75}" srcOrd="0" destOrd="0" presId="urn:microsoft.com/office/officeart/2005/8/layout/chevron2"/>
    <dgm:cxn modelId="{DB39AD3C-7BAC-40FA-AB2F-E890CF2D3376}" srcId="{ECDE8654-86A1-476B-9A0F-7D64CB7881DA}" destId="{E68E80C6-8717-4474-9A50-56B2C6962321}" srcOrd="1" destOrd="0" parTransId="{959F2A1F-2636-4AF1-8DAF-41E31F541E96}" sibTransId="{EBEC2B9D-0662-4AC4-BE18-99A693718193}"/>
    <dgm:cxn modelId="{19CA8A5D-0CE8-4AF0-B01D-B3820983ED47}" type="presOf" srcId="{6A2C39DC-28FE-49A4-B2C6-0D75373722FF}" destId="{47C4802D-47C3-4CFB-A836-A7D354CE89B5}" srcOrd="0" destOrd="0" presId="urn:microsoft.com/office/officeart/2005/8/layout/chevron2"/>
    <dgm:cxn modelId="{63F4A765-8B39-4BE6-AD74-0B6E34523056}" srcId="{ECDE8654-86A1-476B-9A0F-7D64CB7881DA}" destId="{78AB9397-2D33-46C5-8A6C-AACC8255D480}" srcOrd="3" destOrd="0" parTransId="{EDEE1524-9870-49E1-82B0-CAAA0557C459}" sibTransId="{85C7492A-4281-4DBE-BB16-86F533BC1CE3}"/>
    <dgm:cxn modelId="{CC504F69-CE2F-4332-BCD3-0EE05D9FA26D}" srcId="{ECDE8654-86A1-476B-9A0F-7D64CB7881DA}" destId="{5F22DFE5-DAA8-44FC-AAD8-D3CAEAA1425A}" srcOrd="2" destOrd="0" parTransId="{4AB9E7D5-640A-4341-A4A1-66BE3A1469DE}" sibTransId="{D6B93704-1C96-4798-A0D6-83BA6A187918}"/>
    <dgm:cxn modelId="{A34C5C6D-5E47-480E-AE32-5DA393BE7834}" type="presOf" srcId="{5F22DFE5-DAA8-44FC-AAD8-D3CAEAA1425A}" destId="{A4A215F5-764D-4D4F-B8AB-9E0463111591}" srcOrd="0" destOrd="0" presId="urn:microsoft.com/office/officeart/2005/8/layout/chevron2"/>
    <dgm:cxn modelId="{8261B050-C247-4219-9278-C73E8A2662FD}" type="presOf" srcId="{6312C820-D3B8-46FF-805C-22DFEE1D2F7D}" destId="{6AF762CA-E145-4E4D-BE85-2CDF8EDC50DB}" srcOrd="0" destOrd="0" presId="urn:microsoft.com/office/officeart/2005/8/layout/chevron2"/>
    <dgm:cxn modelId="{A86A7575-F184-4156-A721-C7D3A0767DFE}" type="presOf" srcId="{E68E80C6-8717-4474-9A50-56B2C6962321}" destId="{83E1B8DD-6C68-4C93-AABC-A712A4C3C422}" srcOrd="0" destOrd="0" presId="urn:microsoft.com/office/officeart/2005/8/layout/chevron2"/>
    <dgm:cxn modelId="{EE8D1A7B-1B33-4ED9-B917-A851F1E38310}" type="presOf" srcId="{AB5F0AF6-8D11-4333-994A-234EB65C9DFF}" destId="{98C4337C-4F05-41F6-9F33-2E4E2B6017B3}" srcOrd="0" destOrd="0" presId="urn:microsoft.com/office/officeart/2005/8/layout/chevron2"/>
    <dgm:cxn modelId="{06ACD297-3D1C-4B10-8CC5-F1418F6B4CFF}" srcId="{5F22DFE5-DAA8-44FC-AAD8-D3CAEAA1425A}" destId="{D4B39472-8429-4BC5-B5A8-EB5A412CF4BE}" srcOrd="0" destOrd="0" parTransId="{50AEAA79-6BED-49B4-82E2-F6125D0E3463}" sibTransId="{2E113D8A-7BE9-417A-9663-FBB29FDF68D4}"/>
    <dgm:cxn modelId="{867F9CD5-219C-443B-B33F-78025BFB43BD}" type="presOf" srcId="{2A47812E-3DE9-468D-B73A-ED38D0C4A9B4}" destId="{50E4D3D6-5EDD-4CEB-867D-C83A56337E01}" srcOrd="0" destOrd="0" presId="urn:microsoft.com/office/officeart/2005/8/layout/chevron2"/>
    <dgm:cxn modelId="{5ADD7EE5-7BF6-477C-8BF3-A0890F8680CF}" srcId="{6A2C39DC-28FE-49A4-B2C6-0D75373722FF}" destId="{6312C820-D3B8-46FF-805C-22DFEE1D2F7D}" srcOrd="0" destOrd="0" parTransId="{B9C1D3F5-977C-443F-A1BB-7A65043E807F}" sibTransId="{64ACD6C9-B665-4620-8A86-6EDC6BA30DE5}"/>
    <dgm:cxn modelId="{BD3394E8-ADEC-45EE-904B-7BEF7E2906EF}" srcId="{ECDE8654-86A1-476B-9A0F-7D64CB7881DA}" destId="{6A2C39DC-28FE-49A4-B2C6-0D75373722FF}" srcOrd="0" destOrd="0" parTransId="{8B46708B-573A-4955-8F51-A8D830572F23}" sibTransId="{AAEF07DE-04F3-471B-AC3C-B6DFD9D9DAA4}"/>
    <dgm:cxn modelId="{6B8747F8-2116-4C9A-84BA-194245D79040}" srcId="{78AB9397-2D33-46C5-8A6C-AACC8255D480}" destId="{2A47812E-3DE9-468D-B73A-ED38D0C4A9B4}" srcOrd="0" destOrd="0" parTransId="{3258A22D-9273-4EE7-A09D-D405C4526397}" sibTransId="{2018E563-31B4-49A8-8E5F-F3D3B66DD54F}"/>
    <dgm:cxn modelId="{2E8CACFE-BE7C-49F2-BC3E-D59776D8828E}" type="presOf" srcId="{ECDE8654-86A1-476B-9A0F-7D64CB7881DA}" destId="{CB1A1CF4-11B8-4F54-ADAA-397C86DCC396}" srcOrd="0" destOrd="0" presId="urn:microsoft.com/office/officeart/2005/8/layout/chevron2"/>
    <dgm:cxn modelId="{7CF807CA-1B82-4512-AF25-D85DBD9E1CBC}" type="presParOf" srcId="{CB1A1CF4-11B8-4F54-ADAA-397C86DCC396}" destId="{6AEE278F-98DE-4871-80E1-3C5B050389A1}" srcOrd="0" destOrd="0" presId="urn:microsoft.com/office/officeart/2005/8/layout/chevron2"/>
    <dgm:cxn modelId="{5BD1AB20-D1F8-4C62-9E62-E203A857EA33}" type="presParOf" srcId="{6AEE278F-98DE-4871-80E1-3C5B050389A1}" destId="{47C4802D-47C3-4CFB-A836-A7D354CE89B5}" srcOrd="0" destOrd="0" presId="urn:microsoft.com/office/officeart/2005/8/layout/chevron2"/>
    <dgm:cxn modelId="{9D39C55E-5261-4F7C-82F1-14A905C2C796}" type="presParOf" srcId="{6AEE278F-98DE-4871-80E1-3C5B050389A1}" destId="{6AF762CA-E145-4E4D-BE85-2CDF8EDC50DB}" srcOrd="1" destOrd="0" presId="urn:microsoft.com/office/officeart/2005/8/layout/chevron2"/>
    <dgm:cxn modelId="{77879194-746F-4B87-A06A-3DE6D43FCAE0}" type="presParOf" srcId="{CB1A1CF4-11B8-4F54-ADAA-397C86DCC396}" destId="{727F006D-8E38-4A5A-9883-5B71F577BF3A}" srcOrd="1" destOrd="0" presId="urn:microsoft.com/office/officeart/2005/8/layout/chevron2"/>
    <dgm:cxn modelId="{05FF3AF7-A51E-42BC-AFCC-66325F181DDD}" type="presParOf" srcId="{CB1A1CF4-11B8-4F54-ADAA-397C86DCC396}" destId="{4A11AD5E-5157-4FD1-A0AF-A311680A22AD}" srcOrd="2" destOrd="0" presId="urn:microsoft.com/office/officeart/2005/8/layout/chevron2"/>
    <dgm:cxn modelId="{99399E69-E54D-441D-8B78-22C5737C4961}" type="presParOf" srcId="{4A11AD5E-5157-4FD1-A0AF-A311680A22AD}" destId="{83E1B8DD-6C68-4C93-AABC-A712A4C3C422}" srcOrd="0" destOrd="0" presId="urn:microsoft.com/office/officeart/2005/8/layout/chevron2"/>
    <dgm:cxn modelId="{67AF4E98-CD61-4DC9-AC75-A7D718664620}" type="presParOf" srcId="{4A11AD5E-5157-4FD1-A0AF-A311680A22AD}" destId="{98C4337C-4F05-41F6-9F33-2E4E2B6017B3}" srcOrd="1" destOrd="0" presId="urn:microsoft.com/office/officeart/2005/8/layout/chevron2"/>
    <dgm:cxn modelId="{32CE800F-D926-408E-8687-B4AE8BCCACE1}" type="presParOf" srcId="{CB1A1CF4-11B8-4F54-ADAA-397C86DCC396}" destId="{46CFA211-F3D7-4BC9-9B5F-1BE613A89E2D}" srcOrd="3" destOrd="0" presId="urn:microsoft.com/office/officeart/2005/8/layout/chevron2"/>
    <dgm:cxn modelId="{9C56DCE5-68D5-4652-A52B-801BFDE4E4FE}" type="presParOf" srcId="{CB1A1CF4-11B8-4F54-ADAA-397C86DCC396}" destId="{EC1B3044-3AFC-495C-94D0-FD05F82C1ECA}" srcOrd="4" destOrd="0" presId="urn:microsoft.com/office/officeart/2005/8/layout/chevron2"/>
    <dgm:cxn modelId="{D808A7EB-7E6B-477C-8EA5-32B635CBD478}" type="presParOf" srcId="{EC1B3044-3AFC-495C-94D0-FD05F82C1ECA}" destId="{A4A215F5-764D-4D4F-B8AB-9E0463111591}" srcOrd="0" destOrd="0" presId="urn:microsoft.com/office/officeart/2005/8/layout/chevron2"/>
    <dgm:cxn modelId="{E0546580-FF4E-49BB-BC7A-6306E9600D86}" type="presParOf" srcId="{EC1B3044-3AFC-495C-94D0-FD05F82C1ECA}" destId="{33A57F73-69F4-48F7-9730-0B19DC3F47C0}" srcOrd="1" destOrd="0" presId="urn:microsoft.com/office/officeart/2005/8/layout/chevron2"/>
    <dgm:cxn modelId="{5A1E7689-6E72-4F10-AC67-C0CC6D04E764}" type="presParOf" srcId="{CB1A1CF4-11B8-4F54-ADAA-397C86DCC396}" destId="{A1C9DC95-86AE-47F0-A924-20EB916034DB}" srcOrd="5" destOrd="0" presId="urn:microsoft.com/office/officeart/2005/8/layout/chevron2"/>
    <dgm:cxn modelId="{78832DF7-3E8B-4033-9E29-0110F9D6BE51}" type="presParOf" srcId="{CB1A1CF4-11B8-4F54-ADAA-397C86DCC396}" destId="{05804A21-38B8-436A-97DB-0652B01DD90E}" srcOrd="6" destOrd="0" presId="urn:microsoft.com/office/officeart/2005/8/layout/chevron2"/>
    <dgm:cxn modelId="{E40001EE-51B5-46FC-98AA-9A47C75A91D3}" type="presParOf" srcId="{05804A21-38B8-436A-97DB-0652B01DD90E}" destId="{0FF727E3-159D-405D-B593-8CF3E2E3FC75}" srcOrd="0" destOrd="0" presId="urn:microsoft.com/office/officeart/2005/8/layout/chevron2"/>
    <dgm:cxn modelId="{B7F10165-EEA6-481E-87C5-1A765CE873A3}" type="presParOf" srcId="{05804A21-38B8-436A-97DB-0652B01DD90E}" destId="{50E4D3D6-5EDD-4CEB-867D-C83A56337E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4802D-47C3-4CFB-A836-A7D354CE89B5}">
      <dsp:nvSpPr>
        <dsp:cNvPr id="0" name=""/>
        <dsp:cNvSpPr/>
      </dsp:nvSpPr>
      <dsp:spPr>
        <a:xfrm rot="5400000">
          <a:off x="-169263" y="174579"/>
          <a:ext cx="1128420" cy="789894"/>
        </a:xfrm>
        <a:prstGeom prst="chevron">
          <a:avLst/>
        </a:prstGeom>
        <a:solidFill>
          <a:srgbClr val="F5BB5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Ongoing</a:t>
          </a:r>
        </a:p>
      </dsp:txBody>
      <dsp:txXfrm rot="-5400000">
        <a:off x="0" y="400263"/>
        <a:ext cx="789894" cy="338526"/>
      </dsp:txXfrm>
    </dsp:sp>
    <dsp:sp modelId="{6AF762CA-E145-4E4D-BE85-2CDF8EDC50DB}">
      <dsp:nvSpPr>
        <dsp:cNvPr id="0" name=""/>
        <dsp:cNvSpPr/>
      </dsp:nvSpPr>
      <dsp:spPr>
        <a:xfrm rot="5400000">
          <a:off x="4294843" y="-3499632"/>
          <a:ext cx="733473" cy="7743370"/>
        </a:xfrm>
        <a:prstGeom prst="round2SameRect">
          <a:avLst/>
        </a:prstGeom>
        <a:solidFill>
          <a:prstClr val="white">
            <a:alpha val="90000"/>
            <a:hueOff val="0"/>
            <a:satOff val="0"/>
            <a:lumOff val="0"/>
            <a:alphaOff val="0"/>
          </a:prstClr>
        </a:solidFill>
        <a:ln w="12700" cap="flat" cmpd="sng" algn="ctr">
          <a:solidFill>
            <a:srgbClr val="F5BB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a:solidFill>
                <a:prstClr val="black">
                  <a:hueOff val="0"/>
                  <a:satOff val="0"/>
                  <a:lumOff val="0"/>
                  <a:alphaOff val="0"/>
                </a:prstClr>
              </a:solidFill>
              <a:latin typeface="Calibri" panose="020F0502020204030204"/>
              <a:ea typeface="+mn-ea"/>
              <a:cs typeface="+mn-cs"/>
            </a:rPr>
            <a:t>Quarterly compliance calls with each carrier </a:t>
          </a:r>
          <a:endParaRPr lang="en-US" sz="2400" kern="1200" dirty="0">
            <a:solidFill>
              <a:prstClr val="black">
                <a:hueOff val="0"/>
                <a:satOff val="0"/>
                <a:lumOff val="0"/>
                <a:alphaOff val="0"/>
              </a:prstClr>
            </a:solidFill>
            <a:latin typeface="Calibri" panose="020F0502020204030204"/>
            <a:ea typeface="+mn-ea"/>
            <a:cs typeface="+mn-cs"/>
          </a:endParaRPr>
        </a:p>
      </dsp:txBody>
      <dsp:txXfrm rot="-5400000">
        <a:off x="789895" y="41121"/>
        <a:ext cx="7707565" cy="661863"/>
      </dsp:txXfrm>
    </dsp:sp>
    <dsp:sp modelId="{83E1B8DD-6C68-4C93-AABC-A712A4C3C422}">
      <dsp:nvSpPr>
        <dsp:cNvPr id="0" name=""/>
        <dsp:cNvSpPr/>
      </dsp:nvSpPr>
      <dsp:spPr>
        <a:xfrm rot="5400000">
          <a:off x="-146119" y="1256509"/>
          <a:ext cx="1128420" cy="789894"/>
        </a:xfrm>
        <a:prstGeom prst="chevron">
          <a:avLst/>
        </a:prstGeom>
        <a:solidFill>
          <a:srgbClr val="F5BB5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t>Early </a:t>
          </a:r>
        </a:p>
        <a:p>
          <a:pPr marL="0" lvl="0" indent="0" algn="ctr" defTabSz="711200">
            <a:lnSpc>
              <a:spcPct val="90000"/>
            </a:lnSpc>
            <a:spcBef>
              <a:spcPct val="0"/>
            </a:spcBef>
            <a:spcAft>
              <a:spcPct val="35000"/>
            </a:spcAft>
            <a:buNone/>
          </a:pPr>
          <a:r>
            <a:rPr lang="en-US" sz="1600" b="1" kern="1200" dirty="0"/>
            <a:t>2023</a:t>
          </a:r>
        </a:p>
      </dsp:txBody>
      <dsp:txXfrm rot="-5400000">
        <a:off x="23144" y="1482193"/>
        <a:ext cx="789894" cy="338526"/>
      </dsp:txXfrm>
    </dsp:sp>
    <dsp:sp modelId="{98C4337C-4F05-41F6-9F33-2E4E2B6017B3}">
      <dsp:nvSpPr>
        <dsp:cNvPr id="0" name=""/>
        <dsp:cNvSpPr/>
      </dsp:nvSpPr>
      <dsp:spPr>
        <a:xfrm rot="5400000">
          <a:off x="4294650" y="-2519179"/>
          <a:ext cx="733859" cy="7743370"/>
        </a:xfrm>
        <a:prstGeom prst="round2SameRect">
          <a:avLst/>
        </a:prstGeom>
        <a:solidFill>
          <a:schemeClr val="lt1">
            <a:alpha val="90000"/>
            <a:hueOff val="0"/>
            <a:satOff val="0"/>
            <a:lumOff val="0"/>
            <a:alphaOff val="0"/>
          </a:schemeClr>
        </a:solidFill>
        <a:ln w="12700" cap="flat" cmpd="sng" algn="ctr">
          <a:solidFill>
            <a:srgbClr val="F5BB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solidFill>
                <a:prstClr val="black">
                  <a:hueOff val="0"/>
                  <a:satOff val="0"/>
                  <a:lumOff val="0"/>
                  <a:alphaOff val="0"/>
                </a:prstClr>
              </a:solidFill>
              <a:latin typeface="Calibri" panose="020F0502020204030204"/>
              <a:ea typeface="+mn-ea"/>
              <a:cs typeface="+mn-cs"/>
            </a:rPr>
            <a:t>Release report providing overview of projected compliance </a:t>
          </a:r>
        </a:p>
      </dsp:txBody>
      <dsp:txXfrm rot="-5400000">
        <a:off x="789895" y="1021400"/>
        <a:ext cx="7707546" cy="662211"/>
      </dsp:txXfrm>
    </dsp:sp>
    <dsp:sp modelId="{A4A215F5-764D-4D4F-B8AB-9E0463111591}">
      <dsp:nvSpPr>
        <dsp:cNvPr id="0" name=""/>
        <dsp:cNvSpPr/>
      </dsp:nvSpPr>
      <dsp:spPr>
        <a:xfrm rot="5400000">
          <a:off x="-169263" y="2135098"/>
          <a:ext cx="1128420" cy="789894"/>
        </a:xfrm>
        <a:prstGeom prst="chevron">
          <a:avLst/>
        </a:prstGeom>
        <a:solidFill>
          <a:srgbClr val="F5BB5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t>March 2023</a:t>
          </a:r>
        </a:p>
      </dsp:txBody>
      <dsp:txXfrm rot="-5400000">
        <a:off x="0" y="2360782"/>
        <a:ext cx="789894" cy="338526"/>
      </dsp:txXfrm>
    </dsp:sp>
    <dsp:sp modelId="{33A57F73-69F4-48F7-9730-0B19DC3F47C0}">
      <dsp:nvSpPr>
        <dsp:cNvPr id="0" name=""/>
        <dsp:cNvSpPr/>
      </dsp:nvSpPr>
      <dsp:spPr>
        <a:xfrm rot="5400000">
          <a:off x="4294843" y="-1539113"/>
          <a:ext cx="733473" cy="7743370"/>
        </a:xfrm>
        <a:prstGeom prst="round2SameRect">
          <a:avLst/>
        </a:prstGeom>
        <a:solidFill>
          <a:schemeClr val="lt1">
            <a:alpha val="90000"/>
            <a:hueOff val="0"/>
            <a:satOff val="0"/>
            <a:lumOff val="0"/>
            <a:alphaOff val="0"/>
          </a:schemeClr>
        </a:solidFill>
        <a:ln w="12700" cap="flat" cmpd="sng" algn="ctr">
          <a:solidFill>
            <a:srgbClr val="F5BB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Release Bulletin with additional guidance for 2024 plan year</a:t>
          </a:r>
        </a:p>
      </dsp:txBody>
      <dsp:txXfrm rot="-5400000">
        <a:off x="789895" y="2001640"/>
        <a:ext cx="7707565" cy="661863"/>
      </dsp:txXfrm>
    </dsp:sp>
    <dsp:sp modelId="{0FF727E3-159D-405D-B593-8CF3E2E3FC75}">
      <dsp:nvSpPr>
        <dsp:cNvPr id="0" name=""/>
        <dsp:cNvSpPr/>
      </dsp:nvSpPr>
      <dsp:spPr>
        <a:xfrm rot="5400000">
          <a:off x="-169263" y="3115358"/>
          <a:ext cx="1128420" cy="789894"/>
        </a:xfrm>
        <a:prstGeom prst="chevron">
          <a:avLst/>
        </a:prstGeom>
        <a:solidFill>
          <a:srgbClr val="F5BB5D"/>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US" sz="1600" b="1" kern="1200" dirty="0"/>
        </a:p>
        <a:p>
          <a:pPr marL="0" lvl="0" indent="0" algn="ctr" defTabSz="711200">
            <a:lnSpc>
              <a:spcPct val="90000"/>
            </a:lnSpc>
            <a:spcBef>
              <a:spcPct val="0"/>
            </a:spcBef>
            <a:spcAft>
              <a:spcPct val="35000"/>
            </a:spcAft>
            <a:buNone/>
          </a:pPr>
          <a:r>
            <a:rPr lang="en-US" sz="1600" b="1" kern="1200" dirty="0"/>
            <a:t>Summer 2023</a:t>
          </a:r>
        </a:p>
      </dsp:txBody>
      <dsp:txXfrm rot="-5400000">
        <a:off x="0" y="3341042"/>
        <a:ext cx="789894" cy="338526"/>
      </dsp:txXfrm>
    </dsp:sp>
    <dsp:sp modelId="{50E4D3D6-5EDD-4CEB-867D-C83A56337E01}">
      <dsp:nvSpPr>
        <dsp:cNvPr id="0" name=""/>
        <dsp:cNvSpPr/>
      </dsp:nvSpPr>
      <dsp:spPr>
        <a:xfrm rot="5400000">
          <a:off x="4294843" y="-558853"/>
          <a:ext cx="733473" cy="7743370"/>
        </a:xfrm>
        <a:prstGeom prst="round2SameRect">
          <a:avLst/>
        </a:prstGeom>
        <a:solidFill>
          <a:schemeClr val="lt1">
            <a:alpha val="90000"/>
            <a:hueOff val="0"/>
            <a:satOff val="0"/>
            <a:lumOff val="0"/>
            <a:alphaOff val="0"/>
          </a:schemeClr>
        </a:solidFill>
        <a:ln w="12700" cap="flat" cmpd="sng" algn="ctr">
          <a:solidFill>
            <a:srgbClr val="F5BB5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Carrier submissions provide updated projections for 2023 plan and projections for 2024</a:t>
          </a:r>
        </a:p>
      </dsp:txBody>
      <dsp:txXfrm rot="-5400000">
        <a:off x="789895" y="2981900"/>
        <a:ext cx="7707565" cy="6618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0.63365</cdr:x>
      <cdr:y>0.17879</cdr:y>
    </cdr:from>
    <cdr:to>
      <cdr:x>0.85215</cdr:x>
      <cdr:y>0.3763</cdr:y>
    </cdr:to>
    <cdr:sp macro="" textlink="">
      <cdr:nvSpPr>
        <cdr:cNvPr id="2" name="TextBox 2">
          <a:extLst xmlns:a="http://schemas.openxmlformats.org/drawingml/2006/main">
            <a:ext uri="{FF2B5EF4-FFF2-40B4-BE49-F238E27FC236}">
              <a16:creationId xmlns:a16="http://schemas.microsoft.com/office/drawing/2014/main" id="{1A406C24-8CFE-0D12-3C94-AD02680A33D4}"/>
            </a:ext>
          </a:extLst>
        </cdr:cNvPr>
        <cdr:cNvSpPr txBox="1"/>
      </cdr:nvSpPr>
      <cdr:spPr>
        <a:xfrm xmlns:a="http://schemas.openxmlformats.org/drawingml/2006/main">
          <a:off x="5524500" y="546100"/>
          <a:ext cx="1905000" cy="603250"/>
        </a:xfrm>
        <a:prstGeom xmlns:a="http://schemas.openxmlformats.org/drawingml/2006/main" prst="rect">
          <a:avLst/>
        </a:prstGeom>
        <a:solidFill xmlns:a="http://schemas.openxmlformats.org/drawingml/2006/main">
          <a:schemeClr val="accent5">
            <a:lumMod val="20000"/>
            <a:lumOff val="80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dirty="0"/>
            <a:t>Members</a:t>
          </a:r>
          <a:r>
            <a:rPr lang="en-US" sz="1400" b="1" baseline="0" dirty="0"/>
            <a:t> Attributed to Providers in Care </a:t>
          </a:r>
          <a:r>
            <a:rPr lang="en-US" sz="1400" b="1" dirty="0"/>
            <a:t>Transformation</a:t>
          </a:r>
          <a:r>
            <a:rPr lang="en-US" sz="1400" b="1" baseline="0" dirty="0"/>
            <a:t> </a:t>
          </a:r>
          <a:endParaRPr lang="en-US" sz="1400" b="1" dirty="0"/>
        </a:p>
      </cdr:txBody>
    </cdr:sp>
  </cdr:relSizeAnchor>
  <cdr:relSizeAnchor xmlns:cdr="http://schemas.openxmlformats.org/drawingml/2006/chartDrawing">
    <cdr:from>
      <cdr:x>0.19155</cdr:x>
      <cdr:y>0.2079</cdr:y>
    </cdr:from>
    <cdr:to>
      <cdr:x>0.39111</cdr:x>
      <cdr:y>0.38005</cdr:y>
    </cdr:to>
    <cdr:sp macro="" textlink="">
      <cdr:nvSpPr>
        <cdr:cNvPr id="3" name="TextBox 2">
          <a:extLst xmlns:a="http://schemas.openxmlformats.org/drawingml/2006/main">
            <a:ext uri="{FF2B5EF4-FFF2-40B4-BE49-F238E27FC236}">
              <a16:creationId xmlns:a16="http://schemas.microsoft.com/office/drawing/2014/main" id="{2518E76B-D3C8-FDFA-CEB2-E6A2D0F19F42}"/>
            </a:ext>
          </a:extLst>
        </cdr:cNvPr>
        <cdr:cNvSpPr txBox="1"/>
      </cdr:nvSpPr>
      <cdr:spPr>
        <a:xfrm xmlns:a="http://schemas.openxmlformats.org/drawingml/2006/main">
          <a:off x="1982736" y="826951"/>
          <a:ext cx="2065647" cy="684748"/>
        </a:xfrm>
        <a:prstGeom xmlns:a="http://schemas.openxmlformats.org/drawingml/2006/main" prst="rect">
          <a:avLst/>
        </a:prstGeom>
        <a:solidFill xmlns:a="http://schemas.openxmlformats.org/drawingml/2006/main">
          <a:schemeClr val="bg1"/>
        </a:solidFill>
        <a:ln xmlns:a="http://schemas.openxmlformats.org/drawingml/2006/main" w="19050">
          <a:solidFill>
            <a:schemeClr val="bg2">
              <a:lumMod val="9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t>All Fully-Insured Members </a:t>
          </a:r>
        </a:p>
      </cdr:txBody>
    </cdr:sp>
  </cdr:relSizeAnchor>
</c:userShapes>
</file>

<file path=ppt/drawings/drawing2.xml><?xml version="1.0" encoding="utf-8"?>
<c:userShapes xmlns:c="http://schemas.openxmlformats.org/drawingml/2006/chart">
  <cdr:relSizeAnchor xmlns:cdr="http://schemas.openxmlformats.org/drawingml/2006/chartDrawing">
    <cdr:from>
      <cdr:x>0.02354</cdr:x>
      <cdr:y>0.26656</cdr:y>
    </cdr:from>
    <cdr:to>
      <cdr:x>0.06244</cdr:x>
      <cdr:y>0.9063</cdr:y>
    </cdr:to>
    <cdr:sp macro="" textlink="">
      <cdr:nvSpPr>
        <cdr:cNvPr id="2" name="TextBox 1">
          <a:extLst xmlns:a="http://schemas.openxmlformats.org/drawingml/2006/main">
            <a:ext uri="{FF2B5EF4-FFF2-40B4-BE49-F238E27FC236}">
              <a16:creationId xmlns:a16="http://schemas.microsoft.com/office/drawing/2014/main" id="{95DA3B48-3A08-6838-52B6-0BAD2297FDF5}"/>
            </a:ext>
          </a:extLst>
        </cdr:cNvPr>
        <cdr:cNvSpPr txBox="1"/>
      </cdr:nvSpPr>
      <cdr:spPr>
        <a:xfrm xmlns:a="http://schemas.openxmlformats.org/drawingml/2006/main">
          <a:off x="109539" y="785813"/>
          <a:ext cx="180975" cy="1885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0.30488</cdr:y>
    </cdr:from>
    <cdr:to>
      <cdr:x>0.10838</cdr:x>
      <cdr:y>0.73162</cdr:y>
    </cdr:to>
    <cdr:sp macro="" textlink="">
      <cdr:nvSpPr>
        <cdr:cNvPr id="4" name="TextBox 3">
          <a:extLst xmlns:a="http://schemas.openxmlformats.org/drawingml/2006/main">
            <a:ext uri="{FF2B5EF4-FFF2-40B4-BE49-F238E27FC236}">
              <a16:creationId xmlns:a16="http://schemas.microsoft.com/office/drawing/2014/main" id="{D9A6FE41-BA35-B956-5C9B-6577E8D8DE29}"/>
            </a:ext>
          </a:extLst>
        </cdr:cNvPr>
        <cdr:cNvSpPr txBox="1"/>
      </cdr:nvSpPr>
      <cdr:spPr>
        <a:xfrm xmlns:a="http://schemas.openxmlformats.org/drawingml/2006/main">
          <a:off x="0" y="1331731"/>
          <a:ext cx="1019908" cy="18639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48E1279-D211-4773-B53F-0110068D0E5B}" type="datetimeFigureOut">
              <a:rPr lang="en-US" smtClean="0"/>
              <a:t>12/30/2022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 2015 Freedman HealthCare, LLC</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CDC9359-AE99-4C9C-997A-C04F29580913}" type="slidenum">
              <a:rPr lang="en-US" smtClean="0"/>
              <a:t>‹#›</a:t>
            </a:fld>
            <a:endParaRPr lang="en-US" dirty="0"/>
          </a:p>
        </p:txBody>
      </p:sp>
    </p:spTree>
    <p:extLst>
      <p:ext uri="{BB962C8B-B14F-4D97-AF65-F5344CB8AC3E}">
        <p14:creationId xmlns:p14="http://schemas.microsoft.com/office/powerpoint/2010/main" val="32013817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A602128-AAFC-4824-8AFA-1C404296AB0B}" type="datetimeFigureOut">
              <a:rPr lang="en-US" smtClean="0"/>
              <a:t>12/30/2022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 2015 Freedman HealthCare, LLC</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9252B7-F259-4049-BC17-CADDE7C6546C}" type="slidenum">
              <a:rPr lang="en-US" smtClean="0"/>
              <a:t>‹#›</a:t>
            </a:fld>
            <a:endParaRPr lang="en-US" dirty="0"/>
          </a:p>
        </p:txBody>
      </p:sp>
    </p:spTree>
    <p:extLst>
      <p:ext uri="{BB962C8B-B14F-4D97-AF65-F5344CB8AC3E}">
        <p14:creationId xmlns:p14="http://schemas.microsoft.com/office/powerpoint/2010/main" val="154820314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surance.delaware.gov/wp-content/uploads/sites/15/2021/05/Evaluating-Primary-Care-Reimbursement-Parity-with-Medicare-Rates-05132021.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lvl="1"/>
            <a:endParaRPr lang="en-US" sz="2400"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2015 Freedman HealthCare, LLC</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252B7-F259-4049-BC17-CADDE7C6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66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669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135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700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2015 Freedman HealthCare, LLC</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252B7-F259-4049-BC17-CADDE7C6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17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2015 Freedman HealthCare, LLC</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252B7-F259-4049-BC17-CADDE7C6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685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2015 Freedman HealthCare, LLC</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252B7-F259-4049-BC17-CADDE7C6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785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2015 Freedman HealthCare, LLC</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252B7-F259-4049-BC17-CADDE7C654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03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5F5A0B5-6EE4-4FDC-96BC-16AB2B690E08}"/>
              </a:ext>
            </a:extLst>
          </p:cNvPr>
          <p:cNvSpPr>
            <a:spLocks noGrp="1"/>
          </p:cNvSpPr>
          <p:nvPr>
            <p:ph type="body" idx="1"/>
          </p:nvPr>
        </p:nvSpPr>
        <p:spPr/>
        <p:txBody>
          <a:bodyPr/>
          <a:lstStyle/>
          <a:p>
            <a:pPr marL="232943" indent="-232943">
              <a:buAutoNum type="arabicParen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34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5F5A0B5-6EE4-4FDC-96BC-16AB2B690E08}"/>
              </a:ext>
            </a:extLst>
          </p:cNvPr>
          <p:cNvSpPr>
            <a:spLocks noGrp="1"/>
          </p:cNvSpPr>
          <p:nvPr>
            <p:ph type="body" idx="1"/>
          </p:nvPr>
        </p:nvSpPr>
        <p:spPr/>
        <p:txBody>
          <a:bodyPr/>
          <a:lstStyle/>
          <a:p>
            <a:pPr marL="232943" indent="-232943">
              <a:buAutoNum type="arabicParenR"/>
            </a:pPr>
            <a:endParaRPr lang="en-US"/>
          </a:p>
        </p:txBody>
      </p:sp>
    </p:spTree>
    <p:extLst>
      <p:ext uri="{BB962C8B-B14F-4D97-AF65-F5344CB8AC3E}">
        <p14:creationId xmlns:p14="http://schemas.microsoft.com/office/powerpoint/2010/main" val="395985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Fee-for-service Medicare parity has been a statutory requirement since 2018. The Office previously assessed compliance for 2019 and 2020 and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reported similar findings</a:t>
            </a:r>
            <a:r>
              <a:rPr lang="en-US" sz="1200">
                <a:effectLst/>
                <a:latin typeface="Calibri" panose="020F0502020204030204" pitchFamily="34" charset="0"/>
                <a:ea typeface="Calibri" panose="020F0502020204030204" pitchFamily="34" charset="0"/>
                <a:cs typeface="Times New Roman" panose="02020603050405020304" pitchFamily="18" charset="0"/>
              </a:rPr>
              <a:t>. Carriers have adjusted reimbursement processes and/or amended provider contracts to comply with the law.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24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53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Carriers project 35% of fully-insured Delawareans will be attributed to a primary care provider participating in care transformation activities in 2023.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2424D-88E2-4FCA-97BF-C23236C4E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677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5F5A0B5-6EE4-4FDC-96BC-16AB2B690E08}"/>
              </a:ext>
            </a:extLst>
          </p:cNvPr>
          <p:cNvSpPr>
            <a:spLocks noGrp="1"/>
          </p:cNvSpPr>
          <p:nvPr>
            <p:ph type="body" idx="1"/>
          </p:nvPr>
        </p:nvSpPr>
        <p:spPr/>
        <p:txBody>
          <a:bodyPr/>
          <a:lstStyle/>
          <a:p>
            <a:pPr marL="232943" indent="-232943">
              <a:buAutoNum type="arabicParenR"/>
            </a:pPr>
            <a:endParaRPr lang="en-US"/>
          </a:p>
        </p:txBody>
      </p:sp>
    </p:spTree>
    <p:extLst>
      <p:ext uri="{BB962C8B-B14F-4D97-AF65-F5344CB8AC3E}">
        <p14:creationId xmlns:p14="http://schemas.microsoft.com/office/powerpoint/2010/main" val="4133710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reedmanhealthcare.com/"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1DEEE8D-914B-4C0D-816D-91BD4E3976DB}" type="datetime1">
              <a:rPr lang="en-US" smtClean="0"/>
              <a:t>12/30/2022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990600"/>
            <a:ext cx="1013460" cy="1036320"/>
          </a:xfrm>
          <a:prstGeom prst="rect">
            <a:avLst/>
          </a:prstGeom>
          <a:noFill/>
          <a:ln>
            <a:noFill/>
          </a:ln>
        </p:spPr>
      </p:pic>
    </p:spTree>
    <p:extLst>
      <p:ext uri="{BB962C8B-B14F-4D97-AF65-F5344CB8AC3E}">
        <p14:creationId xmlns:p14="http://schemas.microsoft.com/office/powerpoint/2010/main" val="284126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12/30/2022</a:t>
            </a:fld>
            <a:endParaRPr lang="en-US"/>
          </a:p>
        </p:txBody>
      </p:sp>
      <p:sp>
        <p:nvSpPr>
          <p:cNvPr id="5" name="Footer Placeholder 4"/>
          <p:cNvSpPr>
            <a:spLocks noGrp="1"/>
          </p:cNvSpPr>
          <p:nvPr>
            <p:ph type="ftr" sz="quarter" idx="11"/>
          </p:nvPr>
        </p:nvSpPr>
        <p:spPr/>
        <p:txBody>
          <a:bodyPr/>
          <a:lstStyle/>
          <a:p>
            <a:r>
              <a:rPr lang="en-US"/>
              <a:t>© 2018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a:p>
        </p:txBody>
      </p:sp>
    </p:spTree>
    <p:extLst>
      <p:ext uri="{BB962C8B-B14F-4D97-AF65-F5344CB8AC3E}">
        <p14:creationId xmlns:p14="http://schemas.microsoft.com/office/powerpoint/2010/main" val="199396397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12/30/2022</a:t>
            </a:fld>
            <a:endParaRPr lang="en-US"/>
          </a:p>
        </p:txBody>
      </p:sp>
      <p:sp>
        <p:nvSpPr>
          <p:cNvPr id="5" name="Footer Placeholder 4"/>
          <p:cNvSpPr>
            <a:spLocks noGrp="1"/>
          </p:cNvSpPr>
          <p:nvPr>
            <p:ph type="ftr" sz="quarter" idx="11"/>
          </p:nvPr>
        </p:nvSpPr>
        <p:spPr/>
        <p:txBody>
          <a:bodyPr/>
          <a:lstStyle/>
          <a:p>
            <a:r>
              <a:rPr lang="en-US"/>
              <a:t>© 2018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a:p>
        </p:txBody>
      </p:sp>
      <p:grpSp>
        <p:nvGrpSpPr>
          <p:cNvPr id="7" name="Group 6">
            <a:extLst>
              <a:ext uri="{FF2B5EF4-FFF2-40B4-BE49-F238E27FC236}">
                <a16:creationId xmlns:a16="http://schemas.microsoft.com/office/drawing/2014/main" id="{00A2702E-4685-419D-8F4B-C53248D56688}"/>
              </a:ext>
            </a:extLst>
          </p:cNvPr>
          <p:cNvGrpSpPr/>
          <p:nvPr userDrawn="1"/>
        </p:nvGrpSpPr>
        <p:grpSpPr>
          <a:xfrm>
            <a:off x="0" y="1359198"/>
            <a:ext cx="9144000" cy="152401"/>
            <a:chOff x="0" y="1359196"/>
            <a:chExt cx="9144000" cy="152401"/>
          </a:xfrm>
        </p:grpSpPr>
        <p:sp>
          <p:nvSpPr>
            <p:cNvPr id="8" name="Rectangle 7">
              <a:extLst>
                <a:ext uri="{FF2B5EF4-FFF2-40B4-BE49-F238E27FC236}">
                  <a16:creationId xmlns:a16="http://schemas.microsoft.com/office/drawing/2014/main" id="{C465B0D0-215B-4C3C-BA9C-BEC6AD12B063}"/>
                </a:ext>
              </a:extLst>
            </p:cNvPr>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9" name="Rectangle 8">
              <a:extLst>
                <a:ext uri="{FF2B5EF4-FFF2-40B4-BE49-F238E27FC236}">
                  <a16:creationId xmlns:a16="http://schemas.microsoft.com/office/drawing/2014/main" id="{907C6A4F-A1C6-4269-A06E-BB31F938C962}"/>
                </a:ext>
              </a:extLst>
            </p:cNvPr>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grpSp>
      <p:pic>
        <p:nvPicPr>
          <p:cNvPr id="10" name="Picture 2" descr="Freedman Healthcare">
            <a:hlinkClick r:id="rId2"/>
            <a:extLst>
              <a:ext uri="{FF2B5EF4-FFF2-40B4-BE49-F238E27FC236}">
                <a16:creationId xmlns:a16="http://schemas.microsoft.com/office/drawing/2014/main" id="{2887CC3E-8702-4162-B3F7-ABB367C6C96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082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12/30/2022</a:t>
            </a:fld>
            <a:endParaRPr lang="en-US"/>
          </a:p>
        </p:txBody>
      </p:sp>
      <p:sp>
        <p:nvSpPr>
          <p:cNvPr id="5" name="Footer Placeholder 4"/>
          <p:cNvSpPr>
            <a:spLocks noGrp="1"/>
          </p:cNvSpPr>
          <p:nvPr>
            <p:ph type="ftr" sz="quarter" idx="11"/>
          </p:nvPr>
        </p:nvSpPr>
        <p:spPr/>
        <p:txBody>
          <a:bodyPr/>
          <a:lstStyle/>
          <a:p>
            <a:r>
              <a:rPr lang="en-US"/>
              <a:t>© 2018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a:p>
        </p:txBody>
      </p:sp>
      <p:pic>
        <p:nvPicPr>
          <p:cNvPr id="7" name="Picture 2" descr="Freedman Healthcare">
            <a:hlinkClick r:id="rId2"/>
            <a:extLst>
              <a:ext uri="{FF2B5EF4-FFF2-40B4-BE49-F238E27FC236}">
                <a16:creationId xmlns:a16="http://schemas.microsoft.com/office/drawing/2014/main" id="{E102E984-152D-4ABC-AEC8-2231BEB2A3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7FD91735-ABB1-4A1F-8394-DFD1F3B3D250}"/>
              </a:ext>
            </a:extLst>
          </p:cNvPr>
          <p:cNvGrpSpPr/>
          <p:nvPr userDrawn="1"/>
        </p:nvGrpSpPr>
        <p:grpSpPr>
          <a:xfrm>
            <a:off x="0" y="1359198"/>
            <a:ext cx="9144000" cy="152401"/>
            <a:chOff x="0" y="1359196"/>
            <a:chExt cx="9144000" cy="152401"/>
          </a:xfrm>
        </p:grpSpPr>
        <p:sp>
          <p:nvSpPr>
            <p:cNvPr id="9" name="Rectangle 8">
              <a:extLst>
                <a:ext uri="{FF2B5EF4-FFF2-40B4-BE49-F238E27FC236}">
                  <a16:creationId xmlns:a16="http://schemas.microsoft.com/office/drawing/2014/main" id="{262167D2-6F1F-42CA-9D98-B79D3CA970BF}"/>
                </a:ext>
              </a:extLst>
            </p:cNvPr>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10" name="Rectangle 9">
              <a:extLst>
                <a:ext uri="{FF2B5EF4-FFF2-40B4-BE49-F238E27FC236}">
                  <a16:creationId xmlns:a16="http://schemas.microsoft.com/office/drawing/2014/main" id="{92CDDA97-5C7C-4BFE-A158-7166E2035C56}"/>
                </a:ext>
              </a:extLst>
            </p:cNvPr>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grpSp>
    </p:spTree>
    <p:extLst>
      <p:ext uri="{BB962C8B-B14F-4D97-AF65-F5344CB8AC3E}">
        <p14:creationId xmlns:p14="http://schemas.microsoft.com/office/powerpoint/2010/main" val="913745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12/30/2022</a:t>
            </a:fld>
            <a:endParaRPr lang="en-US"/>
          </a:p>
        </p:txBody>
      </p:sp>
      <p:sp>
        <p:nvSpPr>
          <p:cNvPr id="6" name="Footer Placeholder 5"/>
          <p:cNvSpPr>
            <a:spLocks noGrp="1"/>
          </p:cNvSpPr>
          <p:nvPr>
            <p:ph type="ftr" sz="quarter" idx="11"/>
          </p:nvPr>
        </p:nvSpPr>
        <p:spPr/>
        <p:txBody>
          <a:bodyPr/>
          <a:lstStyle/>
          <a:p>
            <a:r>
              <a:rPr lang="en-US"/>
              <a:t>© 2018 Freedman HealthCare, LLC</a:t>
            </a:r>
          </a:p>
        </p:txBody>
      </p:sp>
      <p:sp>
        <p:nvSpPr>
          <p:cNvPr id="7" name="Slide Number Placeholder 6"/>
          <p:cNvSpPr>
            <a:spLocks noGrp="1"/>
          </p:cNvSpPr>
          <p:nvPr>
            <p:ph type="sldNum" sz="quarter" idx="12"/>
          </p:nvPr>
        </p:nvSpPr>
        <p:spPr/>
        <p:txBody>
          <a:bodyPr/>
          <a:lstStyle/>
          <a:p>
            <a:fld id="{89EC1B6A-93FB-412D-A2F8-D0090C074C45}" type="slidenum">
              <a:rPr lang="en-US" smtClean="0"/>
              <a:t>‹#›</a:t>
            </a:fld>
            <a:endParaRPr lang="en-US"/>
          </a:p>
        </p:txBody>
      </p:sp>
      <p:pic>
        <p:nvPicPr>
          <p:cNvPr id="8" name="Picture 2" descr="Freedman Healthcare">
            <a:hlinkClick r:id="rId2"/>
            <a:extLst>
              <a:ext uri="{FF2B5EF4-FFF2-40B4-BE49-F238E27FC236}">
                <a16:creationId xmlns:a16="http://schemas.microsoft.com/office/drawing/2014/main" id="{50A383B2-7220-44DC-B88B-2D760330F8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AB3FB64-E6B7-40DE-8579-5DE42C9E917C}"/>
              </a:ext>
            </a:extLst>
          </p:cNvPr>
          <p:cNvGrpSpPr/>
          <p:nvPr userDrawn="1"/>
        </p:nvGrpSpPr>
        <p:grpSpPr>
          <a:xfrm>
            <a:off x="0" y="1359198"/>
            <a:ext cx="9144000" cy="152401"/>
            <a:chOff x="0" y="1359196"/>
            <a:chExt cx="9144000" cy="152401"/>
          </a:xfrm>
        </p:grpSpPr>
        <p:sp>
          <p:nvSpPr>
            <p:cNvPr id="10" name="Rectangle 9">
              <a:extLst>
                <a:ext uri="{FF2B5EF4-FFF2-40B4-BE49-F238E27FC236}">
                  <a16:creationId xmlns:a16="http://schemas.microsoft.com/office/drawing/2014/main" id="{5E4C15ED-0965-4E09-A0E6-F445485FA595}"/>
                </a:ext>
              </a:extLst>
            </p:cNvPr>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11" name="Rectangle 10">
              <a:extLst>
                <a:ext uri="{FF2B5EF4-FFF2-40B4-BE49-F238E27FC236}">
                  <a16:creationId xmlns:a16="http://schemas.microsoft.com/office/drawing/2014/main" id="{D4477BE5-A6B5-450C-9464-DC2B1A3F6D28}"/>
                </a:ext>
              </a:extLst>
            </p:cNvPr>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grpSp>
    </p:spTree>
    <p:extLst>
      <p:ext uri="{BB962C8B-B14F-4D97-AF65-F5344CB8AC3E}">
        <p14:creationId xmlns:p14="http://schemas.microsoft.com/office/powerpoint/2010/main" val="362021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12/30/2022</a:t>
            </a:fld>
            <a:endParaRPr lang="en-US"/>
          </a:p>
        </p:txBody>
      </p:sp>
      <p:sp>
        <p:nvSpPr>
          <p:cNvPr id="8" name="Footer Placeholder 7"/>
          <p:cNvSpPr>
            <a:spLocks noGrp="1"/>
          </p:cNvSpPr>
          <p:nvPr>
            <p:ph type="ftr" sz="quarter" idx="11"/>
          </p:nvPr>
        </p:nvSpPr>
        <p:spPr/>
        <p:txBody>
          <a:bodyPr/>
          <a:lstStyle/>
          <a:p>
            <a:r>
              <a:rPr lang="en-US"/>
              <a:t>© 2018 Freedman HealthCare, LLC</a:t>
            </a:r>
          </a:p>
        </p:txBody>
      </p:sp>
      <p:sp>
        <p:nvSpPr>
          <p:cNvPr id="9" name="Slide Number Placeholder 8"/>
          <p:cNvSpPr>
            <a:spLocks noGrp="1"/>
          </p:cNvSpPr>
          <p:nvPr>
            <p:ph type="sldNum" sz="quarter" idx="12"/>
          </p:nvPr>
        </p:nvSpPr>
        <p:spPr/>
        <p:txBody>
          <a:bodyPr/>
          <a:lstStyle/>
          <a:p>
            <a:fld id="{89EC1B6A-93FB-412D-A2F8-D0090C074C45}" type="slidenum">
              <a:rPr lang="en-US" smtClean="0"/>
              <a:t>‹#›</a:t>
            </a:fld>
            <a:endParaRPr lang="en-US"/>
          </a:p>
        </p:txBody>
      </p:sp>
      <p:pic>
        <p:nvPicPr>
          <p:cNvPr id="10" name="Picture 2" descr="Freedman Healthcare">
            <a:hlinkClick r:id="rId2"/>
            <a:extLst>
              <a:ext uri="{FF2B5EF4-FFF2-40B4-BE49-F238E27FC236}">
                <a16:creationId xmlns:a16="http://schemas.microsoft.com/office/drawing/2014/main" id="{794201FC-E2D2-4250-97D6-1CBF8F4841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078031D-EAC3-44DE-BABE-C024C06EFD79}"/>
              </a:ext>
            </a:extLst>
          </p:cNvPr>
          <p:cNvGrpSpPr/>
          <p:nvPr userDrawn="1"/>
        </p:nvGrpSpPr>
        <p:grpSpPr>
          <a:xfrm>
            <a:off x="0" y="1359198"/>
            <a:ext cx="9144000" cy="152401"/>
            <a:chOff x="0" y="1359196"/>
            <a:chExt cx="9144000" cy="152401"/>
          </a:xfrm>
        </p:grpSpPr>
        <p:sp>
          <p:nvSpPr>
            <p:cNvPr id="12" name="Rectangle 11">
              <a:extLst>
                <a:ext uri="{FF2B5EF4-FFF2-40B4-BE49-F238E27FC236}">
                  <a16:creationId xmlns:a16="http://schemas.microsoft.com/office/drawing/2014/main" id="{C17A1266-AA05-4E4C-A495-AED87DC31A11}"/>
                </a:ext>
              </a:extLst>
            </p:cNvPr>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13" name="Rectangle 12">
              <a:extLst>
                <a:ext uri="{FF2B5EF4-FFF2-40B4-BE49-F238E27FC236}">
                  <a16:creationId xmlns:a16="http://schemas.microsoft.com/office/drawing/2014/main" id="{FF73F4CD-4C10-400D-8EE5-392FE1E24DFE}"/>
                </a:ext>
              </a:extLst>
            </p:cNvPr>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grpSp>
    </p:spTree>
    <p:extLst>
      <p:ext uri="{BB962C8B-B14F-4D97-AF65-F5344CB8AC3E}">
        <p14:creationId xmlns:p14="http://schemas.microsoft.com/office/powerpoint/2010/main" val="1197495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12/30/2022</a:t>
            </a:fld>
            <a:endParaRPr lang="en-US"/>
          </a:p>
        </p:txBody>
      </p:sp>
      <p:sp>
        <p:nvSpPr>
          <p:cNvPr id="4" name="Footer Placeholder 3"/>
          <p:cNvSpPr>
            <a:spLocks noGrp="1"/>
          </p:cNvSpPr>
          <p:nvPr>
            <p:ph type="ftr" sz="quarter" idx="11"/>
          </p:nvPr>
        </p:nvSpPr>
        <p:spPr/>
        <p:txBody>
          <a:bodyPr/>
          <a:lstStyle/>
          <a:p>
            <a:r>
              <a:rPr lang="en-US"/>
              <a:t>© 2018 Freedman HealthCare, LLC</a:t>
            </a:r>
          </a:p>
        </p:txBody>
      </p:sp>
      <p:sp>
        <p:nvSpPr>
          <p:cNvPr id="5" name="Slide Number Placeholder 4"/>
          <p:cNvSpPr>
            <a:spLocks noGrp="1"/>
          </p:cNvSpPr>
          <p:nvPr>
            <p:ph type="sldNum" sz="quarter" idx="12"/>
          </p:nvPr>
        </p:nvSpPr>
        <p:spPr/>
        <p:txBody>
          <a:bodyPr/>
          <a:lstStyle/>
          <a:p>
            <a:fld id="{89EC1B6A-93FB-412D-A2F8-D0090C074C45}" type="slidenum">
              <a:rPr lang="en-US" smtClean="0"/>
              <a:t>‹#›</a:t>
            </a:fld>
            <a:endParaRPr lang="en-US"/>
          </a:p>
        </p:txBody>
      </p:sp>
      <p:pic>
        <p:nvPicPr>
          <p:cNvPr id="6" name="Picture 2" descr="Freedman Healthcare">
            <a:hlinkClick r:id="rId2"/>
            <a:extLst>
              <a:ext uri="{FF2B5EF4-FFF2-40B4-BE49-F238E27FC236}">
                <a16:creationId xmlns:a16="http://schemas.microsoft.com/office/drawing/2014/main" id="{879C2FDE-2765-46C5-AFA9-9215AAD3FE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46D6E94-33AF-45E1-9D88-60E24130505C}"/>
              </a:ext>
            </a:extLst>
          </p:cNvPr>
          <p:cNvGrpSpPr/>
          <p:nvPr userDrawn="1"/>
        </p:nvGrpSpPr>
        <p:grpSpPr>
          <a:xfrm>
            <a:off x="0" y="1359198"/>
            <a:ext cx="9144000" cy="152401"/>
            <a:chOff x="0" y="1359196"/>
            <a:chExt cx="9144000" cy="152401"/>
          </a:xfrm>
        </p:grpSpPr>
        <p:sp>
          <p:nvSpPr>
            <p:cNvPr id="8" name="Rectangle 7">
              <a:extLst>
                <a:ext uri="{FF2B5EF4-FFF2-40B4-BE49-F238E27FC236}">
                  <a16:creationId xmlns:a16="http://schemas.microsoft.com/office/drawing/2014/main" id="{82B98006-165A-41D8-B583-4083106A80AA}"/>
                </a:ext>
              </a:extLst>
            </p:cNvPr>
            <p:cNvSpPr/>
            <p:nvPr userDrawn="1"/>
          </p:nvSpPr>
          <p:spPr>
            <a:xfrm>
              <a:off x="0" y="1359196"/>
              <a:ext cx="342900" cy="152400"/>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9" name="Rectangle 8">
              <a:extLst>
                <a:ext uri="{FF2B5EF4-FFF2-40B4-BE49-F238E27FC236}">
                  <a16:creationId xmlns:a16="http://schemas.microsoft.com/office/drawing/2014/main" id="{0935509D-CDE4-46AF-83D8-E55536A2216B}"/>
                </a:ext>
              </a:extLst>
            </p:cNvPr>
            <p:cNvSpPr/>
            <p:nvPr userDrawn="1"/>
          </p:nvSpPr>
          <p:spPr>
            <a:xfrm>
              <a:off x="483177" y="1359196"/>
              <a:ext cx="8660823" cy="152401"/>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grpSp>
    </p:spTree>
    <p:extLst>
      <p:ext uri="{BB962C8B-B14F-4D97-AF65-F5344CB8AC3E}">
        <p14:creationId xmlns:p14="http://schemas.microsoft.com/office/powerpoint/2010/main" val="349666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12/30/2022</a:t>
            </a:fld>
            <a:endParaRPr lang="en-US"/>
          </a:p>
        </p:txBody>
      </p:sp>
      <p:sp>
        <p:nvSpPr>
          <p:cNvPr id="3" name="Footer Placeholder 2"/>
          <p:cNvSpPr>
            <a:spLocks noGrp="1"/>
          </p:cNvSpPr>
          <p:nvPr>
            <p:ph type="ftr" sz="quarter" idx="11"/>
          </p:nvPr>
        </p:nvSpPr>
        <p:spPr/>
        <p:txBody>
          <a:bodyPr/>
          <a:lstStyle/>
          <a:p>
            <a:r>
              <a:rPr lang="en-US"/>
              <a:t>© 2018 Freedman HealthCare, LLC</a:t>
            </a:r>
          </a:p>
        </p:txBody>
      </p:sp>
      <p:sp>
        <p:nvSpPr>
          <p:cNvPr id="4" name="Slide Number Placeholder 3"/>
          <p:cNvSpPr>
            <a:spLocks noGrp="1"/>
          </p:cNvSpPr>
          <p:nvPr>
            <p:ph type="sldNum" sz="quarter" idx="12"/>
          </p:nvPr>
        </p:nvSpPr>
        <p:spPr/>
        <p:txBody>
          <a:bodyPr/>
          <a:lstStyle/>
          <a:p>
            <a:fld id="{89EC1B6A-93FB-412D-A2F8-D0090C074C45}" type="slidenum">
              <a:rPr lang="en-US" smtClean="0"/>
              <a:t>‹#›</a:t>
            </a:fld>
            <a:endParaRPr lang="en-US"/>
          </a:p>
        </p:txBody>
      </p:sp>
    </p:spTree>
    <p:extLst>
      <p:ext uri="{BB962C8B-B14F-4D97-AF65-F5344CB8AC3E}">
        <p14:creationId xmlns:p14="http://schemas.microsoft.com/office/powerpoint/2010/main" val="200406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12/30/2022</a:t>
            </a:fld>
            <a:endParaRPr lang="en-US"/>
          </a:p>
        </p:txBody>
      </p:sp>
      <p:sp>
        <p:nvSpPr>
          <p:cNvPr id="6" name="Footer Placeholder 5"/>
          <p:cNvSpPr>
            <a:spLocks noGrp="1"/>
          </p:cNvSpPr>
          <p:nvPr>
            <p:ph type="ftr" sz="quarter" idx="11"/>
          </p:nvPr>
        </p:nvSpPr>
        <p:spPr/>
        <p:txBody>
          <a:bodyPr/>
          <a:lstStyle/>
          <a:p>
            <a:r>
              <a:rPr lang="en-US"/>
              <a:t>© 2018 Freedman HealthCare, LLC</a:t>
            </a:r>
          </a:p>
        </p:txBody>
      </p:sp>
      <p:sp>
        <p:nvSpPr>
          <p:cNvPr id="7" name="Slide Number Placeholder 6"/>
          <p:cNvSpPr>
            <a:spLocks noGrp="1"/>
          </p:cNvSpPr>
          <p:nvPr>
            <p:ph type="sldNum" sz="quarter" idx="12"/>
          </p:nvPr>
        </p:nvSpPr>
        <p:spPr/>
        <p:txBody>
          <a:bodyPr/>
          <a:lstStyle/>
          <a:p>
            <a:fld id="{89EC1B6A-93FB-412D-A2F8-D0090C074C45}" type="slidenum">
              <a:rPr lang="en-US" smtClean="0"/>
              <a:t>‹#›</a:t>
            </a:fld>
            <a:endParaRPr lang="en-US"/>
          </a:p>
        </p:txBody>
      </p:sp>
      <p:pic>
        <p:nvPicPr>
          <p:cNvPr id="8" name="Picture 2" descr="Freedman Healthcare">
            <a:hlinkClick r:id="rId2"/>
            <a:extLst>
              <a:ext uri="{FF2B5EF4-FFF2-40B4-BE49-F238E27FC236}">
                <a16:creationId xmlns:a16="http://schemas.microsoft.com/office/drawing/2014/main" id="{4FD32F2D-AD2E-4743-BEA3-597506EB03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94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12/30/2022</a:t>
            </a:fld>
            <a:endParaRPr lang="en-US"/>
          </a:p>
        </p:txBody>
      </p:sp>
      <p:sp>
        <p:nvSpPr>
          <p:cNvPr id="6" name="Footer Placeholder 5"/>
          <p:cNvSpPr>
            <a:spLocks noGrp="1"/>
          </p:cNvSpPr>
          <p:nvPr>
            <p:ph type="ftr" sz="quarter" idx="11"/>
          </p:nvPr>
        </p:nvSpPr>
        <p:spPr/>
        <p:txBody>
          <a:bodyPr/>
          <a:lstStyle/>
          <a:p>
            <a:r>
              <a:rPr lang="en-US"/>
              <a:t>© 2018 Freedman HealthCare, LLC</a:t>
            </a:r>
          </a:p>
        </p:txBody>
      </p:sp>
      <p:sp>
        <p:nvSpPr>
          <p:cNvPr id="7" name="Slide Number Placeholder 6"/>
          <p:cNvSpPr>
            <a:spLocks noGrp="1"/>
          </p:cNvSpPr>
          <p:nvPr>
            <p:ph type="sldNum" sz="quarter" idx="12"/>
          </p:nvPr>
        </p:nvSpPr>
        <p:spPr/>
        <p:txBody>
          <a:bodyPr/>
          <a:lstStyle/>
          <a:p>
            <a:fld id="{89EC1B6A-93FB-412D-A2F8-D0090C074C45}" type="slidenum">
              <a:rPr lang="en-US" smtClean="0"/>
              <a:t>‹#›</a:t>
            </a:fld>
            <a:endParaRPr lang="en-US"/>
          </a:p>
        </p:txBody>
      </p:sp>
      <p:pic>
        <p:nvPicPr>
          <p:cNvPr id="8" name="Picture 2" descr="Freedman Healthcare">
            <a:hlinkClick r:id="rId2"/>
            <a:extLst>
              <a:ext uri="{FF2B5EF4-FFF2-40B4-BE49-F238E27FC236}">
                <a16:creationId xmlns:a16="http://schemas.microsoft.com/office/drawing/2014/main" id="{949F387F-BDAA-4482-AC24-34A41EA59B8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75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12/30/2022</a:t>
            </a:fld>
            <a:endParaRPr lang="en-US"/>
          </a:p>
        </p:txBody>
      </p:sp>
      <p:sp>
        <p:nvSpPr>
          <p:cNvPr id="5" name="Footer Placeholder 4"/>
          <p:cNvSpPr>
            <a:spLocks noGrp="1"/>
          </p:cNvSpPr>
          <p:nvPr>
            <p:ph type="ftr" sz="quarter" idx="11"/>
          </p:nvPr>
        </p:nvSpPr>
        <p:spPr/>
        <p:txBody>
          <a:bodyPr/>
          <a:lstStyle/>
          <a:p>
            <a:r>
              <a:rPr lang="en-US"/>
              <a:t>© 2018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a:p>
        </p:txBody>
      </p:sp>
      <p:pic>
        <p:nvPicPr>
          <p:cNvPr id="7" name="Picture 2" descr="Freedman Healthcare">
            <a:hlinkClick r:id="rId2"/>
            <a:extLst>
              <a:ext uri="{FF2B5EF4-FFF2-40B4-BE49-F238E27FC236}">
                <a16:creationId xmlns:a16="http://schemas.microsoft.com/office/drawing/2014/main" id="{1E72C2D3-82B4-416C-ADAD-EA38EC3374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03912" y="365126"/>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55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E68B287-1F7F-43CC-8604-31A9A7D13B28}" type="datetime1">
              <a:rPr lang="en-US" smtClean="0"/>
              <a:t>12/30/2022</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728504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12/30/2022</a:t>
            </a:fld>
            <a:endParaRPr lang="en-US"/>
          </a:p>
        </p:txBody>
      </p:sp>
      <p:sp>
        <p:nvSpPr>
          <p:cNvPr id="5" name="Footer Placeholder 4"/>
          <p:cNvSpPr>
            <a:spLocks noGrp="1"/>
          </p:cNvSpPr>
          <p:nvPr>
            <p:ph type="ftr" sz="quarter" idx="11"/>
          </p:nvPr>
        </p:nvSpPr>
        <p:spPr/>
        <p:txBody>
          <a:bodyPr/>
          <a:lstStyle/>
          <a:p>
            <a:r>
              <a:rPr lang="en-US"/>
              <a:t>© 2018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a:p>
        </p:txBody>
      </p:sp>
      <p:pic>
        <p:nvPicPr>
          <p:cNvPr id="7" name="Picture 2" descr="Freedman Healthcare">
            <a:hlinkClick r:id="rId2"/>
            <a:extLst>
              <a:ext uri="{FF2B5EF4-FFF2-40B4-BE49-F238E27FC236}">
                <a16:creationId xmlns:a16="http://schemas.microsoft.com/office/drawing/2014/main" id="{BC24C671-4080-4EF6-9122-F24FF7854C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7023793" y="443763"/>
            <a:ext cx="1011438" cy="85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373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1" y="1109076"/>
            <a:ext cx="8450036" cy="2387600"/>
          </a:xfrm>
        </p:spPr>
        <p:txBody>
          <a:bodyPr anchor="b">
            <a:normAutofit/>
          </a:bodyPr>
          <a:lstStyle>
            <a:lvl1pPr algn="l">
              <a:defRPr sz="2475"/>
            </a:lvl1pPr>
          </a:lstStyle>
          <a:p>
            <a:r>
              <a:rPr lang="en-US"/>
              <a:t>Click to edit Master title style</a:t>
            </a:r>
          </a:p>
        </p:txBody>
      </p:sp>
      <p:sp>
        <p:nvSpPr>
          <p:cNvPr id="5" name="Footer Placeholder 4"/>
          <p:cNvSpPr>
            <a:spLocks noGrp="1"/>
          </p:cNvSpPr>
          <p:nvPr>
            <p:ph type="ftr" sz="quarter" idx="11"/>
          </p:nvPr>
        </p:nvSpPr>
        <p:spPr/>
        <p:txBody>
          <a:bodyPr/>
          <a:lstStyle/>
          <a:p>
            <a:r>
              <a:rPr lang="en-US"/>
              <a:t>© 2018 Freedman HealthCare, LLC</a:t>
            </a:r>
          </a:p>
        </p:txBody>
      </p:sp>
      <p:sp>
        <p:nvSpPr>
          <p:cNvPr id="6" name="Slide Number Placeholder 5"/>
          <p:cNvSpPr>
            <a:spLocks noGrp="1"/>
          </p:cNvSpPr>
          <p:nvPr>
            <p:ph type="sldNum" sz="quarter" idx="12"/>
          </p:nvPr>
        </p:nvSpPr>
        <p:spPr/>
        <p:txBody>
          <a:bodyPr/>
          <a:lstStyle/>
          <a:p>
            <a:fld id="{89EC1B6A-93FB-412D-A2F8-D0090C074C45}" type="slidenum">
              <a:rPr lang="en-US" smtClean="0"/>
              <a:t>‹#›</a:t>
            </a:fld>
            <a:endParaRPr lang="en-US"/>
          </a:p>
        </p:txBody>
      </p:sp>
      <p:pic>
        <p:nvPicPr>
          <p:cNvPr id="7" name="Picture 2" descr="Freedman Healthcare">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5309873"/>
            <a:ext cx="1011438" cy="8541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1" y="825614"/>
            <a:ext cx="9144001" cy="152401"/>
          </a:xfrm>
          <a:prstGeom prst="rect">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10" name="Rectangle 9"/>
          <p:cNvSpPr/>
          <p:nvPr userDrawn="1"/>
        </p:nvSpPr>
        <p:spPr>
          <a:xfrm>
            <a:off x="0" y="3810479"/>
            <a:ext cx="9144000" cy="1307078"/>
          </a:xfrm>
          <a:prstGeom prst="rect">
            <a:avLst/>
          </a:prstGeom>
          <a:solidFill>
            <a:srgbClr val="5B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prstClr val="white"/>
              </a:solidFill>
            </a:endParaRPr>
          </a:p>
        </p:txBody>
      </p:sp>
      <p:sp>
        <p:nvSpPr>
          <p:cNvPr id="21" name="Text Placeholder 21"/>
          <p:cNvSpPr>
            <a:spLocks noGrp="1"/>
          </p:cNvSpPr>
          <p:nvPr>
            <p:ph type="body" sz="quarter" idx="13" hasCustomPrompt="1"/>
          </p:nvPr>
        </p:nvSpPr>
        <p:spPr>
          <a:xfrm>
            <a:off x="1465076" y="5309873"/>
            <a:ext cx="2829339" cy="804380"/>
          </a:xfrm>
          <a:prstGeom prst="rect">
            <a:avLst/>
          </a:prstGeom>
        </p:spPr>
        <p:txBody>
          <a:bodyPr anchor="b">
            <a:normAutofit/>
          </a:bodyPr>
          <a:lstStyle>
            <a:lvl1pPr marL="0" indent="0" algn="l">
              <a:buFont typeface="Arial" panose="020B0604020202020204" pitchFamily="34" charset="0"/>
              <a:buNone/>
              <a:defRPr sz="1125" baseline="0">
                <a:solidFill>
                  <a:schemeClr val="bg1">
                    <a:lumMod val="50000"/>
                  </a:schemeClr>
                </a:solidFill>
                <a:latin typeface="Georgia" panose="02040502050405020303" pitchFamily="18" charset="0"/>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US"/>
              <a:t>Name</a:t>
            </a:r>
            <a:br>
              <a:rPr lang="en-US"/>
            </a:br>
            <a:r>
              <a:rPr lang="en-US"/>
              <a:t>Title</a:t>
            </a:r>
            <a:br>
              <a:rPr lang="en-US"/>
            </a:br>
            <a:r>
              <a:rPr lang="en-US"/>
              <a:t>Freedman HealthCare</a:t>
            </a:r>
          </a:p>
        </p:txBody>
      </p:sp>
    </p:spTree>
    <p:extLst>
      <p:ext uri="{BB962C8B-B14F-4D97-AF65-F5344CB8AC3E}">
        <p14:creationId xmlns:p14="http://schemas.microsoft.com/office/powerpoint/2010/main" val="37419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4E642E9-EAE0-43DC-BDED-4C29057B439E}" type="datetime1">
              <a:rPr lang="en-US" smtClean="0"/>
              <a:t>12/30/2022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6" y="858393"/>
            <a:ext cx="1802131" cy="1838706"/>
          </a:xfrm>
          <a:prstGeom prst="rect">
            <a:avLst/>
          </a:prstGeom>
          <a:noFill/>
          <a:ln>
            <a:noFill/>
          </a:ln>
        </p:spPr>
      </p:pic>
    </p:spTree>
    <p:extLst>
      <p:ext uri="{BB962C8B-B14F-4D97-AF65-F5344CB8AC3E}">
        <p14:creationId xmlns:p14="http://schemas.microsoft.com/office/powerpoint/2010/main" val="85568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364202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F9409F-EA0E-4762-8385-6368984803F7}" type="datetime1">
              <a:rPr lang="en-US" smtClean="0"/>
              <a:t>12/30/2022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3" y="4812030"/>
            <a:ext cx="1013460" cy="1036320"/>
          </a:xfrm>
          <a:prstGeom prst="rect">
            <a:avLst/>
          </a:prstGeom>
          <a:noFill/>
          <a:ln>
            <a:noFill/>
          </a:ln>
        </p:spPr>
      </p:pic>
    </p:spTree>
    <p:extLst>
      <p:ext uri="{BB962C8B-B14F-4D97-AF65-F5344CB8AC3E}">
        <p14:creationId xmlns:p14="http://schemas.microsoft.com/office/powerpoint/2010/main" val="132922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ACBDCA-4F8E-4459-AFFC-FA56E427EC16}" type="datetime1">
              <a:rPr lang="en-US" smtClean="0"/>
              <a:t>12/30/2022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07341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565B4-1FAB-4696-A976-27217CF4D446}" type="datetime1">
              <a:rPr lang="en-US" smtClean="0"/>
              <a:t>12/30/2022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413762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87B7EA7-CC93-4F3E-A9BD-7991C6B1DDD0}" type="datetime1">
              <a:rPr lang="en-US" smtClean="0"/>
              <a:t>12/30/2022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3761110"/>
            <a:ext cx="1013460" cy="1036320"/>
          </a:xfrm>
          <a:prstGeom prst="rect">
            <a:avLst/>
          </a:prstGeom>
          <a:noFill/>
          <a:ln>
            <a:noFill/>
          </a:ln>
        </p:spPr>
      </p:pic>
    </p:spTree>
    <p:extLst>
      <p:ext uri="{BB962C8B-B14F-4D97-AF65-F5344CB8AC3E}">
        <p14:creationId xmlns:p14="http://schemas.microsoft.com/office/powerpoint/2010/main" val="27697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4D40-361B-4F8C-9E3F-1D0C891C9F40}" type="datetime1">
              <a:rPr lang="en-US" smtClean="0"/>
              <a:t>12/30/2022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38472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197451B7-0141-4DDB-8D9B-EE53D90E06FF}" type="datetime1">
              <a:rPr lang="en-US" smtClean="0"/>
              <a:t>12/30/2022</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DHSS Logo Red 3D"/>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570184" y="4915490"/>
            <a:ext cx="1013460" cy="1036320"/>
          </a:xfrm>
          <a:prstGeom prst="rect">
            <a:avLst/>
          </a:prstGeom>
          <a:noFill/>
          <a:ln>
            <a:noFill/>
          </a:ln>
        </p:spPr>
      </p:pic>
    </p:spTree>
    <p:extLst>
      <p:ext uri="{BB962C8B-B14F-4D97-AF65-F5344CB8AC3E}">
        <p14:creationId xmlns:p14="http://schemas.microsoft.com/office/powerpoint/2010/main" val="31726227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12/30/2022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 2018 Freedman HealthCare, LLC</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EC1B6A-93FB-412D-A2F8-D0090C074C45}" type="slidenum">
              <a:rPr lang="en-US" smtClean="0"/>
              <a:t>‹#›</a:t>
            </a:fld>
            <a:endParaRPr lang="en-US"/>
          </a:p>
        </p:txBody>
      </p:sp>
    </p:spTree>
    <p:extLst>
      <p:ext uri="{BB962C8B-B14F-4D97-AF65-F5344CB8AC3E}">
        <p14:creationId xmlns:p14="http://schemas.microsoft.com/office/powerpoint/2010/main" val="9724596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mailto:stephanie.hartos@delaware.gov"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AF38-CFEB-442E-B7D8-E57C2C91837C}"/>
              </a:ext>
            </a:extLst>
          </p:cNvPr>
          <p:cNvSpPr>
            <a:spLocks noGrp="1"/>
          </p:cNvSpPr>
          <p:nvPr>
            <p:ph type="ctrTitle"/>
          </p:nvPr>
        </p:nvSpPr>
        <p:spPr/>
        <p:txBody>
          <a:bodyPr/>
          <a:lstStyle/>
          <a:p>
            <a:r>
              <a:rPr lang="en-US" dirty="0"/>
              <a:t>Primary care reform collaborative </a:t>
            </a:r>
          </a:p>
        </p:txBody>
      </p:sp>
      <p:sp>
        <p:nvSpPr>
          <p:cNvPr id="3" name="Subtitle 2">
            <a:extLst>
              <a:ext uri="{FF2B5EF4-FFF2-40B4-BE49-F238E27FC236}">
                <a16:creationId xmlns:a16="http://schemas.microsoft.com/office/drawing/2014/main" id="{448304C0-D4B1-40EF-9D01-EEA57A226F01}"/>
              </a:ext>
            </a:extLst>
          </p:cNvPr>
          <p:cNvSpPr>
            <a:spLocks noGrp="1"/>
          </p:cNvSpPr>
          <p:nvPr>
            <p:ph type="subTitle" idx="1"/>
          </p:nvPr>
        </p:nvSpPr>
        <p:spPr/>
        <p:txBody>
          <a:bodyPr/>
          <a:lstStyle/>
          <a:p>
            <a:r>
              <a:rPr lang="en-US" dirty="0"/>
              <a:t>December 12, 2022</a:t>
            </a:r>
          </a:p>
        </p:txBody>
      </p:sp>
    </p:spTree>
    <p:extLst>
      <p:ext uri="{BB962C8B-B14F-4D97-AF65-F5344CB8AC3E}">
        <p14:creationId xmlns:p14="http://schemas.microsoft.com/office/powerpoint/2010/main" val="349307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9DDB2-4817-421E-A18E-1134F2B22086}"/>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4BA4B015-A838-4770-BB7F-8A3FF4CF62B9}"/>
              </a:ext>
            </a:extLst>
          </p:cNvPr>
          <p:cNvPicPr>
            <a:picLocks noGrp="1" noChangeAspect="1"/>
          </p:cNvPicPr>
          <p:nvPr>
            <p:ph idx="1"/>
          </p:nvPr>
        </p:nvPicPr>
        <p:blipFill>
          <a:blip r:embed="rId2"/>
          <a:stretch>
            <a:fillRect/>
          </a:stretch>
        </p:blipFill>
        <p:spPr>
          <a:xfrm>
            <a:off x="445778" y="184935"/>
            <a:ext cx="8252444" cy="6673065"/>
          </a:xfrm>
        </p:spPr>
      </p:pic>
    </p:spTree>
    <p:extLst>
      <p:ext uri="{BB962C8B-B14F-4D97-AF65-F5344CB8AC3E}">
        <p14:creationId xmlns:p14="http://schemas.microsoft.com/office/powerpoint/2010/main" val="156414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2655-9B8D-4D40-9C00-4EA6898E96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CFF01F-076E-4287-BC6C-7B8824DCA12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71F609A-07B7-4BBE-9F1D-8AEEB1E5CC90}"/>
              </a:ext>
            </a:extLst>
          </p:cNvPr>
          <p:cNvSpPr>
            <a:spLocks noGrp="1"/>
          </p:cNvSpPr>
          <p:nvPr>
            <p:ph type="ftr" sz="quarter" idx="11"/>
          </p:nvPr>
        </p:nvSpPr>
        <p:spPr/>
        <p:txBody>
          <a:bodyPr/>
          <a:lstStyle/>
          <a:p>
            <a:pPr>
              <a:defRPr/>
            </a:pPr>
            <a:endParaRPr lang="en-US" dirty="0"/>
          </a:p>
        </p:txBody>
      </p:sp>
      <p:pic>
        <p:nvPicPr>
          <p:cNvPr id="6" name="Picture 5">
            <a:extLst>
              <a:ext uri="{FF2B5EF4-FFF2-40B4-BE49-F238E27FC236}">
                <a16:creationId xmlns:a16="http://schemas.microsoft.com/office/drawing/2014/main" id="{1ECFCB84-B6FD-46C3-A2CD-0DA8F8DBEB99}"/>
              </a:ext>
            </a:extLst>
          </p:cNvPr>
          <p:cNvPicPr>
            <a:picLocks noChangeAspect="1"/>
          </p:cNvPicPr>
          <p:nvPr/>
        </p:nvPicPr>
        <p:blipFill>
          <a:blip r:embed="rId2"/>
          <a:stretch>
            <a:fillRect/>
          </a:stretch>
        </p:blipFill>
        <p:spPr>
          <a:xfrm>
            <a:off x="395555" y="1"/>
            <a:ext cx="8352890" cy="6858000"/>
          </a:xfrm>
          <a:prstGeom prst="rect">
            <a:avLst/>
          </a:prstGeom>
        </p:spPr>
      </p:pic>
    </p:spTree>
    <p:extLst>
      <p:ext uri="{BB962C8B-B14F-4D97-AF65-F5344CB8AC3E}">
        <p14:creationId xmlns:p14="http://schemas.microsoft.com/office/powerpoint/2010/main" val="131551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568CC-FB51-4FAA-97DB-098ED3E997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F04064-C3A3-47E1-9DF6-2C6E258A141B}"/>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BDFC60A9-EEE1-45C5-AAAD-686781062B34}"/>
              </a:ext>
            </a:extLst>
          </p:cNvPr>
          <p:cNvSpPr>
            <a:spLocks noGrp="1"/>
          </p:cNvSpPr>
          <p:nvPr>
            <p:ph type="ftr" sz="quarter" idx="11"/>
          </p:nvPr>
        </p:nvSpPr>
        <p:spPr/>
        <p:txBody>
          <a:bodyPr/>
          <a:lstStyle/>
          <a:p>
            <a:pPr>
              <a:defRPr/>
            </a:pPr>
            <a:endParaRPr lang="en-US" dirty="0"/>
          </a:p>
        </p:txBody>
      </p:sp>
      <p:pic>
        <p:nvPicPr>
          <p:cNvPr id="6" name="Picture 5">
            <a:extLst>
              <a:ext uri="{FF2B5EF4-FFF2-40B4-BE49-F238E27FC236}">
                <a16:creationId xmlns:a16="http://schemas.microsoft.com/office/drawing/2014/main" id="{14959E2A-97DA-42BB-B245-8CAFA0A22F4F}"/>
              </a:ext>
            </a:extLst>
          </p:cNvPr>
          <p:cNvPicPr>
            <a:picLocks noChangeAspect="1"/>
          </p:cNvPicPr>
          <p:nvPr/>
        </p:nvPicPr>
        <p:blipFill>
          <a:blip r:embed="rId2"/>
          <a:stretch>
            <a:fillRect/>
          </a:stretch>
        </p:blipFill>
        <p:spPr>
          <a:xfrm>
            <a:off x="441789" y="431515"/>
            <a:ext cx="8301519" cy="6328881"/>
          </a:xfrm>
          <a:prstGeom prst="rect">
            <a:avLst/>
          </a:prstGeom>
        </p:spPr>
      </p:pic>
    </p:spTree>
    <p:extLst>
      <p:ext uri="{BB962C8B-B14F-4D97-AF65-F5344CB8AC3E}">
        <p14:creationId xmlns:p14="http://schemas.microsoft.com/office/powerpoint/2010/main" val="37698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20040" y="2713419"/>
            <a:ext cx="7695640" cy="715581"/>
          </a:xfrm>
        </p:spPr>
        <p:txBody>
          <a:bodyPr>
            <a:normAutofit/>
          </a:bodyPr>
          <a:lstStyle/>
          <a:p>
            <a:r>
              <a:rPr lang="en-US" sz="2700" dirty="0">
                <a:latin typeface="+mn-lt"/>
                <a:ea typeface="Tahoma" panose="020B0604030504040204" pitchFamily="34" charset="0"/>
                <a:cs typeface="Tahoma" panose="020B0604030504040204" pitchFamily="34" charset="0"/>
              </a:rPr>
              <a:t>2022 Affordability Standards Compliance Update </a:t>
            </a:r>
          </a:p>
        </p:txBody>
      </p:sp>
      <p:sp>
        <p:nvSpPr>
          <p:cNvPr id="6" name="Slide Number Placeholder 5"/>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13</a:t>
            </a:fld>
            <a:endParaRPr lang="en-US">
              <a:solidFill>
                <a:prstClr val="black">
                  <a:tint val="75000"/>
                </a:prstClr>
              </a:solidFill>
              <a:latin typeface="Calibri" panose="020F0502020204030204"/>
            </a:endParaRPr>
          </a:p>
        </p:txBody>
      </p:sp>
      <p:sp>
        <p:nvSpPr>
          <p:cNvPr id="7" name="Subtitle 4">
            <a:extLst>
              <a:ext uri="{FF2B5EF4-FFF2-40B4-BE49-F238E27FC236}">
                <a16:creationId xmlns:a16="http://schemas.microsoft.com/office/drawing/2014/main" id="{FE15B7EC-64F5-41B9-8012-1197286D1E1D}"/>
              </a:ext>
            </a:extLst>
          </p:cNvPr>
          <p:cNvSpPr txBox="1">
            <a:spLocks/>
          </p:cNvSpPr>
          <p:nvPr/>
        </p:nvSpPr>
        <p:spPr>
          <a:xfrm>
            <a:off x="320040" y="3861683"/>
            <a:ext cx="6629400" cy="409266"/>
          </a:xfrm>
          <a:prstGeom prst="rect">
            <a:avLst/>
          </a:prstGeom>
        </p:spPr>
        <p:txBody>
          <a:bodyPr lIns="68580" tIns="34290" rIns="68580" bIns="34290" anchor="t"/>
          <a:lstStyle>
            <a:lvl1pPr marL="342900" marR="0" indent="-342900" algn="l" defTabSz="914400" rtl="0" eaLnBrk="1" fontAlgn="auto" latinLnBrk="0" hangingPunct="1">
              <a:lnSpc>
                <a:spcPct val="100000"/>
              </a:lnSpc>
              <a:spcBef>
                <a:spcPct val="20000"/>
              </a:spcBef>
              <a:spcAft>
                <a:spcPts val="0"/>
              </a:spcAft>
              <a:buClrTx/>
              <a:buSzTx/>
              <a:buFontTx/>
              <a:buBlip>
                <a:blip r:embed="rId3"/>
              </a:buBlip>
              <a:tabLst/>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endParaRPr lang="en-US" sz="1800" dirty="0">
              <a:solidFill>
                <a:prstClr val="white"/>
              </a:solidFill>
            </a:endParaRPr>
          </a:p>
          <a:p>
            <a:pPr marL="0" indent="0" defTabSz="685800">
              <a:buNone/>
            </a:pPr>
            <a:r>
              <a:rPr lang="en-US" sz="1800" dirty="0">
                <a:solidFill>
                  <a:prstClr val="white"/>
                </a:solidFill>
                <a:latin typeface="Calibri" panose="020F0502020204030204"/>
              </a:rPr>
              <a:t>Office of Value Based Health Care Delivery (OVBHCD)</a:t>
            </a:r>
          </a:p>
        </p:txBody>
      </p:sp>
      <p:sp>
        <p:nvSpPr>
          <p:cNvPr id="10" name="Footer Placeholder 3">
            <a:extLst>
              <a:ext uri="{FF2B5EF4-FFF2-40B4-BE49-F238E27FC236}">
                <a16:creationId xmlns:a16="http://schemas.microsoft.com/office/drawing/2014/main" id="{42665903-07D2-468A-8C99-048098CE742D}"/>
              </a:ext>
            </a:extLst>
          </p:cNvPr>
          <p:cNvSpPr txBox="1">
            <a:spLocks/>
          </p:cNvSpPr>
          <p:nvPr/>
        </p:nvSpPr>
        <p:spPr>
          <a:xfrm>
            <a:off x="1520913" y="6318129"/>
            <a:ext cx="219456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en-US" sz="900" dirty="0">
                <a:solidFill>
                  <a:prstClr val="black">
                    <a:tint val="75000"/>
                  </a:prstClr>
                </a:solidFill>
                <a:latin typeface="Calibri" panose="020F0502020204030204"/>
              </a:rPr>
              <a:t>© 2022 Freedman HealthCare, LLC</a:t>
            </a:r>
          </a:p>
        </p:txBody>
      </p:sp>
      <p:pic>
        <p:nvPicPr>
          <p:cNvPr id="5" name="Picture 4">
            <a:extLst>
              <a:ext uri="{FF2B5EF4-FFF2-40B4-BE49-F238E27FC236}">
                <a16:creationId xmlns:a16="http://schemas.microsoft.com/office/drawing/2014/main" id="{E165F8D8-718E-CA9E-3FA4-9E1DD43A97D7}"/>
              </a:ext>
            </a:extLst>
          </p:cNvPr>
          <p:cNvPicPr>
            <a:picLocks noChangeAspect="1"/>
          </p:cNvPicPr>
          <p:nvPr/>
        </p:nvPicPr>
        <p:blipFill>
          <a:blip r:embed="rId4"/>
          <a:stretch>
            <a:fillRect/>
          </a:stretch>
        </p:blipFill>
        <p:spPr>
          <a:xfrm>
            <a:off x="90635" y="5228961"/>
            <a:ext cx="1482213" cy="1223210"/>
          </a:xfrm>
          <a:prstGeom prst="rect">
            <a:avLst/>
          </a:prstGeom>
        </p:spPr>
      </p:pic>
      <p:sp>
        <p:nvSpPr>
          <p:cNvPr id="18" name="TextBox 17">
            <a:extLst>
              <a:ext uri="{FF2B5EF4-FFF2-40B4-BE49-F238E27FC236}">
                <a16:creationId xmlns:a16="http://schemas.microsoft.com/office/drawing/2014/main" id="{6351836E-82AF-8C9D-0EB7-3C51F8AD8014}"/>
              </a:ext>
            </a:extLst>
          </p:cNvPr>
          <p:cNvSpPr txBox="1"/>
          <p:nvPr/>
        </p:nvSpPr>
        <p:spPr>
          <a:xfrm>
            <a:off x="1675435" y="5587035"/>
            <a:ext cx="4080076" cy="692497"/>
          </a:xfrm>
          <a:prstGeom prst="rect">
            <a:avLst/>
          </a:prstGeom>
          <a:noFill/>
        </p:spPr>
        <p:txBody>
          <a:bodyPr wrap="square" lIns="68580" tIns="34290" rIns="68580" bIns="34290" rtlCol="0" anchor="t">
            <a:spAutoFit/>
          </a:bodyPr>
          <a:lstStyle/>
          <a:p>
            <a:pPr defTabSz="685800"/>
            <a:r>
              <a:rPr lang="en-US" sz="1350" dirty="0">
                <a:solidFill>
                  <a:prstClr val="black"/>
                </a:solidFill>
                <a:latin typeface="Calibri" panose="020F0502020204030204"/>
                <a:ea typeface="Tahoma"/>
                <a:cs typeface="Tahoma"/>
              </a:rPr>
              <a:t>Cristine Vogel, MPH, CPHQ</a:t>
            </a:r>
          </a:p>
          <a:p>
            <a:pPr defTabSz="685800"/>
            <a:r>
              <a:rPr lang="en-US" sz="1350" dirty="0">
                <a:solidFill>
                  <a:prstClr val="black"/>
                </a:solidFill>
                <a:latin typeface="Calibri" panose="020F0502020204030204"/>
                <a:ea typeface="Tahoma"/>
                <a:cs typeface="Tahoma"/>
              </a:rPr>
              <a:t>Director, Office of Value Based Health Care Delivery Delaware Department of Insurance</a:t>
            </a:r>
          </a:p>
        </p:txBody>
      </p:sp>
      <p:sp>
        <p:nvSpPr>
          <p:cNvPr id="19" name="TextBox 18">
            <a:extLst>
              <a:ext uri="{FF2B5EF4-FFF2-40B4-BE49-F238E27FC236}">
                <a16:creationId xmlns:a16="http://schemas.microsoft.com/office/drawing/2014/main" id="{A2ED4900-2F71-032C-A4A3-89987863A3F2}"/>
              </a:ext>
            </a:extLst>
          </p:cNvPr>
          <p:cNvSpPr txBox="1"/>
          <p:nvPr/>
        </p:nvSpPr>
        <p:spPr>
          <a:xfrm>
            <a:off x="5599416" y="5575492"/>
            <a:ext cx="3085937" cy="715581"/>
          </a:xfrm>
          <a:prstGeom prst="rect">
            <a:avLst/>
          </a:prstGeom>
          <a:noFill/>
        </p:spPr>
        <p:txBody>
          <a:bodyPr wrap="square" rtlCol="0">
            <a:spAutoFit/>
          </a:bodyPr>
          <a:lstStyle/>
          <a:p>
            <a:pPr defTabSz="685800"/>
            <a:r>
              <a:rPr lang="en-US" sz="1350" dirty="0">
                <a:solidFill>
                  <a:prstClr val="black"/>
                </a:solidFill>
                <a:latin typeface="Calibri" panose="020F0502020204030204"/>
                <a:ea typeface="Tahoma"/>
                <a:cs typeface="Tahoma"/>
              </a:rPr>
              <a:t>Mary Jo Condon, MPPA</a:t>
            </a:r>
          </a:p>
          <a:p>
            <a:pPr defTabSz="685800"/>
            <a:r>
              <a:rPr lang="en-US" sz="1350" dirty="0">
                <a:solidFill>
                  <a:prstClr val="black"/>
                </a:solidFill>
                <a:latin typeface="Calibri" panose="020F0502020204030204"/>
                <a:ea typeface="Tahoma"/>
                <a:cs typeface="Tahoma"/>
              </a:rPr>
              <a:t>Principal Consultant</a:t>
            </a:r>
          </a:p>
          <a:p>
            <a:pPr defTabSz="685800"/>
            <a:r>
              <a:rPr lang="en-US" sz="1350" dirty="0">
                <a:solidFill>
                  <a:prstClr val="black"/>
                </a:solidFill>
                <a:latin typeface="Calibri" panose="020F0502020204030204"/>
                <a:ea typeface="Tahoma"/>
                <a:cs typeface="Tahoma"/>
              </a:rPr>
              <a:t>Freedman HealthCare  </a:t>
            </a:r>
          </a:p>
        </p:txBody>
      </p:sp>
      <p:pic>
        <p:nvPicPr>
          <p:cNvPr id="21" name="Picture 20">
            <a:extLst>
              <a:ext uri="{FF2B5EF4-FFF2-40B4-BE49-F238E27FC236}">
                <a16:creationId xmlns:a16="http://schemas.microsoft.com/office/drawing/2014/main" id="{48F5B155-DC6D-F6EF-F1D0-E44D9F655C99}"/>
              </a:ext>
            </a:extLst>
          </p:cNvPr>
          <p:cNvPicPr>
            <a:picLocks noChangeAspect="1"/>
          </p:cNvPicPr>
          <p:nvPr/>
        </p:nvPicPr>
        <p:blipFill rotWithShape="1">
          <a:blip r:embed="rId5"/>
          <a:srcRect l="69905" t="33514" r="19588" b="56939"/>
          <a:stretch/>
        </p:blipFill>
        <p:spPr>
          <a:xfrm>
            <a:off x="7340312" y="5427798"/>
            <a:ext cx="1713054" cy="835932"/>
          </a:xfrm>
          <a:prstGeom prst="rect">
            <a:avLst/>
          </a:prstGeom>
        </p:spPr>
      </p:pic>
    </p:spTree>
    <p:extLst>
      <p:ext uri="{BB962C8B-B14F-4D97-AF65-F5344CB8AC3E}">
        <p14:creationId xmlns:p14="http://schemas.microsoft.com/office/powerpoint/2010/main" val="343359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193873" y="461275"/>
            <a:ext cx="5684569" cy="742950"/>
          </a:xfrm>
        </p:spPr>
        <p:txBody>
          <a:bodyPr>
            <a:noAutofit/>
          </a:bodyPr>
          <a:lstStyle/>
          <a:p>
            <a:pPr>
              <a:defRPr/>
            </a:pPr>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About the Office of Value Based Health Care Delivery </a:t>
            </a: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14</a:t>
            </a:fld>
            <a:endParaRPr lang="en-US">
              <a:solidFill>
                <a:prstClr val="black">
                  <a:tint val="75000"/>
                </a:prstClr>
              </a:solidFill>
              <a:latin typeface="Calibri" panose="020F0502020204030204"/>
            </a:endParaRPr>
          </a:p>
        </p:txBody>
      </p:sp>
      <p:sp>
        <p:nvSpPr>
          <p:cNvPr id="9" name="Footer Placeholder 3">
            <a:extLst>
              <a:ext uri="{FF2B5EF4-FFF2-40B4-BE49-F238E27FC236}">
                <a16:creationId xmlns:a16="http://schemas.microsoft.com/office/drawing/2014/main" id="{42C1665F-4E3D-4B45-AA0D-3CAF3EE0C848}"/>
              </a:ext>
            </a:extLst>
          </p:cNvPr>
          <p:cNvSpPr>
            <a:spLocks noGrp="1"/>
          </p:cNvSpPr>
          <p:nvPr>
            <p:ph type="ftr" sz="quarter" idx="11"/>
          </p:nvPr>
        </p:nvSpPr>
        <p:spPr>
          <a:xfrm>
            <a:off x="3414713" y="5630756"/>
            <a:ext cx="2314575" cy="273844"/>
          </a:xfrm>
        </p:spPr>
        <p:txBody>
          <a:bodyPr>
            <a:normAutofit/>
          </a:bodyPr>
          <a:lstStyle/>
          <a:p>
            <a:pPr defTabSz="685800">
              <a:spcAft>
                <a:spcPts val="450"/>
              </a:spcAft>
            </a:pPr>
            <a:r>
              <a:rPr lang="en-US">
                <a:solidFill>
                  <a:prstClr val="black">
                    <a:tint val="75000"/>
                  </a:prstClr>
                </a:solidFill>
                <a:latin typeface="Calibri" panose="020F0502020204030204"/>
              </a:rPr>
              <a:t>© 2021 Freedman HealthCare, LLC</a:t>
            </a:r>
          </a:p>
        </p:txBody>
      </p:sp>
      <p:sp>
        <p:nvSpPr>
          <p:cNvPr id="20" name="TextBox 19">
            <a:extLst>
              <a:ext uri="{FF2B5EF4-FFF2-40B4-BE49-F238E27FC236}">
                <a16:creationId xmlns:a16="http://schemas.microsoft.com/office/drawing/2014/main" id="{D5425B9D-E408-48E2-9985-3603E222D27B}"/>
              </a:ext>
            </a:extLst>
          </p:cNvPr>
          <p:cNvSpPr txBox="1"/>
          <p:nvPr/>
        </p:nvSpPr>
        <p:spPr>
          <a:xfrm rot="10800000" flipH="1" flipV="1">
            <a:off x="349469" y="2153573"/>
            <a:ext cx="8305800" cy="3762568"/>
          </a:xfrm>
          <a:prstGeom prst="rect">
            <a:avLst/>
          </a:prstGeom>
          <a:noFill/>
        </p:spPr>
        <p:txBody>
          <a:bodyPr wrap="square" rtlCol="0">
            <a:spAutoFit/>
          </a:bodyPr>
          <a:lstStyle/>
          <a:p>
            <a:pPr defTabSz="685800"/>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Established in 2019 by the General Assembly as an Office within the Department of Insurance </a:t>
            </a:r>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685800"/>
            <a:endPar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685800"/>
            <a:r>
              <a:rPr lang="en-US" sz="1500" b="1" dirty="0">
                <a:solidFill>
                  <a:prstClr val="black"/>
                </a:solidFill>
                <a:latin typeface="Tahoma" panose="020B0604030504040204" pitchFamily="34" charset="0"/>
                <a:ea typeface="Tahoma" panose="020B0604030504040204" pitchFamily="34" charset="0"/>
                <a:cs typeface="Tahoma" panose="020B0604030504040204" pitchFamily="34" charset="0"/>
              </a:rPr>
              <a:t>Key Responsibilities</a:t>
            </a:r>
          </a:p>
          <a:p>
            <a:pPr marL="214313" indent="-214313" defTabSz="685800">
              <a:buFont typeface="Arial" panose="020B0604020202020204" pitchFamily="34" charset="0"/>
              <a:buChar char="•"/>
            </a:pPr>
            <a:endParaRPr lang="en-US"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Font typeface="Arial" panose="020B0604020202020204" pitchFamily="34" charset="0"/>
              <a:buChar char="•"/>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Establish mandatory minimums for payment innovations, including alternative payment models, provider price increases, carrier investment in primary care to achieve a robust system of primary care by 2026</a:t>
            </a:r>
          </a:p>
          <a:p>
            <a:pPr marL="557213" lvl="1" indent="-214313" defTabSz="685800">
              <a:buFont typeface="Arial" panose="020B0604020202020204" pitchFamily="34" charset="0"/>
              <a:buChar char="•"/>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Includes data collection, stakeholder engagement, regulation development and compliance </a:t>
            </a:r>
          </a:p>
          <a:p>
            <a:pPr marL="214313" indent="-214313" defTabSz="685800">
              <a:buFont typeface="Arial" panose="020B0604020202020204" pitchFamily="34" charset="0"/>
              <a:buChar char="•"/>
            </a:pPr>
            <a:endParaRPr lang="en-US"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Font typeface="Arial" panose="020B0604020202020204" pitchFamily="34" charset="0"/>
              <a:buChar char="•"/>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Develop and annually evaluate affordability standards, through an open and transparent process, in collaboration with the Primary Care Reform Collaborative</a:t>
            </a:r>
          </a:p>
          <a:p>
            <a:pPr marL="214313" indent="-214313" defTabSz="685800">
              <a:buFont typeface="Arial" panose="020B0604020202020204" pitchFamily="34" charset="0"/>
              <a:buChar char="•"/>
            </a:pPr>
            <a:endParaRPr lang="en-US"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Font typeface="Arial" panose="020B0604020202020204" pitchFamily="34" charset="0"/>
              <a:buChar char="•"/>
            </a:pPr>
            <a:r>
              <a:rPr lang="en-US" sz="1500" dirty="0">
                <a:solidFill>
                  <a:prstClr val="black"/>
                </a:solidFill>
                <a:latin typeface="Tahoma" panose="020B0604030504040204" pitchFamily="34" charset="0"/>
                <a:ea typeface="Tahoma" panose="020B0604030504040204" pitchFamily="34" charset="0"/>
                <a:cs typeface="Tahoma" panose="020B0604030504040204" pitchFamily="34" charset="0"/>
              </a:rPr>
              <a:t>Evaluate compliance with the requirements of SS 1 for SB 120 and its related regulations </a:t>
            </a:r>
          </a:p>
          <a:p>
            <a:pPr marL="214313" indent="-214313" defTabSz="685800">
              <a:buFont typeface="Arial" panose="020B0604020202020204" pitchFamily="34" charset="0"/>
              <a:buChar char="•"/>
            </a:pPr>
            <a:endParaRPr lang="en-US" sz="15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64705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394536" y="411886"/>
            <a:ext cx="5713451" cy="742950"/>
          </a:xfrm>
        </p:spPr>
        <p:txBody>
          <a:bodyPr>
            <a:noAutofit/>
          </a:bodyPr>
          <a:lstStyle/>
          <a:p>
            <a:pPr>
              <a:defRPr/>
            </a:pPr>
            <a:r>
              <a:rPr lang="en-US" sz="2700">
                <a:solidFill>
                  <a:prstClr val="black"/>
                </a:solidFill>
                <a:latin typeface="Tahoma" panose="020B0604030504040204" pitchFamily="34" charset="0"/>
                <a:ea typeface="Tahoma" panose="020B0604030504040204" pitchFamily="34" charset="0"/>
                <a:cs typeface="Tahoma" panose="020B0604030504040204" pitchFamily="34" charset="0"/>
              </a:rPr>
              <a:t>Theory of Change </a:t>
            </a: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defTabSz="342900">
              <a:defRPr/>
            </a:pPr>
            <a:fld id="{89EC1B6A-93FB-412D-A2F8-D0090C074C45}" type="slidenum">
              <a:rPr lang="en-US">
                <a:solidFill>
                  <a:prstClr val="black">
                    <a:tint val="75000"/>
                  </a:prstClr>
                </a:solidFill>
                <a:latin typeface="Calibri" panose="020F0502020204030204"/>
              </a:rPr>
              <a:pPr defTabSz="342900">
                <a:defRPr/>
              </a:pPr>
              <a:t>15</a:t>
            </a:fld>
            <a:endParaRPr lang="en-US">
              <a:solidFill>
                <a:prstClr val="black">
                  <a:tint val="75000"/>
                </a:prstClr>
              </a:solidFill>
              <a:latin typeface="Calibri" panose="020F0502020204030204"/>
            </a:endParaRPr>
          </a:p>
        </p:txBody>
      </p:sp>
      <p:sp>
        <p:nvSpPr>
          <p:cNvPr id="32" name="Rectangle 31">
            <a:extLst>
              <a:ext uri="{FF2B5EF4-FFF2-40B4-BE49-F238E27FC236}">
                <a16:creationId xmlns:a16="http://schemas.microsoft.com/office/drawing/2014/main" id="{324AB396-07F6-4C73-A523-1FB6588537C8}"/>
              </a:ext>
            </a:extLst>
          </p:cNvPr>
          <p:cNvSpPr/>
          <p:nvPr/>
        </p:nvSpPr>
        <p:spPr>
          <a:xfrm>
            <a:off x="529806" y="2907707"/>
            <a:ext cx="1410426" cy="542456"/>
          </a:xfrm>
          <a:prstGeom prst="rect">
            <a:avLst/>
          </a:prstGeom>
        </p:spPr>
        <p:txBody>
          <a:bodyPr wrap="square">
            <a:spAutoFit/>
          </a:bodyPr>
          <a:lstStyle/>
          <a:p>
            <a:pPr algn="ctr" defTabSz="342900"/>
            <a:r>
              <a:rPr lang="en-US" sz="975" b="1">
                <a:solidFill>
                  <a:srgbClr val="F7AB21"/>
                </a:solidFill>
                <a:latin typeface="Tahoma" panose="020B0604030504040204" pitchFamily="34" charset="0"/>
                <a:ea typeface="Tahoma" panose="020B0604030504040204" pitchFamily="34" charset="0"/>
                <a:cs typeface="Tahoma" panose="020B0604030504040204" pitchFamily="34" charset="0"/>
              </a:rPr>
              <a:t>Unit price growth for certain services decreases</a:t>
            </a:r>
          </a:p>
        </p:txBody>
      </p:sp>
      <p:sp>
        <p:nvSpPr>
          <p:cNvPr id="19" name="Rectangle 18">
            <a:extLst>
              <a:ext uri="{FF2B5EF4-FFF2-40B4-BE49-F238E27FC236}">
                <a16:creationId xmlns:a16="http://schemas.microsoft.com/office/drawing/2014/main" id="{FA7E1C1E-2992-F84A-A7F3-24708B636F96}"/>
              </a:ext>
            </a:extLst>
          </p:cNvPr>
          <p:cNvSpPr/>
          <p:nvPr/>
        </p:nvSpPr>
        <p:spPr>
          <a:xfrm>
            <a:off x="3380708" y="2853191"/>
            <a:ext cx="1606992" cy="542456"/>
          </a:xfrm>
          <a:prstGeom prst="rect">
            <a:avLst/>
          </a:prstGeom>
        </p:spPr>
        <p:txBody>
          <a:bodyPr wrap="square">
            <a:spAutoFit/>
          </a:bodyPr>
          <a:lstStyle/>
          <a:p>
            <a:pPr algn="ctr" defTabSz="342900"/>
            <a:r>
              <a:rPr lang="en-US" sz="975" b="1">
                <a:solidFill>
                  <a:srgbClr val="F7AB21"/>
                </a:solidFill>
                <a:latin typeface="Tahoma" panose="020B0604030504040204" pitchFamily="34" charset="0"/>
                <a:ea typeface="Tahoma" panose="020B0604030504040204" pitchFamily="34" charset="0"/>
                <a:cs typeface="Tahoma" panose="020B0604030504040204" pitchFamily="34" charset="0"/>
              </a:rPr>
              <a:t>Primary care investment </a:t>
            </a:r>
            <a:br>
              <a:rPr lang="en-US" sz="975" b="1">
                <a:solidFill>
                  <a:srgbClr val="F7AB21"/>
                </a:solidFill>
                <a:latin typeface="Tahoma" panose="020B0604030504040204" pitchFamily="34" charset="0"/>
                <a:ea typeface="Tahoma" panose="020B0604030504040204" pitchFamily="34" charset="0"/>
                <a:cs typeface="Tahoma" panose="020B0604030504040204" pitchFamily="34" charset="0"/>
              </a:rPr>
            </a:br>
            <a:r>
              <a:rPr lang="en-US" sz="975" b="1">
                <a:solidFill>
                  <a:srgbClr val="F7AB21"/>
                </a:solidFill>
                <a:latin typeface="Tahoma" panose="020B0604030504040204" pitchFamily="34" charset="0"/>
                <a:ea typeface="Tahoma" panose="020B0604030504040204" pitchFamily="34" charset="0"/>
                <a:cs typeface="Tahoma" panose="020B0604030504040204" pitchFamily="34" charset="0"/>
              </a:rPr>
              <a:t>increases</a:t>
            </a:r>
          </a:p>
        </p:txBody>
      </p:sp>
      <p:sp>
        <p:nvSpPr>
          <p:cNvPr id="20" name="Rectangle 19">
            <a:extLst>
              <a:ext uri="{FF2B5EF4-FFF2-40B4-BE49-F238E27FC236}">
                <a16:creationId xmlns:a16="http://schemas.microsoft.com/office/drawing/2014/main" id="{B69230AC-45F2-6F46-AFCA-8E960EA7918B}"/>
              </a:ext>
            </a:extLst>
          </p:cNvPr>
          <p:cNvSpPr/>
          <p:nvPr/>
        </p:nvSpPr>
        <p:spPr>
          <a:xfrm>
            <a:off x="6640950" y="2933941"/>
            <a:ext cx="1410426" cy="542456"/>
          </a:xfrm>
          <a:prstGeom prst="rect">
            <a:avLst/>
          </a:prstGeom>
        </p:spPr>
        <p:txBody>
          <a:bodyPr wrap="square">
            <a:spAutoFit/>
          </a:bodyPr>
          <a:lstStyle/>
          <a:p>
            <a:pPr algn="ctr" defTabSz="342900"/>
            <a:r>
              <a:rPr lang="en-US" sz="975" b="1">
                <a:solidFill>
                  <a:srgbClr val="F7AB21"/>
                </a:solidFill>
                <a:latin typeface="Tahoma" panose="020B0604030504040204" pitchFamily="34" charset="0"/>
                <a:ea typeface="Tahoma" panose="020B0604030504040204" pitchFamily="34" charset="0"/>
                <a:cs typeface="Tahoma" panose="020B0604030504040204" pitchFamily="34" charset="0"/>
              </a:rPr>
              <a:t>Alternative payment model adoption expands</a:t>
            </a:r>
          </a:p>
        </p:txBody>
      </p:sp>
      <p:sp>
        <p:nvSpPr>
          <p:cNvPr id="23" name="Oval 22">
            <a:extLst>
              <a:ext uri="{FF2B5EF4-FFF2-40B4-BE49-F238E27FC236}">
                <a16:creationId xmlns:a16="http://schemas.microsoft.com/office/drawing/2014/main" id="{7A84C3A4-1B4C-6E48-B0BD-12AB23CF592D}"/>
              </a:ext>
            </a:extLst>
          </p:cNvPr>
          <p:cNvSpPr/>
          <p:nvPr/>
        </p:nvSpPr>
        <p:spPr>
          <a:xfrm>
            <a:off x="7080750" y="2325882"/>
            <a:ext cx="530827" cy="530827"/>
          </a:xfrm>
          <a:prstGeom prst="ellipse">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id="{89243066-4CCC-A146-A672-70B4B22C156A}"/>
              </a:ext>
            </a:extLst>
          </p:cNvPr>
          <p:cNvSpPr/>
          <p:nvPr/>
        </p:nvSpPr>
        <p:spPr>
          <a:xfrm>
            <a:off x="969606" y="2319169"/>
            <a:ext cx="530827" cy="530827"/>
          </a:xfrm>
          <a:prstGeom prst="ellipse">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6" name="Rectangle 25">
            <a:extLst>
              <a:ext uri="{FF2B5EF4-FFF2-40B4-BE49-F238E27FC236}">
                <a16:creationId xmlns:a16="http://schemas.microsoft.com/office/drawing/2014/main" id="{BA67F33C-DB47-4340-AC93-09A8585E87F0}"/>
              </a:ext>
            </a:extLst>
          </p:cNvPr>
          <p:cNvSpPr/>
          <p:nvPr/>
        </p:nvSpPr>
        <p:spPr>
          <a:xfrm>
            <a:off x="4201041" y="3614785"/>
            <a:ext cx="1361024" cy="542456"/>
          </a:xfrm>
          <a:prstGeom prst="rect">
            <a:avLst/>
          </a:prstGeom>
        </p:spPr>
        <p:txBody>
          <a:bodyPr wrap="square">
            <a:spAutoFit/>
          </a:bodyPr>
          <a:lstStyle/>
          <a:p>
            <a:pPr algn="ctr" defTabSz="342900"/>
            <a:r>
              <a:rPr lang="en-US" sz="975">
                <a:solidFill>
                  <a:prstClr val="black"/>
                </a:solidFill>
                <a:latin typeface="Tahoma" panose="020B0604030504040204" pitchFamily="34" charset="0"/>
                <a:ea typeface="Tahoma" panose="020B0604030504040204" pitchFamily="34" charset="0"/>
                <a:cs typeface="Tahoma" panose="020B0604030504040204" pitchFamily="34" charset="0"/>
              </a:rPr>
              <a:t>Access to comprehensive primary care expands</a:t>
            </a:r>
          </a:p>
        </p:txBody>
      </p:sp>
      <p:sp>
        <p:nvSpPr>
          <p:cNvPr id="27" name="Rectangle 26">
            <a:extLst>
              <a:ext uri="{FF2B5EF4-FFF2-40B4-BE49-F238E27FC236}">
                <a16:creationId xmlns:a16="http://schemas.microsoft.com/office/drawing/2014/main" id="{A99D80F3-F9A4-654B-B709-2FD7E41A5446}"/>
              </a:ext>
            </a:extLst>
          </p:cNvPr>
          <p:cNvSpPr/>
          <p:nvPr/>
        </p:nvSpPr>
        <p:spPr>
          <a:xfrm>
            <a:off x="3502588" y="4570726"/>
            <a:ext cx="1320893" cy="542456"/>
          </a:xfrm>
          <a:prstGeom prst="rect">
            <a:avLst/>
          </a:prstGeom>
        </p:spPr>
        <p:txBody>
          <a:bodyPr wrap="square">
            <a:spAutoFit/>
          </a:bodyPr>
          <a:lstStyle/>
          <a:p>
            <a:pPr algn="ctr" defTabSz="342900"/>
            <a:r>
              <a:rPr lang="en-US" sz="975">
                <a:solidFill>
                  <a:prstClr val="black"/>
                </a:solidFill>
                <a:latin typeface="Tahoma" panose="020B0604030504040204" pitchFamily="34" charset="0"/>
                <a:ea typeface="Tahoma" panose="020B0604030504040204" pitchFamily="34" charset="0"/>
                <a:cs typeface="Tahoma" panose="020B0604030504040204" pitchFamily="34" charset="0"/>
              </a:rPr>
              <a:t>Care delivery and patient outcomes improve</a:t>
            </a:r>
          </a:p>
        </p:txBody>
      </p:sp>
      <p:sp>
        <p:nvSpPr>
          <p:cNvPr id="28" name="Rectangle 27">
            <a:extLst>
              <a:ext uri="{FF2B5EF4-FFF2-40B4-BE49-F238E27FC236}">
                <a16:creationId xmlns:a16="http://schemas.microsoft.com/office/drawing/2014/main" id="{C355B12D-7B7B-6B4E-900C-05DAD4FAEF18}"/>
              </a:ext>
            </a:extLst>
          </p:cNvPr>
          <p:cNvSpPr/>
          <p:nvPr/>
        </p:nvSpPr>
        <p:spPr>
          <a:xfrm>
            <a:off x="2365365" y="3614784"/>
            <a:ext cx="1481081" cy="692497"/>
          </a:xfrm>
          <a:prstGeom prst="rect">
            <a:avLst/>
          </a:prstGeom>
        </p:spPr>
        <p:txBody>
          <a:bodyPr wrap="square">
            <a:spAutoFit/>
          </a:bodyPr>
          <a:lstStyle/>
          <a:p>
            <a:pPr algn="ctr" defTabSz="342900"/>
            <a:r>
              <a:rPr lang="en-US" sz="975">
                <a:solidFill>
                  <a:prstClr val="black"/>
                </a:solidFill>
                <a:latin typeface="Tahoma" panose="020B0604030504040204" pitchFamily="34" charset="0"/>
                <a:ea typeface="Tahoma" panose="020B0604030504040204" pitchFamily="34" charset="0"/>
                <a:cs typeface="Tahoma" panose="020B0604030504040204" pitchFamily="34" charset="0"/>
              </a:rPr>
              <a:t>Spending on preventable ED and hospital visits </a:t>
            </a:r>
            <a:br>
              <a:rPr lang="en-US" sz="975">
                <a:solidFill>
                  <a:prstClr val="black"/>
                </a:solidFill>
                <a:latin typeface="Tahoma" panose="020B0604030504040204" pitchFamily="34" charset="0"/>
                <a:ea typeface="Tahoma" panose="020B0604030504040204" pitchFamily="34" charset="0"/>
                <a:cs typeface="Tahoma" panose="020B0604030504040204" pitchFamily="34" charset="0"/>
              </a:rPr>
            </a:br>
            <a:r>
              <a:rPr lang="en-US" sz="975">
                <a:solidFill>
                  <a:prstClr val="black"/>
                </a:solidFill>
                <a:latin typeface="Tahoma" panose="020B0604030504040204" pitchFamily="34" charset="0"/>
                <a:ea typeface="Tahoma" panose="020B0604030504040204" pitchFamily="34" charset="0"/>
                <a:cs typeface="Tahoma" panose="020B0604030504040204" pitchFamily="34" charset="0"/>
              </a:rPr>
              <a:t>decreases</a:t>
            </a:r>
          </a:p>
        </p:txBody>
      </p:sp>
      <p:sp>
        <p:nvSpPr>
          <p:cNvPr id="30" name="Rectangle 29">
            <a:extLst>
              <a:ext uri="{FF2B5EF4-FFF2-40B4-BE49-F238E27FC236}">
                <a16:creationId xmlns:a16="http://schemas.microsoft.com/office/drawing/2014/main" id="{2C905C23-CEAD-2A4A-86E2-5A7ED5CC9FFC}"/>
              </a:ext>
            </a:extLst>
          </p:cNvPr>
          <p:cNvSpPr/>
          <p:nvPr/>
        </p:nvSpPr>
        <p:spPr>
          <a:xfrm>
            <a:off x="6595733" y="4245793"/>
            <a:ext cx="1410426" cy="542456"/>
          </a:xfrm>
          <a:prstGeom prst="rect">
            <a:avLst/>
          </a:prstGeom>
        </p:spPr>
        <p:txBody>
          <a:bodyPr wrap="square">
            <a:spAutoFit/>
          </a:bodyPr>
          <a:lstStyle/>
          <a:p>
            <a:pPr algn="ctr" defTabSz="342900"/>
            <a:r>
              <a:rPr lang="en-US" sz="975" dirty="0">
                <a:solidFill>
                  <a:prstClr val="black"/>
                </a:solidFill>
                <a:latin typeface="Tahoma" panose="020B0604030504040204" pitchFamily="34" charset="0"/>
                <a:ea typeface="Tahoma" panose="020B0604030504040204" pitchFamily="34" charset="0"/>
                <a:cs typeface="Tahoma" panose="020B0604030504040204" pitchFamily="34" charset="0"/>
              </a:rPr>
              <a:t>Incentives to provide appropriate care increases</a:t>
            </a:r>
          </a:p>
        </p:txBody>
      </p:sp>
      <p:sp>
        <p:nvSpPr>
          <p:cNvPr id="10" name="Arc 9">
            <a:extLst>
              <a:ext uri="{FF2B5EF4-FFF2-40B4-BE49-F238E27FC236}">
                <a16:creationId xmlns:a16="http://schemas.microsoft.com/office/drawing/2014/main" id="{7CC491E3-830A-F049-907E-A5FA4C8DC286}"/>
              </a:ext>
            </a:extLst>
          </p:cNvPr>
          <p:cNvSpPr/>
          <p:nvPr/>
        </p:nvSpPr>
        <p:spPr>
          <a:xfrm>
            <a:off x="4351619" y="3091852"/>
            <a:ext cx="735909" cy="670454"/>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a:solidFill>
                <a:prstClr val="black"/>
              </a:solidFill>
              <a:latin typeface="Calibri" panose="020F0502020204030204"/>
            </a:endParaRPr>
          </a:p>
        </p:txBody>
      </p:sp>
      <p:sp>
        <p:nvSpPr>
          <p:cNvPr id="12" name="Triangle 11">
            <a:extLst>
              <a:ext uri="{FF2B5EF4-FFF2-40B4-BE49-F238E27FC236}">
                <a16:creationId xmlns:a16="http://schemas.microsoft.com/office/drawing/2014/main" id="{64173F98-4C81-0B44-9D5D-01C4C6ACE941}"/>
              </a:ext>
            </a:extLst>
          </p:cNvPr>
          <p:cNvSpPr/>
          <p:nvPr/>
        </p:nvSpPr>
        <p:spPr>
          <a:xfrm rot="10800000">
            <a:off x="4949041" y="3415480"/>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3" name="Arc 32">
            <a:extLst>
              <a:ext uri="{FF2B5EF4-FFF2-40B4-BE49-F238E27FC236}">
                <a16:creationId xmlns:a16="http://schemas.microsoft.com/office/drawing/2014/main" id="{E6147969-3D1C-BA4B-B7AA-EA95F4F7C237}"/>
              </a:ext>
            </a:extLst>
          </p:cNvPr>
          <p:cNvSpPr/>
          <p:nvPr/>
        </p:nvSpPr>
        <p:spPr>
          <a:xfrm rot="5128961">
            <a:off x="4356429" y="3983096"/>
            <a:ext cx="870712" cy="650519"/>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a:solidFill>
                <a:prstClr val="black"/>
              </a:solidFill>
              <a:latin typeface="Calibri" panose="020F0502020204030204"/>
            </a:endParaRPr>
          </a:p>
        </p:txBody>
      </p:sp>
      <p:sp>
        <p:nvSpPr>
          <p:cNvPr id="34" name="Triangle 33">
            <a:extLst>
              <a:ext uri="{FF2B5EF4-FFF2-40B4-BE49-F238E27FC236}">
                <a16:creationId xmlns:a16="http://schemas.microsoft.com/office/drawing/2014/main" id="{D8647961-7F4B-A14D-B95A-FC6C53C1BEA8}"/>
              </a:ext>
            </a:extLst>
          </p:cNvPr>
          <p:cNvSpPr/>
          <p:nvPr/>
        </p:nvSpPr>
        <p:spPr>
          <a:xfrm rot="16256583">
            <a:off x="4659749" y="4677131"/>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6" name="Arc 35">
            <a:extLst>
              <a:ext uri="{FF2B5EF4-FFF2-40B4-BE49-F238E27FC236}">
                <a16:creationId xmlns:a16="http://schemas.microsoft.com/office/drawing/2014/main" id="{389A44A3-0692-EF41-82FF-7F6F1D115936}"/>
              </a:ext>
            </a:extLst>
          </p:cNvPr>
          <p:cNvSpPr/>
          <p:nvPr/>
        </p:nvSpPr>
        <p:spPr>
          <a:xfrm rot="10487089">
            <a:off x="3008405" y="3978569"/>
            <a:ext cx="870712" cy="830063"/>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a:solidFill>
                <a:prstClr val="black"/>
              </a:solidFill>
              <a:latin typeface="Calibri" panose="020F0502020204030204"/>
            </a:endParaRPr>
          </a:p>
        </p:txBody>
      </p:sp>
      <p:sp>
        <p:nvSpPr>
          <p:cNvPr id="37" name="Triangle 36">
            <a:extLst>
              <a:ext uri="{FF2B5EF4-FFF2-40B4-BE49-F238E27FC236}">
                <a16:creationId xmlns:a16="http://schemas.microsoft.com/office/drawing/2014/main" id="{7949263B-74FB-5047-B648-76EC84BAB94C}"/>
              </a:ext>
            </a:extLst>
          </p:cNvPr>
          <p:cNvSpPr/>
          <p:nvPr/>
        </p:nvSpPr>
        <p:spPr>
          <a:xfrm rot="14711">
            <a:off x="2886584" y="4340987"/>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0" name="Arc 39">
            <a:extLst>
              <a:ext uri="{FF2B5EF4-FFF2-40B4-BE49-F238E27FC236}">
                <a16:creationId xmlns:a16="http://schemas.microsoft.com/office/drawing/2014/main" id="{76049ADF-9F3C-EF47-982F-86A10029D09D}"/>
              </a:ext>
            </a:extLst>
          </p:cNvPr>
          <p:cNvSpPr/>
          <p:nvPr/>
        </p:nvSpPr>
        <p:spPr>
          <a:xfrm rot="15942587">
            <a:off x="3086675" y="3206956"/>
            <a:ext cx="870712" cy="650519"/>
          </a:xfrm>
          <a:prstGeom prst="arc">
            <a:avLst/>
          </a:prstGeom>
          <a:ln w="50800">
            <a:solidFill>
              <a:srgbClr val="4BC1D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en-US" sz="1350">
              <a:solidFill>
                <a:prstClr val="black"/>
              </a:solidFill>
              <a:latin typeface="Calibri" panose="020F0502020204030204"/>
            </a:endParaRPr>
          </a:p>
        </p:txBody>
      </p:sp>
      <p:sp>
        <p:nvSpPr>
          <p:cNvPr id="41" name="Triangle 40">
            <a:extLst>
              <a:ext uri="{FF2B5EF4-FFF2-40B4-BE49-F238E27FC236}">
                <a16:creationId xmlns:a16="http://schemas.microsoft.com/office/drawing/2014/main" id="{35F11B5B-B913-1E49-AAA7-0E0AC41B1515}"/>
              </a:ext>
            </a:extLst>
          </p:cNvPr>
          <p:cNvSpPr/>
          <p:nvPr/>
        </p:nvSpPr>
        <p:spPr>
          <a:xfrm rot="5470209">
            <a:off x="3411109" y="3041870"/>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43" name="Triangle 42">
            <a:extLst>
              <a:ext uri="{FF2B5EF4-FFF2-40B4-BE49-F238E27FC236}">
                <a16:creationId xmlns:a16="http://schemas.microsoft.com/office/drawing/2014/main" id="{8E009975-E02C-784C-B5F7-A1CCC105482E}"/>
              </a:ext>
            </a:extLst>
          </p:cNvPr>
          <p:cNvSpPr/>
          <p:nvPr/>
        </p:nvSpPr>
        <p:spPr>
          <a:xfrm rot="10800000">
            <a:off x="7255215" y="4073219"/>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cxnSp>
        <p:nvCxnSpPr>
          <p:cNvPr id="48" name="Straight Connector 47">
            <a:extLst>
              <a:ext uri="{FF2B5EF4-FFF2-40B4-BE49-F238E27FC236}">
                <a16:creationId xmlns:a16="http://schemas.microsoft.com/office/drawing/2014/main" id="{471ED48B-DC03-4144-8D75-B7557B2A7014}"/>
              </a:ext>
            </a:extLst>
          </p:cNvPr>
          <p:cNvCxnSpPr>
            <a:cxnSpLocks/>
          </p:cNvCxnSpPr>
          <p:nvPr/>
        </p:nvCxnSpPr>
        <p:spPr>
          <a:xfrm>
            <a:off x="7372053" y="3508791"/>
            <a:ext cx="0" cy="575626"/>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B5BBFAE-0A57-BA49-89EB-2A02894C0761}"/>
              </a:ext>
            </a:extLst>
          </p:cNvPr>
          <p:cNvCxnSpPr>
            <a:cxnSpLocks/>
            <a:endCxn id="54" idx="3"/>
          </p:cNvCxnSpPr>
          <p:nvPr/>
        </p:nvCxnSpPr>
        <p:spPr>
          <a:xfrm flipH="1">
            <a:off x="5721905" y="4718191"/>
            <a:ext cx="772164" cy="1002"/>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sp>
        <p:nvSpPr>
          <p:cNvPr id="54" name="Triangle 53">
            <a:extLst>
              <a:ext uri="{FF2B5EF4-FFF2-40B4-BE49-F238E27FC236}">
                <a16:creationId xmlns:a16="http://schemas.microsoft.com/office/drawing/2014/main" id="{52C73F86-2ABC-9445-85AB-AD6F211DAEAE}"/>
              </a:ext>
            </a:extLst>
          </p:cNvPr>
          <p:cNvSpPr/>
          <p:nvPr/>
        </p:nvSpPr>
        <p:spPr>
          <a:xfrm rot="16256583">
            <a:off x="5531413" y="4657253"/>
            <a:ext cx="259127" cy="121877"/>
          </a:xfrm>
          <a:prstGeom prst="triangle">
            <a:avLst/>
          </a:prstGeom>
          <a:solidFill>
            <a:srgbClr val="4BC1D2"/>
          </a:solidFill>
          <a:ln>
            <a:solidFill>
              <a:srgbClr val="4BC1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cxnSp>
        <p:nvCxnSpPr>
          <p:cNvPr id="57" name="Straight Connector 56">
            <a:extLst>
              <a:ext uri="{FF2B5EF4-FFF2-40B4-BE49-F238E27FC236}">
                <a16:creationId xmlns:a16="http://schemas.microsoft.com/office/drawing/2014/main" id="{F850FD0A-1AFF-A849-B4BB-637E3F70EDE1}"/>
              </a:ext>
            </a:extLst>
          </p:cNvPr>
          <p:cNvCxnSpPr>
            <a:cxnSpLocks/>
          </p:cNvCxnSpPr>
          <p:nvPr/>
        </p:nvCxnSpPr>
        <p:spPr>
          <a:xfrm flipH="1">
            <a:off x="2012126" y="2588630"/>
            <a:ext cx="918583" cy="2665"/>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sp>
        <p:nvSpPr>
          <p:cNvPr id="58" name="Triangle 57">
            <a:extLst>
              <a:ext uri="{FF2B5EF4-FFF2-40B4-BE49-F238E27FC236}">
                <a16:creationId xmlns:a16="http://schemas.microsoft.com/office/drawing/2014/main" id="{6B1DD19E-3D9F-7645-BC73-AE4D79E7CBDF}"/>
              </a:ext>
            </a:extLst>
          </p:cNvPr>
          <p:cNvSpPr/>
          <p:nvPr/>
        </p:nvSpPr>
        <p:spPr>
          <a:xfrm rot="5456583">
            <a:off x="2864824" y="2523643"/>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62" name="Picture 61">
            <a:extLst>
              <a:ext uri="{FF2B5EF4-FFF2-40B4-BE49-F238E27FC236}">
                <a16:creationId xmlns:a16="http://schemas.microsoft.com/office/drawing/2014/main" id="{203B9140-01A3-A444-8B1E-82F2B2B3099B}"/>
              </a:ext>
            </a:extLst>
          </p:cNvPr>
          <p:cNvPicPr>
            <a:picLocks noChangeAspect="1"/>
          </p:cNvPicPr>
          <p:nvPr/>
        </p:nvPicPr>
        <p:blipFill>
          <a:blip r:embed="rId3"/>
          <a:stretch>
            <a:fillRect/>
          </a:stretch>
        </p:blipFill>
        <p:spPr>
          <a:xfrm>
            <a:off x="7200996" y="2436187"/>
            <a:ext cx="316068" cy="316068"/>
          </a:xfrm>
          <a:prstGeom prst="rect">
            <a:avLst/>
          </a:prstGeom>
        </p:spPr>
      </p:pic>
      <p:pic>
        <p:nvPicPr>
          <p:cNvPr id="64" name="Picture 63">
            <a:extLst>
              <a:ext uri="{FF2B5EF4-FFF2-40B4-BE49-F238E27FC236}">
                <a16:creationId xmlns:a16="http://schemas.microsoft.com/office/drawing/2014/main" id="{54AB6FED-AB45-754F-8340-3736537A91A4}"/>
              </a:ext>
            </a:extLst>
          </p:cNvPr>
          <p:cNvPicPr>
            <a:picLocks noChangeAspect="1"/>
          </p:cNvPicPr>
          <p:nvPr/>
        </p:nvPicPr>
        <p:blipFill>
          <a:blip r:embed="rId4"/>
          <a:stretch>
            <a:fillRect/>
          </a:stretch>
        </p:blipFill>
        <p:spPr>
          <a:xfrm>
            <a:off x="1051605" y="2458420"/>
            <a:ext cx="357301" cy="287117"/>
          </a:xfrm>
          <a:prstGeom prst="rect">
            <a:avLst/>
          </a:prstGeom>
        </p:spPr>
      </p:pic>
      <p:cxnSp>
        <p:nvCxnSpPr>
          <p:cNvPr id="35" name="Straight Connector 34">
            <a:extLst>
              <a:ext uri="{FF2B5EF4-FFF2-40B4-BE49-F238E27FC236}">
                <a16:creationId xmlns:a16="http://schemas.microsoft.com/office/drawing/2014/main" id="{29A97EE8-3150-AF49-89E0-4825548E82CC}"/>
              </a:ext>
            </a:extLst>
          </p:cNvPr>
          <p:cNvCxnSpPr>
            <a:cxnSpLocks/>
          </p:cNvCxnSpPr>
          <p:nvPr/>
        </p:nvCxnSpPr>
        <p:spPr>
          <a:xfrm flipH="1" flipV="1">
            <a:off x="5369326" y="2617998"/>
            <a:ext cx="1142478" cy="3707"/>
          </a:xfrm>
          <a:prstGeom prst="line">
            <a:avLst/>
          </a:prstGeom>
          <a:ln w="50800">
            <a:solidFill>
              <a:srgbClr val="4BC1D2"/>
            </a:solidFill>
          </a:ln>
        </p:spPr>
        <p:style>
          <a:lnRef idx="1">
            <a:schemeClr val="accent1"/>
          </a:lnRef>
          <a:fillRef idx="0">
            <a:schemeClr val="accent1"/>
          </a:fillRef>
          <a:effectRef idx="0">
            <a:schemeClr val="accent1"/>
          </a:effectRef>
          <a:fontRef idx="minor">
            <a:schemeClr val="tx1"/>
          </a:fontRef>
        </p:style>
      </p:cxnSp>
      <p:sp>
        <p:nvSpPr>
          <p:cNvPr id="38" name="Triangle 37">
            <a:extLst>
              <a:ext uri="{FF2B5EF4-FFF2-40B4-BE49-F238E27FC236}">
                <a16:creationId xmlns:a16="http://schemas.microsoft.com/office/drawing/2014/main" id="{F425CA2C-A950-FF49-9DD8-78E51B62CA8A}"/>
              </a:ext>
            </a:extLst>
          </p:cNvPr>
          <p:cNvSpPr/>
          <p:nvPr/>
        </p:nvSpPr>
        <p:spPr>
          <a:xfrm rot="16200000">
            <a:off x="5248384" y="2536514"/>
            <a:ext cx="259127" cy="121877"/>
          </a:xfrm>
          <a:prstGeom prst="triangle">
            <a:avLst/>
          </a:prstGeom>
          <a:solidFill>
            <a:srgbClr val="4BC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3" name="Oval 2">
            <a:extLst>
              <a:ext uri="{FF2B5EF4-FFF2-40B4-BE49-F238E27FC236}">
                <a16:creationId xmlns:a16="http://schemas.microsoft.com/office/drawing/2014/main" id="{921C5148-1306-5440-BF0A-28ECE0244FEB}"/>
              </a:ext>
            </a:extLst>
          </p:cNvPr>
          <p:cNvSpPr/>
          <p:nvPr/>
        </p:nvSpPr>
        <p:spPr>
          <a:xfrm>
            <a:off x="2483177" y="2481665"/>
            <a:ext cx="3233606" cy="2785612"/>
          </a:xfrm>
          <a:prstGeom prst="ellipse">
            <a:avLst/>
          </a:prstGeom>
          <a:noFill/>
          <a:ln w="3810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4DE3E3"/>
              </a:solidFill>
              <a:latin typeface="Calibri" panose="020F0502020204030204"/>
            </a:endParaRPr>
          </a:p>
        </p:txBody>
      </p:sp>
      <p:sp>
        <p:nvSpPr>
          <p:cNvPr id="21" name="Oval 20">
            <a:extLst>
              <a:ext uri="{FF2B5EF4-FFF2-40B4-BE49-F238E27FC236}">
                <a16:creationId xmlns:a16="http://schemas.microsoft.com/office/drawing/2014/main" id="{380CF750-CEC4-0A47-BBE1-457BDAB60356}"/>
              </a:ext>
            </a:extLst>
          </p:cNvPr>
          <p:cNvSpPr/>
          <p:nvPr/>
        </p:nvSpPr>
        <p:spPr>
          <a:xfrm>
            <a:off x="3909506" y="2264872"/>
            <a:ext cx="530827" cy="530827"/>
          </a:xfrm>
          <a:prstGeom prst="ellipse">
            <a:avLst/>
          </a:prstGeom>
          <a:solidFill>
            <a:srgbClr val="F7A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22" name="Graphic 21" descr="Doctor">
            <a:extLst>
              <a:ext uri="{FF2B5EF4-FFF2-40B4-BE49-F238E27FC236}">
                <a16:creationId xmlns:a16="http://schemas.microsoft.com/office/drawing/2014/main" id="{78DE518D-5FA2-CE45-8C53-AA721CF1F2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6663" y="2302029"/>
            <a:ext cx="456511" cy="456511"/>
          </a:xfrm>
          <a:prstGeom prst="rect">
            <a:avLst/>
          </a:prstGeom>
        </p:spPr>
      </p:pic>
      <p:sp>
        <p:nvSpPr>
          <p:cNvPr id="42" name="Footer Placeholder 3">
            <a:extLst>
              <a:ext uri="{FF2B5EF4-FFF2-40B4-BE49-F238E27FC236}">
                <a16:creationId xmlns:a16="http://schemas.microsoft.com/office/drawing/2014/main" id="{12D837D2-DE83-4494-8471-332BBA10440F}"/>
              </a:ext>
            </a:extLst>
          </p:cNvPr>
          <p:cNvSpPr>
            <a:spLocks noGrp="1"/>
          </p:cNvSpPr>
          <p:nvPr>
            <p:ph type="ftr" sz="quarter" idx="11"/>
          </p:nvPr>
        </p:nvSpPr>
        <p:spPr>
          <a:xfrm>
            <a:off x="3414713" y="5680130"/>
            <a:ext cx="2314575" cy="273844"/>
          </a:xfrm>
        </p:spPr>
        <p:txBody>
          <a:bodyPr>
            <a:normAutofit/>
          </a:bodyPr>
          <a:lstStyle/>
          <a:p>
            <a:pPr defTabSz="342900">
              <a:spcAft>
                <a:spcPts val="450"/>
              </a:spcAft>
            </a:pPr>
            <a:r>
              <a:rPr lang="en-US">
                <a:solidFill>
                  <a:prstClr val="black">
                    <a:tint val="75000"/>
                  </a:prstClr>
                </a:solidFill>
                <a:latin typeface="Calibri" panose="020F0502020204030204"/>
              </a:rPr>
              <a:t>© 2022 Freedman HealthCare, LLC</a:t>
            </a:r>
          </a:p>
        </p:txBody>
      </p:sp>
    </p:spTree>
    <p:extLst>
      <p:ext uri="{BB962C8B-B14F-4D97-AF65-F5344CB8AC3E}">
        <p14:creationId xmlns:p14="http://schemas.microsoft.com/office/powerpoint/2010/main" val="279719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15A5-435C-9BE0-8BC8-6253CD417481}"/>
              </a:ext>
            </a:extLst>
          </p:cNvPr>
          <p:cNvSpPr>
            <a:spLocks noGrp="1"/>
          </p:cNvSpPr>
          <p:nvPr>
            <p:ph type="title"/>
          </p:nvPr>
        </p:nvSpPr>
        <p:spPr>
          <a:xfrm>
            <a:off x="420620" y="360811"/>
            <a:ext cx="5614988" cy="994172"/>
          </a:xfrm>
        </p:spPr>
        <p:txBody>
          <a:bodyPr>
            <a:normAutofit/>
          </a:bodyPr>
          <a:lstStyle/>
          <a:p>
            <a:pPr>
              <a:defRPr/>
            </a:pPr>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Five Requirements for Fully-Insured Commercial Health Plans</a:t>
            </a:r>
          </a:p>
        </p:txBody>
      </p:sp>
      <p:sp>
        <p:nvSpPr>
          <p:cNvPr id="4" name="Slide Number Placeholder 3">
            <a:extLst>
              <a:ext uri="{FF2B5EF4-FFF2-40B4-BE49-F238E27FC236}">
                <a16:creationId xmlns:a16="http://schemas.microsoft.com/office/drawing/2014/main" id="{EDE4E960-461A-A0AA-9E1F-43CDE235CDB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16</a:t>
            </a:fld>
            <a:endParaRPr lang="en-US">
              <a:solidFill>
                <a:prstClr val="black">
                  <a:tint val="75000"/>
                </a:prstClr>
              </a:solidFill>
              <a:latin typeface="Calibri" panose="020F0502020204030204"/>
            </a:endParaRPr>
          </a:p>
        </p:txBody>
      </p:sp>
      <p:sp>
        <p:nvSpPr>
          <p:cNvPr id="5" name="Footer Placeholder 3">
            <a:extLst>
              <a:ext uri="{FF2B5EF4-FFF2-40B4-BE49-F238E27FC236}">
                <a16:creationId xmlns:a16="http://schemas.microsoft.com/office/drawing/2014/main" id="{56A584B4-7D80-7003-F33B-847FBBDBE881}"/>
              </a:ext>
            </a:extLst>
          </p:cNvPr>
          <p:cNvSpPr>
            <a:spLocks noGrp="1"/>
          </p:cNvSpPr>
          <p:nvPr>
            <p:ph type="ftr" sz="quarter" idx="11"/>
          </p:nvPr>
        </p:nvSpPr>
        <p:spPr>
          <a:xfrm>
            <a:off x="3414713" y="5680130"/>
            <a:ext cx="2314575" cy="273844"/>
          </a:xfrm>
        </p:spPr>
        <p:txBody>
          <a:bodyPr>
            <a:normAutofit/>
          </a:bodyPr>
          <a:lstStyle/>
          <a:p>
            <a:pPr defTabSz="342900">
              <a:spcAft>
                <a:spcPts val="450"/>
              </a:spcAft>
            </a:pPr>
            <a:r>
              <a:rPr lang="en-US">
                <a:solidFill>
                  <a:prstClr val="black">
                    <a:tint val="75000"/>
                  </a:prstClr>
                </a:solidFill>
                <a:latin typeface="Calibri" panose="020F0502020204030204"/>
              </a:rPr>
              <a:t>© 2022 Freedman HealthCare, LLC</a:t>
            </a:r>
          </a:p>
        </p:txBody>
      </p:sp>
      <p:graphicFrame>
        <p:nvGraphicFramePr>
          <p:cNvPr id="3" name="Table 5">
            <a:extLst>
              <a:ext uri="{FF2B5EF4-FFF2-40B4-BE49-F238E27FC236}">
                <a16:creationId xmlns:a16="http://schemas.microsoft.com/office/drawing/2014/main" id="{9A7112BF-F068-48BC-A7E6-1A1E23564A01}"/>
              </a:ext>
            </a:extLst>
          </p:cNvPr>
          <p:cNvGraphicFramePr>
            <a:graphicFrameLocks noGrp="1"/>
          </p:cNvGraphicFramePr>
          <p:nvPr/>
        </p:nvGraphicFramePr>
        <p:xfrm>
          <a:off x="420620" y="2041580"/>
          <a:ext cx="8447484" cy="3638550"/>
        </p:xfrm>
        <a:graphic>
          <a:graphicData uri="http://schemas.openxmlformats.org/drawingml/2006/table">
            <a:tbl>
              <a:tblPr firstRow="1" bandRow="1">
                <a:tableStyleId>{EB9631B5-78F2-41C9-869B-9F39066F8104}</a:tableStyleId>
              </a:tblPr>
              <a:tblGrid>
                <a:gridCol w="2771898">
                  <a:extLst>
                    <a:ext uri="{9D8B030D-6E8A-4147-A177-3AD203B41FA5}">
                      <a16:colId xmlns:a16="http://schemas.microsoft.com/office/drawing/2014/main" val="3102230046"/>
                    </a:ext>
                  </a:extLst>
                </a:gridCol>
                <a:gridCol w="5675586">
                  <a:extLst>
                    <a:ext uri="{9D8B030D-6E8A-4147-A177-3AD203B41FA5}">
                      <a16:colId xmlns:a16="http://schemas.microsoft.com/office/drawing/2014/main" val="1100599828"/>
                    </a:ext>
                  </a:extLst>
                </a:gridCol>
              </a:tblGrid>
              <a:tr h="278130">
                <a:tc>
                  <a:txBody>
                    <a:bodyPr/>
                    <a:lstStyle/>
                    <a:p>
                      <a:r>
                        <a:rPr lang="en-US" sz="1000" dirty="0"/>
                        <a:t>Requirements</a:t>
                      </a:r>
                    </a:p>
                  </a:txBody>
                  <a:tcPr marL="68580" marR="68580" marT="34290" marB="34290"/>
                </a:tc>
                <a:tc>
                  <a:txBody>
                    <a:bodyPr/>
                    <a:lstStyle/>
                    <a:p>
                      <a:r>
                        <a:rPr lang="en-US" sz="1000" dirty="0"/>
                        <a:t>Description</a:t>
                      </a:r>
                    </a:p>
                  </a:txBody>
                  <a:tcPr marL="68580" marR="68580" marT="34290" marB="34290"/>
                </a:tc>
                <a:extLst>
                  <a:ext uri="{0D108BD9-81ED-4DB2-BD59-A6C34878D82A}">
                    <a16:rowId xmlns:a16="http://schemas.microsoft.com/office/drawing/2014/main" val="3356509176"/>
                  </a:ext>
                </a:extLst>
              </a:tr>
              <a:tr h="617220">
                <a:tc>
                  <a:txBody>
                    <a:bodyPr/>
                    <a:lstStyle/>
                    <a:p>
                      <a:r>
                        <a:rPr lang="en-US" sz="1800" b="1" dirty="0"/>
                        <a:t>1. Medicare Parity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Reimburse at least as much as Medicare for primary care and chronic care management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1680575305"/>
                  </a:ext>
                </a:extLst>
              </a:tr>
              <a:tr h="617220">
                <a:tc>
                  <a:txBody>
                    <a:bodyPr/>
                    <a:lstStyle/>
                    <a:p>
                      <a:r>
                        <a:rPr lang="en-US" sz="1800" b="1" dirty="0"/>
                        <a:t>2. Primary Care Investment</a:t>
                      </a:r>
                    </a:p>
                  </a:txBody>
                  <a:tcPr marL="68580" marR="68580" marT="34290" marB="34290"/>
                </a:tc>
                <a:tc>
                  <a:txBody>
                    <a:bodyPr/>
                    <a:lstStyle/>
                    <a:p>
                      <a:r>
                        <a:rPr lang="en-US" sz="1800" dirty="0"/>
                        <a:t>R</a:t>
                      </a:r>
                      <a:r>
                        <a:rPr lang="en-US" sz="1800" dirty="0">
                          <a:effectLst/>
                        </a:rPr>
                        <a:t>each minimum, annual thresholds for providers in care transformation programs.</a:t>
                      </a:r>
                      <a:endParaRPr lang="en-US" sz="1800" dirty="0"/>
                    </a:p>
                  </a:txBody>
                  <a:tcPr marL="68580" marR="68580" marT="34290" marB="34290"/>
                </a:tc>
                <a:extLst>
                  <a:ext uri="{0D108BD9-81ED-4DB2-BD59-A6C34878D82A}">
                    <a16:rowId xmlns:a16="http://schemas.microsoft.com/office/drawing/2014/main" val="670295851"/>
                  </a:ext>
                </a:extLst>
              </a:tr>
              <a:tr h="617220">
                <a:tc>
                  <a:txBody>
                    <a:bodyPr/>
                    <a:lstStyle/>
                    <a:p>
                      <a:r>
                        <a:rPr lang="en-US" sz="1800" b="1" dirty="0"/>
                        <a:t>3. Care Transformation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a:t>
                      </a:r>
                      <a:r>
                        <a:rPr lang="en-US" sz="1800" dirty="0">
                          <a:effectLst/>
                        </a:rPr>
                        <a:t>arget including 75% of primary care providers in care transformation programs by 2026.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813593336"/>
                  </a:ext>
                </a:extLst>
              </a:tr>
              <a:tr h="617220">
                <a:tc>
                  <a:txBody>
                    <a:bodyPr/>
                    <a:lstStyle/>
                    <a:p>
                      <a:r>
                        <a:rPr lang="en-US" sz="1800" b="1" dirty="0"/>
                        <a:t>4. Price Growth Limits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Limit price growth for hospital and other non-professional services to better align with growth in the overall economy.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3267462720"/>
                  </a:ext>
                </a:extLst>
              </a:tr>
              <a:tr h="891540">
                <a:tc>
                  <a:txBody>
                    <a:bodyPr/>
                    <a:lstStyle/>
                    <a:p>
                      <a:r>
                        <a:rPr lang="en-US" sz="1800" b="1" dirty="0"/>
                        <a:t>5. APM Adoption</a:t>
                      </a:r>
                    </a:p>
                  </a:txBody>
                  <a:tcPr marL="68580" marR="68580" marT="34290" marB="34290"/>
                </a:tc>
                <a:tc>
                  <a:txBody>
                    <a:bodyPr/>
                    <a:lstStyle/>
                    <a:p>
                      <a:r>
                        <a:rPr lang="en-US" sz="1800" dirty="0">
                          <a:effectLst/>
                        </a:rPr>
                        <a:t>Expand meaningful alternative payment model adoption by making healthcare providers more accountable for spending and value. </a:t>
                      </a:r>
                      <a:endParaRPr lang="en-US" sz="1800" dirty="0"/>
                    </a:p>
                  </a:txBody>
                  <a:tcPr marL="68580" marR="68580" marT="34290" marB="34290"/>
                </a:tc>
                <a:extLst>
                  <a:ext uri="{0D108BD9-81ED-4DB2-BD59-A6C34878D82A}">
                    <a16:rowId xmlns:a16="http://schemas.microsoft.com/office/drawing/2014/main" val="1690369542"/>
                  </a:ext>
                </a:extLst>
              </a:tr>
            </a:tbl>
          </a:graphicData>
        </a:graphic>
      </p:graphicFrame>
    </p:spTree>
    <p:extLst>
      <p:ext uri="{BB962C8B-B14F-4D97-AF65-F5344CB8AC3E}">
        <p14:creationId xmlns:p14="http://schemas.microsoft.com/office/powerpoint/2010/main" val="94418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191447" y="532551"/>
            <a:ext cx="6696335" cy="742950"/>
          </a:xfrm>
        </p:spPr>
        <p:txBody>
          <a:bodyPr>
            <a:noAutofit/>
          </a:bodyPr>
          <a:lstStyle/>
          <a:p>
            <a:pPr>
              <a:defRPr/>
            </a:pPr>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Highlights from Initial Compliance Review </a:t>
            </a: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defTabSz="342900">
              <a:defRPr/>
            </a:pPr>
            <a:fld id="{89EC1B6A-93FB-412D-A2F8-D0090C074C45}" type="slidenum">
              <a:rPr lang="en-US">
                <a:solidFill>
                  <a:prstClr val="black">
                    <a:tint val="75000"/>
                  </a:prstClr>
                </a:solidFill>
                <a:latin typeface="Calibri" panose="020F0502020204030204"/>
              </a:rPr>
              <a:pPr defTabSz="342900">
                <a:defRPr/>
              </a:pPr>
              <a:t>17</a:t>
            </a:fld>
            <a:endParaRPr lang="en-US">
              <a:solidFill>
                <a:prstClr val="black">
                  <a:tint val="75000"/>
                </a:prstClr>
              </a:solidFill>
              <a:latin typeface="Calibri" panose="020F0502020204030204"/>
            </a:endParaRPr>
          </a:p>
        </p:txBody>
      </p:sp>
      <p:sp>
        <p:nvSpPr>
          <p:cNvPr id="42" name="Footer Placeholder 3">
            <a:extLst>
              <a:ext uri="{FF2B5EF4-FFF2-40B4-BE49-F238E27FC236}">
                <a16:creationId xmlns:a16="http://schemas.microsoft.com/office/drawing/2014/main" id="{12D837D2-DE83-4494-8471-332BBA10440F}"/>
              </a:ext>
            </a:extLst>
          </p:cNvPr>
          <p:cNvSpPr>
            <a:spLocks noGrp="1"/>
          </p:cNvSpPr>
          <p:nvPr>
            <p:ph type="ftr" sz="quarter" idx="11"/>
          </p:nvPr>
        </p:nvSpPr>
        <p:spPr>
          <a:xfrm>
            <a:off x="3414713" y="5680130"/>
            <a:ext cx="2314575" cy="273844"/>
          </a:xfrm>
        </p:spPr>
        <p:txBody>
          <a:bodyPr>
            <a:normAutofit/>
          </a:bodyPr>
          <a:lstStyle/>
          <a:p>
            <a:pPr defTabSz="342900">
              <a:spcAft>
                <a:spcPts val="450"/>
              </a:spcAft>
            </a:pPr>
            <a:r>
              <a:rPr lang="en-US">
                <a:solidFill>
                  <a:prstClr val="black">
                    <a:tint val="75000"/>
                  </a:prstClr>
                </a:solidFill>
                <a:latin typeface="Calibri" panose="020F0502020204030204"/>
              </a:rPr>
              <a:t>© 2022 Freedman HealthCare, LLC</a:t>
            </a:r>
          </a:p>
        </p:txBody>
      </p:sp>
      <p:sp>
        <p:nvSpPr>
          <p:cNvPr id="2" name="TextBox 1">
            <a:extLst>
              <a:ext uri="{FF2B5EF4-FFF2-40B4-BE49-F238E27FC236}">
                <a16:creationId xmlns:a16="http://schemas.microsoft.com/office/drawing/2014/main" id="{F3DC2617-B21F-3714-A267-15AFF15A68E9}"/>
              </a:ext>
            </a:extLst>
          </p:cNvPr>
          <p:cNvSpPr txBox="1"/>
          <p:nvPr/>
        </p:nvSpPr>
        <p:spPr>
          <a:xfrm>
            <a:off x="628650" y="2100649"/>
            <a:ext cx="8224194" cy="3624069"/>
          </a:xfrm>
          <a:prstGeom prst="rect">
            <a:avLst/>
          </a:prstGeom>
          <a:noFill/>
        </p:spPr>
        <p:txBody>
          <a:bodyPr wrap="square" rtlCol="0">
            <a:spAutoFit/>
          </a:bodyPr>
          <a:lstStyle/>
          <a:p>
            <a:pPr marL="214313" indent="-214313" defTabSz="685800">
              <a:buFont typeface="Arial" panose="020B0604020202020204" pitchFamily="34" charset="0"/>
              <a:buChar char="•"/>
            </a:pPr>
            <a:r>
              <a:rPr lang="en-US" sz="2100" b="1" i="1" dirty="0">
                <a:solidFill>
                  <a:prstClr val="black"/>
                </a:solidFill>
                <a:latin typeface="Calibri" panose="020F0502020204030204"/>
              </a:rPr>
              <a:t>All carriers project compliance with all requirements </a:t>
            </a:r>
            <a:r>
              <a:rPr lang="en-US" sz="2100" dirty="0">
                <a:solidFill>
                  <a:prstClr val="black"/>
                </a:solidFill>
                <a:latin typeface="Calibri" panose="020F0502020204030204"/>
              </a:rPr>
              <a:t>of SB 120 and related statutes and regulations.</a:t>
            </a:r>
          </a:p>
          <a:p>
            <a:pPr marL="214313" indent="-214313" defTabSz="685800">
              <a:buFont typeface="Arial" panose="020B0604020202020204" pitchFamily="34" charset="0"/>
              <a:buChar char="•"/>
            </a:pPr>
            <a:endParaRPr lang="en-US" sz="900" dirty="0">
              <a:solidFill>
                <a:prstClr val="black"/>
              </a:solidFill>
              <a:latin typeface="Calibri" panose="020F0502020204030204"/>
            </a:endParaRPr>
          </a:p>
          <a:p>
            <a:pPr marL="214313" indent="-214313" defTabSz="685800">
              <a:buFont typeface="Arial" panose="020B0604020202020204" pitchFamily="34" charset="0"/>
              <a:buChar char="•"/>
            </a:pPr>
            <a:r>
              <a:rPr lang="en-US" sz="2100" dirty="0">
                <a:solidFill>
                  <a:prstClr val="black"/>
                </a:solidFill>
                <a:latin typeface="Calibri" panose="020F0502020204030204" pitchFamily="34" charset="0"/>
                <a:cs typeface="Times New Roman" panose="02020603050405020304" pitchFamily="18" charset="0"/>
              </a:rPr>
              <a:t>The Office estimates </a:t>
            </a:r>
            <a:r>
              <a:rPr lang="en-US" sz="2100" b="1" i="1" dirty="0">
                <a:solidFill>
                  <a:prstClr val="black"/>
                </a:solidFill>
                <a:latin typeface="Calibri" panose="020F0502020204030204" pitchFamily="34" charset="0"/>
                <a:cs typeface="Times New Roman" panose="02020603050405020304" pitchFamily="18" charset="0"/>
              </a:rPr>
              <a:t>primary care investment will increase</a:t>
            </a:r>
            <a:r>
              <a:rPr lang="en-US" sz="2100" dirty="0">
                <a:solidFill>
                  <a:prstClr val="black"/>
                </a:solidFill>
                <a:latin typeface="Calibri" panose="020F0502020204030204" pitchFamily="34" charset="0"/>
                <a:cs typeface="Times New Roman" panose="02020603050405020304" pitchFamily="18" charset="0"/>
              </a:rPr>
              <a:t> approximately </a:t>
            </a:r>
            <a:r>
              <a:rPr lang="en-US" sz="2100" b="1" i="1" dirty="0">
                <a:solidFill>
                  <a:prstClr val="black"/>
                </a:solidFill>
                <a:latin typeface="Calibri" panose="020F0502020204030204" pitchFamily="34" charset="0"/>
                <a:cs typeface="Times New Roman" panose="02020603050405020304" pitchFamily="18" charset="0"/>
              </a:rPr>
              <a:t>$8 million </a:t>
            </a:r>
            <a:r>
              <a:rPr lang="en-US" sz="2100" dirty="0">
                <a:solidFill>
                  <a:prstClr val="black"/>
                </a:solidFill>
                <a:latin typeface="Calibri" panose="020F0502020204030204" pitchFamily="34" charset="0"/>
                <a:cs typeface="Times New Roman" panose="02020603050405020304" pitchFamily="18" charset="0"/>
              </a:rPr>
              <a:t>more in 2023 with the passage of SB 120 than it would have without passage of the legislation. </a:t>
            </a:r>
          </a:p>
          <a:p>
            <a:pPr marL="214313" indent="-214313" defTabSz="685800">
              <a:buFont typeface="Arial" panose="020B0604020202020204" pitchFamily="34" charset="0"/>
              <a:buChar char="•"/>
            </a:pPr>
            <a:endParaRPr lang="en-US" sz="900" dirty="0">
              <a:solidFill>
                <a:prstClr val="black"/>
              </a:solidFill>
              <a:latin typeface="Calibri" panose="020F0502020204030204" pitchFamily="34" charset="0"/>
              <a:cs typeface="Times New Roman" panose="02020603050405020304" pitchFamily="18" charset="0"/>
            </a:endParaRPr>
          </a:p>
          <a:p>
            <a:pPr marL="214313" indent="-214313" defTabSz="685800">
              <a:buFont typeface="Arial" panose="020B0604020202020204" pitchFamily="34" charset="0"/>
              <a:buChar char="•"/>
            </a:pPr>
            <a:r>
              <a:rPr lang="en-US" sz="2100" dirty="0">
                <a:solidFill>
                  <a:prstClr val="black"/>
                </a:solidFill>
                <a:latin typeface="Calibri" panose="020F0502020204030204" pitchFamily="34" charset="0"/>
                <a:cs typeface="Times New Roman" panose="02020603050405020304" pitchFamily="18" charset="0"/>
              </a:rPr>
              <a:t>The Office estimates </a:t>
            </a:r>
            <a:r>
              <a:rPr lang="en-US" sz="2100" b="1" i="1" dirty="0">
                <a:solidFill>
                  <a:prstClr val="black"/>
                </a:solidFill>
                <a:latin typeface="Calibri" panose="020F0502020204030204" pitchFamily="34" charset="0"/>
                <a:cs typeface="Times New Roman" panose="02020603050405020304" pitchFamily="18" charset="0"/>
              </a:rPr>
              <a:t>savings of $2 million to $12 million </a:t>
            </a:r>
            <a:r>
              <a:rPr lang="en-US" sz="2100" dirty="0">
                <a:solidFill>
                  <a:prstClr val="black"/>
                </a:solidFill>
                <a:latin typeface="Calibri" panose="020F0502020204030204" pitchFamily="34" charset="0"/>
                <a:cs typeface="Times New Roman" panose="02020603050405020304" pitchFamily="18" charset="0"/>
              </a:rPr>
              <a:t>in 2023 due to limits on price growth for non-professional services. </a:t>
            </a:r>
          </a:p>
          <a:p>
            <a:pPr marL="214313" indent="-214313" defTabSz="685800">
              <a:buFont typeface="Arial" panose="020B0604020202020204" pitchFamily="34" charset="0"/>
              <a:buChar char="•"/>
            </a:pPr>
            <a:endParaRPr lang="en-US" sz="900" dirty="0">
              <a:solidFill>
                <a:prstClr val="black"/>
              </a:solidFill>
              <a:latin typeface="Calibri" panose="020F0502020204030204"/>
            </a:endParaRPr>
          </a:p>
          <a:p>
            <a:pPr marL="214313" indent="-214313" defTabSz="685800">
              <a:buFont typeface="Arial" panose="020B0604020202020204" pitchFamily="34" charset="0"/>
              <a:buChar char="•"/>
            </a:pPr>
            <a:r>
              <a:rPr lang="en-US" sz="2100" b="1" i="1" dirty="0">
                <a:solidFill>
                  <a:prstClr val="black"/>
                </a:solidFill>
                <a:latin typeface="Calibri" panose="020F0502020204030204"/>
              </a:rPr>
              <a:t>Less than half of healthcare spending </a:t>
            </a:r>
            <a:r>
              <a:rPr lang="en-US" sz="2100" dirty="0">
                <a:solidFill>
                  <a:prstClr val="black"/>
                </a:solidFill>
                <a:latin typeface="Calibri" panose="020F0502020204030204"/>
              </a:rPr>
              <a:t>for Delaware fully-insured commercial members is tied to a fee-for-service only contract.  </a:t>
            </a: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312605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7DDB-5B2F-4382-8886-E2EA12024EE9}"/>
              </a:ext>
            </a:extLst>
          </p:cNvPr>
          <p:cNvSpPr>
            <a:spLocks noGrp="1"/>
          </p:cNvSpPr>
          <p:nvPr>
            <p:ph type="title"/>
          </p:nvPr>
        </p:nvSpPr>
        <p:spPr>
          <a:xfrm>
            <a:off x="336967" y="274386"/>
            <a:ext cx="5992889" cy="994172"/>
          </a:xfrm>
        </p:spPr>
        <p:txBody>
          <a:bodyPr>
            <a:normAutofit fontScale="90000"/>
          </a:bodyPr>
          <a:lstStyle/>
          <a:p>
            <a:pPr>
              <a:defRPr/>
            </a:pPr>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1. Medicare Parity for Primary Care and Chronic Care Management Services </a:t>
            </a:r>
          </a:p>
        </p:txBody>
      </p:sp>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18</a:t>
            </a:fld>
            <a:endParaRPr lang="en-US">
              <a:solidFill>
                <a:prstClr val="black">
                  <a:tint val="75000"/>
                </a:prstClr>
              </a:solidFill>
              <a:latin typeface="Calibri" panose="020F0502020204030204"/>
            </a:endParaRPr>
          </a:p>
        </p:txBody>
      </p:sp>
      <p:sp>
        <p:nvSpPr>
          <p:cNvPr id="8" name="TextBox 7">
            <a:extLst>
              <a:ext uri="{FF2B5EF4-FFF2-40B4-BE49-F238E27FC236}">
                <a16:creationId xmlns:a16="http://schemas.microsoft.com/office/drawing/2014/main" id="{A7384079-92C1-491A-90FE-B4CA2657A944}"/>
              </a:ext>
            </a:extLst>
          </p:cNvPr>
          <p:cNvSpPr txBox="1"/>
          <p:nvPr/>
        </p:nvSpPr>
        <p:spPr>
          <a:xfrm>
            <a:off x="4935242" y="5792338"/>
            <a:ext cx="3979109" cy="300082"/>
          </a:xfrm>
          <a:prstGeom prst="rect">
            <a:avLst/>
          </a:prstGeom>
          <a:solidFill>
            <a:srgbClr val="FFC000"/>
          </a:solidFill>
        </p:spPr>
        <p:txBody>
          <a:bodyPr wrap="square" rtlCol="0">
            <a:spAutoFit/>
          </a:bodyPr>
          <a:lstStyle/>
          <a:p>
            <a:pPr defTabSz="685800"/>
            <a:r>
              <a:rPr lang="en-US" sz="1350" b="1" dirty="0">
                <a:solidFill>
                  <a:prstClr val="white"/>
                </a:solidFill>
                <a:latin typeface="Calibri" panose="020F0502020204030204"/>
              </a:rPr>
              <a:t>SS 1 for SB 120 &amp; REGULATION 1322 REQUIREMENTS </a:t>
            </a:r>
          </a:p>
        </p:txBody>
      </p:sp>
      <p:sp>
        <p:nvSpPr>
          <p:cNvPr id="13" name="TextBox 12">
            <a:extLst>
              <a:ext uri="{FF2B5EF4-FFF2-40B4-BE49-F238E27FC236}">
                <a16:creationId xmlns:a16="http://schemas.microsoft.com/office/drawing/2014/main" id="{FCFAD25A-D9F6-462F-9E86-D1058DC0DFDE}"/>
              </a:ext>
            </a:extLst>
          </p:cNvPr>
          <p:cNvSpPr txBox="1"/>
          <p:nvPr/>
        </p:nvSpPr>
        <p:spPr>
          <a:xfrm>
            <a:off x="4572000" y="3451040"/>
            <a:ext cx="4141426" cy="2146742"/>
          </a:xfrm>
          <a:prstGeom prst="rect">
            <a:avLst/>
          </a:prstGeom>
          <a:solidFill>
            <a:schemeClr val="accent3">
              <a:lumMod val="20000"/>
              <a:lumOff val="80000"/>
            </a:schemeClr>
          </a:solidFill>
        </p:spPr>
        <p:txBody>
          <a:bodyPr wrap="square" lIns="68580" tIns="34290" rIns="68580" bIns="34290" rtlCol="0" anchor="t">
            <a:spAutoFit/>
          </a:bodyPr>
          <a:lstStyle/>
          <a:p>
            <a:pPr defTabSz="685800"/>
            <a:r>
              <a:rPr lang="en-US" sz="1500" b="1" i="1" u="sng" dirty="0">
                <a:solidFill>
                  <a:prstClr val="black"/>
                </a:solidFill>
                <a:latin typeface="Calibri" panose="020F0502020204030204"/>
              </a:rPr>
              <a:t>Non-Fee-for-Service Reimbursement Requirement</a:t>
            </a:r>
          </a:p>
          <a:p>
            <a:pPr defTabSz="685800"/>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Carriers must offer primary care providers the opportunity to receive non-fee-for-service payments for primary care services not typically reimbursed on a fee-for-service </a:t>
            </a:r>
            <a:r>
              <a:rPr lang="en-US" sz="1500" dirty="0">
                <a:solidFill>
                  <a:prstClr val="black"/>
                </a:solidFill>
                <a:latin typeface="Calibri" panose="020F0502020204030204" pitchFamily="34" charset="0"/>
                <a:cs typeface="Times New Roman" panose="02020603050405020304" pitchFamily="18" charset="0"/>
              </a:rPr>
              <a:t>basis. Such as:</a:t>
            </a:r>
          </a:p>
          <a:p>
            <a:pPr marL="257175" indent="-257175" defTabSz="685800">
              <a:buFont typeface="Arial" panose="020B0604020202020204" pitchFamily="34" charset="0"/>
              <a:buChar char="•"/>
            </a:pPr>
            <a:r>
              <a:rPr lang="en-US" sz="1500" dirty="0">
                <a:solidFill>
                  <a:prstClr val="black"/>
                </a:solidFill>
                <a:latin typeface="Calibri" panose="020F0502020204030204" pitchFamily="34" charset="0"/>
                <a:cs typeface="Times New Roman" panose="02020603050405020304" pitchFamily="18" charset="0"/>
              </a:rPr>
              <a:t>Care management</a:t>
            </a:r>
          </a:p>
          <a:p>
            <a:pPr marL="257175" indent="-257175" defTabSz="685800">
              <a:buFont typeface="Arial" panose="020B0604020202020204" pitchFamily="34" charset="0"/>
              <a:buChar char="•"/>
            </a:pPr>
            <a:r>
              <a:rPr lang="en-US" sz="1500" dirty="0">
                <a:solidFill>
                  <a:prstClr val="black"/>
                </a:solidFill>
                <a:latin typeface="Calibri" panose="020F0502020204030204" pitchFamily="34" charset="0"/>
                <a:cs typeface="Times New Roman" panose="02020603050405020304" pitchFamily="18" charset="0"/>
              </a:rPr>
              <a:t>Care coordination</a:t>
            </a:r>
          </a:p>
          <a:p>
            <a:pPr marL="257175" indent="-257175" defTabSz="685800">
              <a:buFont typeface="Arial" panose="020B0604020202020204" pitchFamily="34" charset="0"/>
              <a:buChar char="•"/>
            </a:pPr>
            <a:r>
              <a:rPr lang="en-US" sz="1500" dirty="0">
                <a:solidFill>
                  <a:prstClr val="black"/>
                </a:solidFill>
                <a:latin typeface="Calibri" panose="020F0502020204030204" pitchFamily="34" charset="0"/>
                <a:cs typeface="Times New Roman" panose="02020603050405020304" pitchFamily="18" charset="0"/>
              </a:rPr>
              <a:t>Incentive programs</a:t>
            </a:r>
          </a:p>
          <a:p>
            <a:pPr marL="257175" indent="-257175" defTabSz="685800">
              <a:buFont typeface="Arial" panose="020B0604020202020204" pitchFamily="34" charset="0"/>
              <a:buChar char="•"/>
            </a:pPr>
            <a:r>
              <a:rPr lang="en-US" sz="1500" dirty="0">
                <a:solidFill>
                  <a:prstClr val="black"/>
                </a:solidFill>
                <a:latin typeface="Calibri" panose="020F0502020204030204" pitchFamily="34" charset="0"/>
                <a:cs typeface="Times New Roman" panose="02020603050405020304" pitchFamily="18" charset="0"/>
              </a:rPr>
              <a:t>Other care transformation activities</a:t>
            </a:r>
          </a:p>
        </p:txBody>
      </p:sp>
      <p:sp>
        <p:nvSpPr>
          <p:cNvPr id="3" name="TextBox 2">
            <a:extLst>
              <a:ext uri="{FF2B5EF4-FFF2-40B4-BE49-F238E27FC236}">
                <a16:creationId xmlns:a16="http://schemas.microsoft.com/office/drawing/2014/main" id="{A3B67006-A76D-4C71-B6EE-5649DB2756CA}"/>
              </a:ext>
            </a:extLst>
          </p:cNvPr>
          <p:cNvSpPr txBox="1"/>
          <p:nvPr/>
        </p:nvSpPr>
        <p:spPr>
          <a:xfrm>
            <a:off x="635671" y="3451040"/>
            <a:ext cx="3356106" cy="2169825"/>
          </a:xfrm>
          <a:prstGeom prst="rect">
            <a:avLst/>
          </a:prstGeom>
          <a:solidFill>
            <a:schemeClr val="accent3">
              <a:lumMod val="20000"/>
              <a:lumOff val="80000"/>
            </a:schemeClr>
          </a:solidFill>
        </p:spPr>
        <p:txBody>
          <a:bodyPr wrap="square" rtlCol="0">
            <a:spAutoFit/>
          </a:bodyPr>
          <a:lstStyle/>
          <a:p>
            <a:pPr defTabSz="685800"/>
            <a:r>
              <a:rPr lang="en-US" sz="1500" b="1" i="1" u="sng" dirty="0">
                <a:solidFill>
                  <a:prstClr val="black"/>
                </a:solidFill>
                <a:latin typeface="Calibri" panose="020F0502020204030204"/>
              </a:rPr>
              <a:t>Fee for Service Requirement </a:t>
            </a:r>
          </a:p>
          <a:p>
            <a:pPr defTabSz="685800"/>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Carriers must reimburse providers for primary care and chronic care management services at a rate no less than the Delaware Medicare Physician Fee Schedule (MPFS). Carriers may apply certain business rules so long as the resulting reimbursement is at least as much as Medicare would have paid. </a:t>
            </a:r>
            <a:endParaRPr lang="en-US" sz="1500" b="1" i="1"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18836D16-6860-45E4-89CA-A511083C3EE2}"/>
              </a:ext>
            </a:extLst>
          </p:cNvPr>
          <p:cNvSpPr txBox="1"/>
          <p:nvPr/>
        </p:nvSpPr>
        <p:spPr>
          <a:xfrm>
            <a:off x="2112580" y="2138412"/>
            <a:ext cx="4217276" cy="738664"/>
          </a:xfrm>
          <a:prstGeom prst="rect">
            <a:avLst/>
          </a:prstGeom>
          <a:solidFill>
            <a:schemeClr val="accent3">
              <a:lumMod val="60000"/>
              <a:lumOff val="40000"/>
            </a:schemeClr>
          </a:solidFill>
        </p:spPr>
        <p:txBody>
          <a:bodyPr wrap="square" rtlCol="0">
            <a:spAutoFit/>
          </a:bodyPr>
          <a:lstStyle/>
          <a:p>
            <a:pPr algn="ctr" defTabSz="685800"/>
            <a:r>
              <a:rPr lang="en-US" sz="2100" b="1" dirty="0">
                <a:solidFill>
                  <a:prstClr val="black"/>
                </a:solidFill>
                <a:latin typeface="Tahoma" panose="020B0604030504040204" pitchFamily="34" charset="0"/>
                <a:ea typeface="Tahoma" panose="020B0604030504040204" pitchFamily="34" charset="0"/>
                <a:cs typeface="Tahoma" panose="020B0604030504040204" pitchFamily="34" charset="0"/>
              </a:rPr>
              <a:t>Medicare Parity Requirements</a:t>
            </a:r>
            <a:endParaRPr lang="en-US" sz="2100" b="1" dirty="0">
              <a:solidFill>
                <a:prstClr val="black"/>
              </a:solidFill>
              <a:latin typeface="Calibri" panose="020F0502020204030204"/>
            </a:endParaRPr>
          </a:p>
        </p:txBody>
      </p:sp>
      <p:cxnSp>
        <p:nvCxnSpPr>
          <p:cNvPr id="9" name="Straight Arrow Connector 8">
            <a:extLst>
              <a:ext uri="{FF2B5EF4-FFF2-40B4-BE49-F238E27FC236}">
                <a16:creationId xmlns:a16="http://schemas.microsoft.com/office/drawing/2014/main" id="{3663D0B2-70C3-4C32-BF94-C6CF6C45B480}"/>
              </a:ext>
            </a:extLst>
          </p:cNvPr>
          <p:cNvCxnSpPr>
            <a:cxnSpLocks/>
          </p:cNvCxnSpPr>
          <p:nvPr/>
        </p:nvCxnSpPr>
        <p:spPr>
          <a:xfrm>
            <a:off x="5332687" y="2854604"/>
            <a:ext cx="717331" cy="454505"/>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74486E-39AB-459B-9031-3F1826E2ABC4}"/>
              </a:ext>
            </a:extLst>
          </p:cNvPr>
          <p:cNvCxnSpPr>
            <a:cxnSpLocks/>
          </p:cNvCxnSpPr>
          <p:nvPr/>
        </p:nvCxnSpPr>
        <p:spPr>
          <a:xfrm flipH="1">
            <a:off x="2363168" y="2879606"/>
            <a:ext cx="717331" cy="439467"/>
          </a:xfrm>
          <a:prstGeom prst="straightConnector1">
            <a:avLst/>
          </a:prstGeom>
          <a:ln w="28575">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35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7DDB-5B2F-4382-8886-E2EA12024EE9}"/>
              </a:ext>
            </a:extLst>
          </p:cNvPr>
          <p:cNvSpPr>
            <a:spLocks noGrp="1"/>
          </p:cNvSpPr>
          <p:nvPr>
            <p:ph type="title"/>
          </p:nvPr>
        </p:nvSpPr>
        <p:spPr>
          <a:xfrm>
            <a:off x="465061" y="282558"/>
            <a:ext cx="5992889" cy="994172"/>
          </a:xfrm>
        </p:spPr>
        <p:txBody>
          <a:bodyPr>
            <a:normAutofit fontScale="90000"/>
          </a:bodyPr>
          <a:lstStyle/>
          <a:p>
            <a:pPr>
              <a:defRPr/>
            </a:pPr>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1. Medicare Parity for Primary Care and Chronic Care Management Services </a:t>
            </a:r>
          </a:p>
        </p:txBody>
      </p:sp>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19</a:t>
            </a:fld>
            <a:endParaRPr lang="en-US">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764C737D-4C34-4955-9361-F3094160197E}"/>
              </a:ext>
            </a:extLst>
          </p:cNvPr>
          <p:cNvSpPr txBox="1"/>
          <p:nvPr/>
        </p:nvSpPr>
        <p:spPr>
          <a:xfrm>
            <a:off x="208916" y="2131095"/>
            <a:ext cx="4583802" cy="346249"/>
          </a:xfrm>
          <a:prstGeom prst="rect">
            <a:avLst/>
          </a:prstGeom>
          <a:solidFill>
            <a:srgbClr val="FFC000"/>
          </a:solidFill>
        </p:spPr>
        <p:txBody>
          <a:bodyPr wrap="square" lIns="68580" tIns="34290" rIns="68580" bIns="34290" rtlCol="0" anchor="t">
            <a:spAutoFit/>
          </a:bodyPr>
          <a:lstStyle/>
          <a:p>
            <a:pPr defTabSz="685800"/>
            <a:r>
              <a:rPr lang="en-US" b="1" dirty="0">
                <a:solidFill>
                  <a:prstClr val="white"/>
                </a:solidFill>
                <a:latin typeface="Calibri" panose="020F0502020204030204"/>
                <a:cs typeface="Calibri"/>
              </a:rPr>
              <a:t>NOTES ON 2023 COMPLIANCE </a:t>
            </a:r>
            <a:endParaRPr lang="en-US" b="1" dirty="0">
              <a:solidFill>
                <a:prstClr val="white"/>
              </a:solidFill>
              <a:latin typeface="Calibri" panose="020F0502020204030204"/>
            </a:endParaRPr>
          </a:p>
        </p:txBody>
      </p:sp>
      <p:sp>
        <p:nvSpPr>
          <p:cNvPr id="14" name="TextBox 13">
            <a:extLst>
              <a:ext uri="{FF2B5EF4-FFF2-40B4-BE49-F238E27FC236}">
                <a16:creationId xmlns:a16="http://schemas.microsoft.com/office/drawing/2014/main" id="{88674EE9-2370-4FA2-B8E0-EC6472FED3BD}"/>
              </a:ext>
            </a:extLst>
          </p:cNvPr>
          <p:cNvSpPr txBox="1"/>
          <p:nvPr/>
        </p:nvSpPr>
        <p:spPr>
          <a:xfrm>
            <a:off x="208916" y="2574322"/>
            <a:ext cx="4638981" cy="3224601"/>
          </a:xfrm>
          <a:prstGeom prst="rect">
            <a:avLst/>
          </a:prstGeom>
          <a:noFill/>
        </p:spPr>
        <p:txBody>
          <a:bodyPr wrap="square" lIns="68580" tIns="34290" rIns="68580" bIns="34290" rtlCol="0" anchor="t">
            <a:spAutoFit/>
          </a:bodyPr>
          <a:lstStyle/>
          <a:p>
            <a:pPr marL="257175" indent="-257175" defTabSz="685800">
              <a:lnSpc>
                <a:spcPct val="107000"/>
              </a:lnSpc>
              <a:spcAft>
                <a:spcPts val="600"/>
              </a:spcAft>
              <a:buFont typeface="Wingdings" panose="05000000000000000000" pitchFamily="2" charset="2"/>
              <a:buChar char="ü"/>
            </a:pPr>
            <a:r>
              <a:rPr lang="en-US" sz="1650" dirty="0">
                <a:solidFill>
                  <a:prstClr val="black"/>
                </a:solidFill>
                <a:latin typeface="Calibri" panose="020F0502020204030204" pitchFamily="34" charset="0"/>
                <a:cs typeface="Times New Roman" panose="02020603050405020304" pitchFamily="18" charset="0"/>
              </a:rPr>
              <a:t>All carriers were materially in compliance with both components of the Medicare parity requirement. </a:t>
            </a:r>
          </a:p>
          <a:p>
            <a:pPr marL="257175" indent="-257175" defTabSz="685800">
              <a:lnSpc>
                <a:spcPct val="107000"/>
              </a:lnSpc>
              <a:spcAft>
                <a:spcPts val="600"/>
              </a:spcAft>
              <a:buFont typeface="Wingdings" panose="05000000000000000000" pitchFamily="2" charset="2"/>
              <a:buChar char="ü"/>
            </a:pPr>
            <a:r>
              <a:rPr lang="en-US" sz="1650" dirty="0">
                <a:solidFill>
                  <a:prstClr val="black"/>
                </a:solidFill>
                <a:latin typeface="Calibri" panose="020F0502020204030204" pitchFamily="34" charset="0"/>
                <a:cs typeface="Times New Roman" panose="02020603050405020304" pitchFamily="18" charset="0"/>
              </a:rPr>
              <a:t>One carrier is working to identify a limited number of instances in which fee-for-service underpayment occurred and provide appropriate compensation to impacted providers. </a:t>
            </a:r>
          </a:p>
          <a:p>
            <a:pPr marL="257175" indent="-257175" defTabSz="685800">
              <a:lnSpc>
                <a:spcPct val="107000"/>
              </a:lnSpc>
              <a:spcAft>
                <a:spcPts val="600"/>
              </a:spcAft>
              <a:buFont typeface="Wingdings" panose="05000000000000000000" pitchFamily="2" charset="2"/>
              <a:buChar char="ü"/>
            </a:pPr>
            <a:r>
              <a:rPr lang="en-US" sz="1650" dirty="0">
                <a:solidFill>
                  <a:prstClr val="black"/>
                </a:solidFill>
                <a:latin typeface="Calibri" panose="020F0502020204030204" pitchFamily="34" charset="0"/>
                <a:cs typeface="Times New Roman" panose="02020603050405020304" pitchFamily="18" charset="0"/>
              </a:rPr>
              <a:t>For some carriers, non-fee-for-service programs will begin as a pilot and expand to other primary care providers over the next two to three years.  </a:t>
            </a:r>
          </a:p>
          <a:p>
            <a:pPr defTabSz="685800"/>
            <a:endParaRPr lang="en-US" sz="135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B9240F4D-C4F1-4ADD-BE63-C2DAD6848670}"/>
              </a:ext>
            </a:extLst>
          </p:cNvPr>
          <p:cNvSpPr txBox="1"/>
          <p:nvPr/>
        </p:nvSpPr>
        <p:spPr>
          <a:xfrm>
            <a:off x="5480511" y="2574324"/>
            <a:ext cx="3454573" cy="3122201"/>
          </a:xfrm>
          <a:prstGeom prst="rect">
            <a:avLst/>
          </a:prstGeom>
          <a:noFill/>
        </p:spPr>
        <p:txBody>
          <a:bodyPr wrap="square">
            <a:spAutoFit/>
          </a:bodyPr>
          <a:lstStyle/>
          <a:p>
            <a:pPr defTabSz="685800">
              <a:lnSpc>
                <a:spcPct val="107000"/>
              </a:lnSpc>
            </a:pPr>
            <a:r>
              <a:rPr lang="en-US"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Allowed:</a:t>
            </a:r>
          </a:p>
          <a:p>
            <a:pPr marL="342900" indent="-342900" defTabSz="685800">
              <a:lnSpc>
                <a:spcPct val="107000"/>
              </a:lnSpc>
              <a:buFont typeface="Arial" panose="020B0604020202020204" pitchFamily="34" charset="0"/>
              <a:buChar char="•"/>
            </a:pPr>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Advanced Practice Practitioner provided the service</a:t>
            </a:r>
          </a:p>
          <a:p>
            <a:pPr marL="342900" indent="-342900" defTabSz="685800">
              <a:lnSpc>
                <a:spcPct val="107000"/>
              </a:lnSpc>
              <a:buFont typeface="Arial" panose="020B0604020202020204" pitchFamily="34" charset="0"/>
              <a:buChar char="•"/>
            </a:pPr>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Multiple services provided during the same visit</a:t>
            </a:r>
          </a:p>
          <a:p>
            <a:pPr marL="342900" indent="-342900" defTabSz="685800">
              <a:lnSpc>
                <a:spcPct val="107000"/>
              </a:lnSpc>
              <a:buFont typeface="Arial" panose="020B0604020202020204" pitchFamily="34" charset="0"/>
              <a:buChar char="•"/>
            </a:pPr>
            <a:endParaRPr lang="en-US"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pPr>
            <a:r>
              <a:rPr lang="en-US"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Not Allowed:</a:t>
            </a:r>
          </a:p>
          <a:p>
            <a:pPr marL="342900" indent="-342900" defTabSz="685800">
              <a:lnSpc>
                <a:spcPct val="107000"/>
              </a:lnSpc>
              <a:spcAft>
                <a:spcPts val="600"/>
              </a:spcAft>
              <a:buFont typeface="Arial" panose="020B0604020202020204" pitchFamily="34" charset="0"/>
              <a:buChar char="•"/>
            </a:pPr>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Provider paid below Medicare for some codes but, on average, above it</a:t>
            </a:r>
          </a:p>
          <a:p>
            <a:pPr marL="342900" indent="-342900" defTabSz="685800">
              <a:lnSpc>
                <a:spcPct val="107000"/>
              </a:lnSpc>
              <a:buFont typeface="Arial" panose="020B0604020202020204" pitchFamily="34" charset="0"/>
              <a:buChar char="•"/>
            </a:pPr>
            <a: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Provider billed less than the Medicare rate</a:t>
            </a:r>
          </a:p>
          <a:p>
            <a:pPr defTabSz="685800">
              <a:lnSpc>
                <a:spcPct val="107000"/>
              </a:lnSpc>
            </a:pP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6101225-FF63-49AF-BB8C-66FFAD34CA8A}"/>
              </a:ext>
            </a:extLst>
          </p:cNvPr>
          <p:cNvSpPr txBox="1"/>
          <p:nvPr/>
        </p:nvSpPr>
        <p:spPr>
          <a:xfrm>
            <a:off x="5480511" y="2131095"/>
            <a:ext cx="3328369" cy="346249"/>
          </a:xfrm>
          <a:prstGeom prst="rect">
            <a:avLst/>
          </a:prstGeom>
          <a:solidFill>
            <a:srgbClr val="FFC000"/>
          </a:solidFill>
        </p:spPr>
        <p:txBody>
          <a:bodyPr wrap="square" lIns="68580" tIns="34290" rIns="68580" bIns="34290" rtlCol="0" anchor="t">
            <a:spAutoFit/>
          </a:bodyPr>
          <a:lstStyle/>
          <a:p>
            <a:pPr defTabSz="685800"/>
            <a:r>
              <a:rPr lang="en-US" b="1" dirty="0">
                <a:solidFill>
                  <a:prstClr val="white"/>
                </a:solidFill>
                <a:latin typeface="Calibri" panose="020F0502020204030204"/>
              </a:rPr>
              <a:t>APPLICATION OF BUSINESS RULES </a:t>
            </a:r>
          </a:p>
        </p:txBody>
      </p:sp>
      <p:cxnSp>
        <p:nvCxnSpPr>
          <p:cNvPr id="8" name="Straight Connector 7">
            <a:extLst>
              <a:ext uri="{FF2B5EF4-FFF2-40B4-BE49-F238E27FC236}">
                <a16:creationId xmlns:a16="http://schemas.microsoft.com/office/drawing/2014/main" id="{8C529F93-B713-4F69-9636-932DFAA34ADE}"/>
              </a:ext>
            </a:extLst>
          </p:cNvPr>
          <p:cNvCxnSpPr>
            <a:cxnSpLocks/>
          </p:cNvCxnSpPr>
          <p:nvPr/>
        </p:nvCxnSpPr>
        <p:spPr>
          <a:xfrm>
            <a:off x="5092262" y="2574323"/>
            <a:ext cx="0" cy="2484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17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AFC2-2B44-4555-9D6E-74048B3EDEEE}"/>
              </a:ext>
            </a:extLst>
          </p:cNvPr>
          <p:cNvSpPr>
            <a:spLocks noGrp="1"/>
          </p:cNvSpPr>
          <p:nvPr>
            <p:ph type="title"/>
          </p:nvPr>
        </p:nvSpPr>
        <p:spPr/>
        <p:txBody>
          <a:bodyPr>
            <a:normAutofit/>
          </a:bodyPr>
          <a:lstStyle/>
          <a:p>
            <a:r>
              <a:rPr lang="en-US" sz="2400" dirty="0"/>
              <a:t>Virtual meeting- housekeeping</a:t>
            </a:r>
          </a:p>
        </p:txBody>
      </p:sp>
      <p:sp>
        <p:nvSpPr>
          <p:cNvPr id="3" name="Content Placeholder 2">
            <a:extLst>
              <a:ext uri="{FF2B5EF4-FFF2-40B4-BE49-F238E27FC236}">
                <a16:creationId xmlns:a16="http://schemas.microsoft.com/office/drawing/2014/main" id="{F4F9C617-E936-4FBA-B1F8-8735513ED1CB}"/>
              </a:ext>
            </a:extLst>
          </p:cNvPr>
          <p:cNvSpPr>
            <a:spLocks noGrp="1"/>
          </p:cNvSpPr>
          <p:nvPr>
            <p:ph sz="half" idx="1"/>
          </p:nvPr>
        </p:nvSpPr>
        <p:spPr>
          <a:xfrm>
            <a:off x="581192" y="2228002"/>
            <a:ext cx="8210383" cy="3633047"/>
          </a:xfrm>
        </p:spPr>
        <p:txBody>
          <a:bodyPr/>
          <a:lstStyle/>
          <a:p>
            <a:pPr marL="310896" marR="0">
              <a:spcBef>
                <a:spcPts val="432"/>
              </a:spcBef>
            </a:pPr>
            <a:r>
              <a:rPr lang="en-US" sz="1800" dirty="0">
                <a:effectLst/>
                <a:ea typeface="Calibri" panose="020F0502020204030204" pitchFamily="34" charset="0"/>
              </a:rPr>
              <a:t>Public- please send your name, email contact, and organization affiliation (if       applicable) to </a:t>
            </a:r>
            <a:r>
              <a:rPr lang="en-US" sz="1800" dirty="0">
                <a:effectLst/>
                <a:ea typeface="Calibri" panose="020F0502020204030204" pitchFamily="34" charset="0"/>
                <a:hlinkClick r:id="rId2"/>
              </a:rPr>
              <a:t>stephanie.hartos@delaware</a:t>
            </a:r>
            <a:r>
              <a:rPr lang="en-US" sz="1800" dirty="0">
                <a:ea typeface="Calibri" panose="020F0502020204030204" pitchFamily="34" charset="0"/>
                <a:hlinkClick r:id="rId2"/>
              </a:rPr>
              <a:t>.gov</a:t>
            </a:r>
            <a:r>
              <a:rPr lang="en-US" sz="1800" dirty="0">
                <a:ea typeface="Calibri" panose="020F0502020204030204" pitchFamily="34" charset="0"/>
              </a:rPr>
              <a:t> or write in the meeting chat box.</a:t>
            </a:r>
          </a:p>
          <a:p>
            <a:pPr marL="4896" marR="0" indent="0">
              <a:spcBef>
                <a:spcPts val="432"/>
              </a:spcBef>
              <a:buNone/>
            </a:pPr>
            <a:endParaRPr lang="en-US" sz="1800" dirty="0">
              <a:effectLst/>
              <a:ea typeface="Calibri" panose="020F0502020204030204" pitchFamily="34" charset="0"/>
            </a:endParaRPr>
          </a:p>
          <a:p>
            <a:pPr marL="310896" marR="0">
              <a:spcBef>
                <a:spcPts val="432"/>
              </a:spcBef>
            </a:pPr>
            <a:r>
              <a:rPr lang="en-US" sz="1800" dirty="0">
                <a:effectLst/>
                <a:ea typeface="Calibri" panose="020F0502020204030204" pitchFamily="34" charset="0"/>
              </a:rPr>
              <a:t>Please keep your computer/phone on mute unless you are making a comment, and if you are not on visual, please identify yourself as well.</a:t>
            </a:r>
          </a:p>
          <a:p>
            <a:pPr marL="4896" marR="0" indent="0">
              <a:spcBef>
                <a:spcPts val="432"/>
              </a:spcBef>
              <a:buNone/>
            </a:pPr>
            <a:endParaRPr lang="en-US" sz="1800" dirty="0">
              <a:effectLst/>
              <a:ea typeface="Calibri" panose="020F0502020204030204" pitchFamily="34" charset="0"/>
            </a:endParaRPr>
          </a:p>
          <a:p>
            <a:pPr marL="310896" marR="0">
              <a:spcBef>
                <a:spcPts val="432"/>
              </a:spcBef>
            </a:pPr>
            <a:r>
              <a:rPr lang="en-US" sz="1800" dirty="0"/>
              <a:t>This meeting will be recorded for minutes.</a:t>
            </a:r>
          </a:p>
          <a:p>
            <a:pPr marL="0" indent="0">
              <a:buNone/>
            </a:pPr>
            <a:endParaRPr lang="en-US" dirty="0"/>
          </a:p>
        </p:txBody>
      </p:sp>
    </p:spTree>
    <p:extLst>
      <p:ext uri="{BB962C8B-B14F-4D97-AF65-F5344CB8AC3E}">
        <p14:creationId xmlns:p14="http://schemas.microsoft.com/office/powerpoint/2010/main" val="3881236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7DDB-5B2F-4382-8886-E2EA12024EE9}"/>
              </a:ext>
            </a:extLst>
          </p:cNvPr>
          <p:cNvSpPr>
            <a:spLocks noGrp="1"/>
          </p:cNvSpPr>
          <p:nvPr>
            <p:ph type="title"/>
          </p:nvPr>
        </p:nvSpPr>
        <p:spPr>
          <a:xfrm>
            <a:off x="312393" y="330769"/>
            <a:ext cx="6711548" cy="867958"/>
          </a:xfrm>
        </p:spPr>
        <p:txBody>
          <a:bodyPr vert="horz" lIns="68580" tIns="34290" rIns="68580" bIns="34290" rtlCol="0" anchor="ctr">
            <a:normAutofit/>
          </a:bodyPr>
          <a:lstStyle/>
          <a:p>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2. Primary Care Investment Requirements</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20</a:t>
            </a:fld>
            <a:endParaRPr lang="en-US">
              <a:solidFill>
                <a:prstClr val="black">
                  <a:tint val="75000"/>
                </a:prstClr>
              </a:solidFill>
              <a:latin typeface="Calibri" panose="020F0502020204030204"/>
            </a:endParaRPr>
          </a:p>
        </p:txBody>
      </p:sp>
      <p:sp>
        <p:nvSpPr>
          <p:cNvPr id="13" name="TextBox 12">
            <a:extLst>
              <a:ext uri="{FF2B5EF4-FFF2-40B4-BE49-F238E27FC236}">
                <a16:creationId xmlns:a16="http://schemas.microsoft.com/office/drawing/2014/main" id="{FCFAD25A-D9F6-462F-9E86-D1058DC0DFDE}"/>
              </a:ext>
            </a:extLst>
          </p:cNvPr>
          <p:cNvSpPr txBox="1"/>
          <p:nvPr/>
        </p:nvSpPr>
        <p:spPr>
          <a:xfrm>
            <a:off x="1011509" y="2102752"/>
            <a:ext cx="3243134" cy="1431161"/>
          </a:xfrm>
          <a:prstGeom prst="rect">
            <a:avLst/>
          </a:prstGeom>
          <a:solidFill>
            <a:schemeClr val="bg2"/>
          </a:solidFill>
        </p:spPr>
        <p:txBody>
          <a:bodyPr wrap="square" lIns="68580" tIns="34290" rIns="68580" bIns="34290" rtlCol="0" anchor="t">
            <a:spAutoFit/>
          </a:bodyPr>
          <a:lstStyle/>
          <a:p>
            <a:pPr algn="ctr" defTabSz="685800"/>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the 2023 plan year, carriers must</a:t>
            </a:r>
            <a:r>
              <a:rPr lang="en-US"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increase primary care investment to a minimum of 8.5% of total medical expense. </a:t>
            </a:r>
          </a:p>
          <a:p>
            <a:pPr defTabSz="685800"/>
            <a:endParaRPr lang="en-US" sz="16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794A70D-A907-4A48-A47B-7CD4699EF4CD}"/>
              </a:ext>
            </a:extLst>
          </p:cNvPr>
          <p:cNvSpPr txBox="1"/>
          <p:nvPr/>
        </p:nvSpPr>
        <p:spPr>
          <a:xfrm>
            <a:off x="5031806" y="5350321"/>
            <a:ext cx="4049786" cy="300082"/>
          </a:xfrm>
          <a:prstGeom prst="rect">
            <a:avLst/>
          </a:prstGeom>
          <a:solidFill>
            <a:srgbClr val="FFC000"/>
          </a:solidFill>
        </p:spPr>
        <p:txBody>
          <a:bodyPr wrap="square" rtlCol="0">
            <a:spAutoFit/>
          </a:bodyPr>
          <a:lstStyle/>
          <a:p>
            <a:pPr defTabSz="685800"/>
            <a:r>
              <a:rPr lang="en-US" sz="1350" b="1" dirty="0">
                <a:solidFill>
                  <a:prstClr val="white"/>
                </a:solidFill>
                <a:latin typeface="Calibri" panose="020F0502020204030204"/>
              </a:rPr>
              <a:t>SS 1 for SB 120 &amp; REGULATION 1322 REQUIREMENTS </a:t>
            </a:r>
          </a:p>
        </p:txBody>
      </p:sp>
      <p:sp>
        <p:nvSpPr>
          <p:cNvPr id="3" name="Footer Placeholder 3">
            <a:extLst>
              <a:ext uri="{FF2B5EF4-FFF2-40B4-BE49-F238E27FC236}">
                <a16:creationId xmlns:a16="http://schemas.microsoft.com/office/drawing/2014/main" id="{49243D12-FFF0-BDCA-9C43-D1B29B01CB79}"/>
              </a:ext>
            </a:extLst>
          </p:cNvPr>
          <p:cNvSpPr>
            <a:spLocks noGrp="1"/>
          </p:cNvSpPr>
          <p:nvPr>
            <p:ph type="ftr" sz="quarter" idx="11"/>
          </p:nvPr>
        </p:nvSpPr>
        <p:spPr>
          <a:xfrm>
            <a:off x="3028950" y="6309044"/>
            <a:ext cx="3086100" cy="273844"/>
          </a:xfrm>
        </p:spPr>
        <p:txBody>
          <a:bodyPr/>
          <a:lstStyle/>
          <a:p>
            <a:pPr defTabSz="685800"/>
            <a:r>
              <a:rPr lang="en-US" dirty="0">
                <a:solidFill>
                  <a:prstClr val="black">
                    <a:tint val="75000"/>
                  </a:prstClr>
                </a:solidFill>
                <a:latin typeface="Calibri" panose="020F0502020204030204"/>
              </a:rPr>
              <a:t>© 2022 Freedman HealthCare, LLC</a:t>
            </a:r>
          </a:p>
        </p:txBody>
      </p:sp>
      <p:sp>
        <p:nvSpPr>
          <p:cNvPr id="6" name="TextBox 5">
            <a:extLst>
              <a:ext uri="{FF2B5EF4-FFF2-40B4-BE49-F238E27FC236}">
                <a16:creationId xmlns:a16="http://schemas.microsoft.com/office/drawing/2014/main" id="{8AD39435-0516-43FC-9B34-1AD6E52BB90C}"/>
              </a:ext>
            </a:extLst>
          </p:cNvPr>
          <p:cNvSpPr txBox="1"/>
          <p:nvPr/>
        </p:nvSpPr>
        <p:spPr>
          <a:xfrm>
            <a:off x="5467594" y="2053145"/>
            <a:ext cx="2843987" cy="530915"/>
          </a:xfrm>
          <a:prstGeom prst="rect">
            <a:avLst/>
          </a:prstGeom>
          <a:noFill/>
        </p:spPr>
        <p:txBody>
          <a:bodyPr wrap="square" rtlCol="0">
            <a:spAutoFit/>
          </a:bodyPr>
          <a:lstStyle/>
          <a:p>
            <a:pPr algn="ctr" defTabSz="685800"/>
            <a:r>
              <a:rPr lang="en-US" sz="15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Required Level of Investment  </a:t>
            </a:r>
          </a:p>
          <a:p>
            <a:pPr defTabSz="685800"/>
            <a:endParaRPr lang="en-US" sz="135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C53D43FB-0A57-40BE-A2E1-DED449172407}"/>
              </a:ext>
            </a:extLst>
          </p:cNvPr>
          <p:cNvSpPr txBox="1"/>
          <p:nvPr/>
        </p:nvSpPr>
        <p:spPr>
          <a:xfrm>
            <a:off x="1230937" y="4041433"/>
            <a:ext cx="3768111" cy="1962076"/>
          </a:xfrm>
          <a:prstGeom prst="rect">
            <a:avLst/>
          </a:prstGeom>
          <a:solidFill>
            <a:schemeClr val="bg2"/>
          </a:solidFill>
          <a:ln>
            <a:solidFill>
              <a:schemeClr val="accent4">
                <a:lumMod val="60000"/>
                <a:lumOff val="40000"/>
              </a:schemeClr>
            </a:solidFill>
          </a:ln>
        </p:spPr>
        <p:txBody>
          <a:bodyPr wrap="square" rtlCol="0">
            <a:spAutoFit/>
          </a:bodyPr>
          <a:lstStyle/>
          <a:p>
            <a:pPr defTabSz="685800"/>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OVBHCD calculates projected spending for Delawareans who are “attributed to” or regularly visit Delaware primary care providers who </a:t>
            </a:r>
            <a:r>
              <a:rPr lang="en-US"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participate</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in care transformation activities</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defTabSz="685800"/>
            <a:endParaRPr lang="en-US" sz="1350" dirty="0">
              <a:solidFill>
                <a:prstClr val="black"/>
              </a:solidFill>
              <a:latin typeface="Calibri" panose="020F0502020204030204"/>
            </a:endParaRPr>
          </a:p>
        </p:txBody>
      </p:sp>
      <p:sp>
        <p:nvSpPr>
          <p:cNvPr id="8" name="Arrow: Curved Right 7">
            <a:extLst>
              <a:ext uri="{FF2B5EF4-FFF2-40B4-BE49-F238E27FC236}">
                <a16:creationId xmlns:a16="http://schemas.microsoft.com/office/drawing/2014/main" id="{69A9F8D0-FDE8-485A-9B9E-E540341FC67B}"/>
              </a:ext>
            </a:extLst>
          </p:cNvPr>
          <p:cNvSpPr/>
          <p:nvPr/>
        </p:nvSpPr>
        <p:spPr>
          <a:xfrm>
            <a:off x="368630" y="2661380"/>
            <a:ext cx="829549" cy="1979595"/>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endParaRPr lang="en-US" sz="1350">
              <a:solidFill>
                <a:prstClr val="black"/>
              </a:solidFill>
              <a:latin typeface="Calibri" panose="020F0502020204030204"/>
            </a:endParaRPr>
          </a:p>
        </p:txBody>
      </p:sp>
      <p:pic>
        <p:nvPicPr>
          <p:cNvPr id="11" name="Picture 10">
            <a:extLst>
              <a:ext uri="{FF2B5EF4-FFF2-40B4-BE49-F238E27FC236}">
                <a16:creationId xmlns:a16="http://schemas.microsoft.com/office/drawing/2014/main" id="{78DEE9C8-5DB4-40AB-A213-7A208FBD689A}"/>
              </a:ext>
            </a:extLst>
          </p:cNvPr>
          <p:cNvPicPr>
            <a:picLocks noChangeAspect="1"/>
          </p:cNvPicPr>
          <p:nvPr/>
        </p:nvPicPr>
        <p:blipFill rotWithShape="1">
          <a:blip r:embed="rId2"/>
          <a:srcRect b="12586"/>
          <a:stretch/>
        </p:blipFill>
        <p:spPr>
          <a:xfrm>
            <a:off x="5467594" y="2356589"/>
            <a:ext cx="3406141" cy="2887946"/>
          </a:xfrm>
          <a:prstGeom prst="rect">
            <a:avLst/>
          </a:prstGeom>
        </p:spPr>
      </p:pic>
    </p:spTree>
    <p:extLst>
      <p:ext uri="{BB962C8B-B14F-4D97-AF65-F5344CB8AC3E}">
        <p14:creationId xmlns:p14="http://schemas.microsoft.com/office/powerpoint/2010/main" val="313707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21</a:t>
            </a:fld>
            <a:endParaRPr lang="en-US">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764C737D-4C34-4955-9361-F3094160197E}"/>
              </a:ext>
            </a:extLst>
          </p:cNvPr>
          <p:cNvSpPr txBox="1"/>
          <p:nvPr/>
        </p:nvSpPr>
        <p:spPr>
          <a:xfrm>
            <a:off x="208916" y="2131095"/>
            <a:ext cx="3979109" cy="276999"/>
          </a:xfrm>
          <a:prstGeom prst="rect">
            <a:avLst/>
          </a:prstGeom>
          <a:solidFill>
            <a:srgbClr val="FFC000"/>
          </a:solidFill>
        </p:spPr>
        <p:txBody>
          <a:bodyPr wrap="square" lIns="68580" tIns="34290" rIns="68580" bIns="34290" rtlCol="0" anchor="t">
            <a:spAutoFit/>
          </a:bodyPr>
          <a:lstStyle/>
          <a:p>
            <a:pPr defTabSz="685800"/>
            <a:r>
              <a:rPr lang="en-US" sz="1350" b="1">
                <a:solidFill>
                  <a:prstClr val="white"/>
                </a:solidFill>
                <a:latin typeface="Calibri" panose="020F0502020204030204"/>
                <a:cs typeface="Calibri"/>
              </a:rPr>
              <a:t>NOTES ON COMPLIANCE </a:t>
            </a:r>
            <a:endParaRPr lang="en-US" sz="1350" b="1">
              <a:solidFill>
                <a:prstClr val="white"/>
              </a:solidFill>
              <a:latin typeface="Calibri" panose="020F0502020204030204"/>
            </a:endParaRPr>
          </a:p>
        </p:txBody>
      </p:sp>
      <p:sp>
        <p:nvSpPr>
          <p:cNvPr id="14" name="TextBox 13">
            <a:extLst>
              <a:ext uri="{FF2B5EF4-FFF2-40B4-BE49-F238E27FC236}">
                <a16:creationId xmlns:a16="http://schemas.microsoft.com/office/drawing/2014/main" id="{88674EE9-2370-4FA2-B8E0-EC6472FED3BD}"/>
              </a:ext>
            </a:extLst>
          </p:cNvPr>
          <p:cNvSpPr txBox="1"/>
          <p:nvPr/>
        </p:nvSpPr>
        <p:spPr>
          <a:xfrm>
            <a:off x="522212" y="2552634"/>
            <a:ext cx="8543535" cy="1668214"/>
          </a:xfrm>
          <a:prstGeom prst="rect">
            <a:avLst/>
          </a:prstGeom>
          <a:noFill/>
        </p:spPr>
        <p:txBody>
          <a:bodyPr wrap="square" lIns="68580" tIns="34290" rIns="68580" bIns="34290" rtlCol="0" anchor="t">
            <a:spAutoFit/>
          </a:bodyPr>
          <a:lstStyle/>
          <a:p>
            <a:pPr marL="257175" indent="-257175" defTabSz="685800">
              <a:lnSpc>
                <a:spcPct val="107000"/>
              </a:lnSpc>
              <a:spcAft>
                <a:spcPts val="600"/>
              </a:spcAft>
              <a:buFont typeface="Wingdings" panose="05000000000000000000" pitchFamily="2" charset="2"/>
              <a:buChar char="ü"/>
            </a:pPr>
            <a:r>
              <a:rPr lang="en-US" dirty="0">
                <a:solidFill>
                  <a:prstClr val="black"/>
                </a:solidFill>
                <a:latin typeface="Calibri" panose="020F0502020204030204" pitchFamily="34" charset="0"/>
                <a:cs typeface="Times New Roman" panose="02020603050405020304" pitchFamily="18" charset="0"/>
              </a:rPr>
              <a:t>All carriers project they will be in compliance for the 2023 plan year.</a:t>
            </a:r>
          </a:p>
          <a:p>
            <a:pPr marL="257175" indent="-257175" defTabSz="685800">
              <a:lnSpc>
                <a:spcPct val="107000"/>
              </a:lnSpc>
              <a:spcAft>
                <a:spcPts val="600"/>
              </a:spcAft>
              <a:buFont typeface="Wingdings" panose="05000000000000000000" pitchFamily="2" charset="2"/>
              <a:buChar char="ü"/>
            </a:pPr>
            <a:r>
              <a:rPr lang="en-US" dirty="0">
                <a:solidFill>
                  <a:prstClr val="black"/>
                </a:solidFill>
                <a:latin typeface="Calibri" panose="020F0502020204030204" pitchFamily="34" charset="0"/>
                <a:cs typeface="Times New Roman" panose="02020603050405020304" pitchFamily="18" charset="0"/>
              </a:rPr>
              <a:t>The Office estimates primary care investment will </a:t>
            </a:r>
            <a:r>
              <a:rPr lang="en-US" b="1" i="1" dirty="0">
                <a:solidFill>
                  <a:prstClr val="black"/>
                </a:solidFill>
                <a:latin typeface="Calibri" panose="020F0502020204030204" pitchFamily="34" charset="0"/>
                <a:cs typeface="Times New Roman" panose="02020603050405020304" pitchFamily="18" charset="0"/>
              </a:rPr>
              <a:t>increase</a:t>
            </a:r>
            <a:r>
              <a:rPr lang="en-US" dirty="0">
                <a:solidFill>
                  <a:prstClr val="black"/>
                </a:solidFill>
                <a:latin typeface="Calibri" panose="020F0502020204030204" pitchFamily="34" charset="0"/>
                <a:cs typeface="Times New Roman" panose="02020603050405020304" pitchFamily="18" charset="0"/>
              </a:rPr>
              <a:t> approximately </a:t>
            </a:r>
            <a:r>
              <a:rPr lang="en-US" b="1" i="1" dirty="0">
                <a:solidFill>
                  <a:prstClr val="black"/>
                </a:solidFill>
                <a:latin typeface="Calibri" panose="020F0502020204030204" pitchFamily="34" charset="0"/>
                <a:cs typeface="Times New Roman" panose="02020603050405020304" pitchFamily="18" charset="0"/>
              </a:rPr>
              <a:t>$8 million </a:t>
            </a:r>
            <a:r>
              <a:rPr lang="en-US" dirty="0">
                <a:solidFill>
                  <a:prstClr val="black"/>
                </a:solidFill>
                <a:latin typeface="Calibri" panose="020F0502020204030204" pitchFamily="34" charset="0"/>
                <a:cs typeface="Times New Roman" panose="02020603050405020304" pitchFamily="18" charset="0"/>
              </a:rPr>
              <a:t>more in 2023 with the passage of SB 120 than it would have without passage of the legislation.  </a:t>
            </a:r>
          </a:p>
          <a:p>
            <a:pPr marL="257175" indent="-257175" defTabSz="685800">
              <a:lnSpc>
                <a:spcPct val="107000"/>
              </a:lnSpc>
              <a:spcAft>
                <a:spcPts val="600"/>
              </a:spcAft>
              <a:buFont typeface="Arial" panose="020B0604020202020204" pitchFamily="34" charset="0"/>
              <a:buChar char="•"/>
            </a:pPr>
            <a:endParaRPr lang="en-US" sz="1650" dirty="0">
              <a:solidFill>
                <a:prstClr val="black"/>
              </a:solidFill>
              <a:latin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18AFF9DD-B058-23BD-EB7F-BD87B3F5E743}"/>
              </a:ext>
            </a:extLst>
          </p:cNvPr>
          <p:cNvSpPr>
            <a:spLocks noGrp="1"/>
          </p:cNvSpPr>
          <p:nvPr>
            <p:ph type="title"/>
          </p:nvPr>
        </p:nvSpPr>
        <p:spPr>
          <a:xfrm>
            <a:off x="244675" y="245141"/>
            <a:ext cx="7886700" cy="994172"/>
          </a:xfrm>
        </p:spPr>
        <p:txBody>
          <a:bodyPr vert="horz" lIns="68580" tIns="34290" rIns="68580" bIns="34290" rtlCol="0" anchor="ctr">
            <a:normAutofit/>
          </a:bodyPr>
          <a:lstStyle/>
          <a:p>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2. Primary Care Investment</a:t>
            </a:r>
          </a:p>
        </p:txBody>
      </p:sp>
    </p:spTree>
    <p:extLst>
      <p:ext uri="{BB962C8B-B14F-4D97-AF65-F5344CB8AC3E}">
        <p14:creationId xmlns:p14="http://schemas.microsoft.com/office/powerpoint/2010/main" val="2134428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5FA1DFD-ED46-B30F-52F3-3CB4B4DB5756}"/>
              </a:ext>
            </a:extLst>
          </p:cNvPr>
          <p:cNvSpPr>
            <a:spLocks noGrp="1"/>
          </p:cNvSpPr>
          <p:nvPr>
            <p:ph type="ftr" sz="quarter" idx="11"/>
          </p:nvPr>
        </p:nvSpPr>
        <p:spPr>
          <a:xfrm>
            <a:off x="3049498" y="6200532"/>
            <a:ext cx="3086100" cy="273844"/>
          </a:xfrm>
        </p:spPr>
        <p:txBody>
          <a:bodyPr vert="horz" lIns="68580" tIns="34290" rIns="68580" bIns="34290" rtlCol="0" anchor="ctr">
            <a:normAutofit/>
          </a:bodyPr>
          <a:lstStyle/>
          <a:p>
            <a:pPr defTabSz="685800">
              <a:spcAft>
                <a:spcPts val="450"/>
              </a:spcAft>
            </a:pPr>
            <a:r>
              <a:rPr lang="en-US">
                <a:solidFill>
                  <a:prstClr val="black">
                    <a:tint val="75000"/>
                  </a:prstClr>
                </a:solidFill>
                <a:latin typeface="Calibri" panose="020F0502020204030204"/>
              </a:rPr>
              <a:t>© 2018 Freedman HealthCare, LLC</a:t>
            </a:r>
          </a:p>
        </p:txBody>
      </p:sp>
      <p:sp>
        <p:nvSpPr>
          <p:cNvPr id="5" name="Slide Number Placeholder 4">
            <a:extLst>
              <a:ext uri="{FF2B5EF4-FFF2-40B4-BE49-F238E27FC236}">
                <a16:creationId xmlns:a16="http://schemas.microsoft.com/office/drawing/2014/main" id="{BAF4B0B0-F235-DE57-31C2-DBAA95164A59}"/>
              </a:ext>
            </a:extLst>
          </p:cNvPr>
          <p:cNvSpPr>
            <a:spLocks noGrp="1"/>
          </p:cNvSpPr>
          <p:nvPr>
            <p:ph type="sldNum" sz="quarter" idx="12"/>
          </p:nvPr>
        </p:nvSpPr>
        <p:spPr>
          <a:xfrm>
            <a:off x="6457950" y="5624513"/>
            <a:ext cx="2057400" cy="273844"/>
          </a:xfrm>
        </p:spPr>
        <p:txBody>
          <a:bodyPr vert="horz" lIns="68580" tIns="34290" rIns="68580" bIns="34290" rtlCol="0" anchor="ctr">
            <a:normAutofit/>
          </a:bodyPr>
          <a:lstStyle/>
          <a:p>
            <a:pPr defTabSz="685800">
              <a:spcAft>
                <a:spcPts val="450"/>
              </a:spcAft>
            </a:pPr>
            <a:fld id="{89EC1B6A-93FB-412D-A2F8-D0090C074C45}" type="slidenum">
              <a:rPr lang="en-US">
                <a:solidFill>
                  <a:prstClr val="black">
                    <a:tint val="75000"/>
                  </a:prstClr>
                </a:solidFill>
                <a:latin typeface="Calibri" panose="020F0502020204030204"/>
              </a:rPr>
              <a:pPr defTabSz="685800">
                <a:spcAft>
                  <a:spcPts val="450"/>
                </a:spcAft>
              </a:pPr>
              <a:t>22</a:t>
            </a:fld>
            <a:endParaRPr lang="en-US">
              <a:solidFill>
                <a:prstClr val="black">
                  <a:tint val="75000"/>
                </a:prstClr>
              </a:solidFill>
              <a:latin typeface="Calibri" panose="020F0502020204030204"/>
            </a:endParaRPr>
          </a:p>
        </p:txBody>
      </p:sp>
      <p:sp>
        <p:nvSpPr>
          <p:cNvPr id="6" name="Title 1">
            <a:extLst>
              <a:ext uri="{FF2B5EF4-FFF2-40B4-BE49-F238E27FC236}">
                <a16:creationId xmlns:a16="http://schemas.microsoft.com/office/drawing/2014/main" id="{CC5ED94A-0860-C640-4C1A-C8EBB9E8000E}"/>
              </a:ext>
            </a:extLst>
          </p:cNvPr>
          <p:cNvSpPr txBox="1">
            <a:spLocks/>
          </p:cNvSpPr>
          <p:nvPr/>
        </p:nvSpPr>
        <p:spPr>
          <a:xfrm>
            <a:off x="314908" y="245141"/>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2. Primary Care Investment</a:t>
            </a:r>
          </a:p>
        </p:txBody>
      </p:sp>
      <p:graphicFrame>
        <p:nvGraphicFramePr>
          <p:cNvPr id="2" name="Chart 1">
            <a:extLst>
              <a:ext uri="{FF2B5EF4-FFF2-40B4-BE49-F238E27FC236}">
                <a16:creationId xmlns:a16="http://schemas.microsoft.com/office/drawing/2014/main" id="{8E031233-6432-42F9-9FAC-3D44CF384899}"/>
              </a:ext>
            </a:extLst>
          </p:cNvPr>
          <p:cNvGraphicFramePr>
            <a:graphicFrameLocks/>
          </p:cNvGraphicFramePr>
          <p:nvPr>
            <p:extLst>
              <p:ext uri="{D42A27DB-BD31-4B8C-83A1-F6EECF244321}">
                <p14:modId xmlns:p14="http://schemas.microsoft.com/office/powerpoint/2010/main" val="2857106572"/>
              </p:ext>
            </p:extLst>
          </p:nvPr>
        </p:nvGraphicFramePr>
        <p:xfrm>
          <a:off x="164387" y="1705510"/>
          <a:ext cx="8856323" cy="4345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427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6318ED-C036-BCCF-A21D-0E081FAF4317}"/>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2022 Freedman HealthCare, LLC</a:t>
            </a:r>
          </a:p>
        </p:txBody>
      </p:sp>
      <p:sp>
        <p:nvSpPr>
          <p:cNvPr id="4" name="Slide Number Placeholder 3">
            <a:extLst>
              <a:ext uri="{FF2B5EF4-FFF2-40B4-BE49-F238E27FC236}">
                <a16:creationId xmlns:a16="http://schemas.microsoft.com/office/drawing/2014/main" id="{81FAFAFE-01C2-1B4B-AE62-E5BB0AF08891}"/>
              </a:ext>
            </a:extLst>
          </p:cNvPr>
          <p:cNvSpPr>
            <a:spLocks noGrp="1"/>
          </p:cNvSpPr>
          <p:nvPr>
            <p:ph type="sldNum" sz="quarter" idx="12"/>
          </p:nvPr>
        </p:nvSpPr>
        <p:spPr>
          <a:xfrm>
            <a:off x="6593681" y="5553534"/>
            <a:ext cx="2057400" cy="273844"/>
          </a:xfrm>
        </p:spPr>
        <p:txBody>
          <a:bodyPr/>
          <a:lstStyle/>
          <a:p>
            <a:pPr defTabSz="685800"/>
            <a:fld id="{89EC1B6A-93FB-412D-A2F8-D0090C074C45}" type="slidenum">
              <a:rPr lang="en-US">
                <a:solidFill>
                  <a:prstClr val="black">
                    <a:tint val="75000"/>
                  </a:prstClr>
                </a:solidFill>
                <a:latin typeface="Calibri" panose="020F0502020204030204"/>
              </a:rPr>
              <a:pPr defTabSz="685800"/>
              <a:t>23</a:t>
            </a:fld>
            <a:endParaRPr lang="en-US">
              <a:solidFill>
                <a:prstClr val="black">
                  <a:tint val="75000"/>
                </a:prstClr>
              </a:solidFill>
              <a:latin typeface="Calibri" panose="020F0502020204030204"/>
            </a:endParaRPr>
          </a:p>
        </p:txBody>
      </p:sp>
      <p:sp>
        <p:nvSpPr>
          <p:cNvPr id="6" name="Title 1">
            <a:extLst>
              <a:ext uri="{FF2B5EF4-FFF2-40B4-BE49-F238E27FC236}">
                <a16:creationId xmlns:a16="http://schemas.microsoft.com/office/drawing/2014/main" id="{8B5A2BD9-8DD6-C74C-6B9E-DCAF543CC132}"/>
              </a:ext>
            </a:extLst>
          </p:cNvPr>
          <p:cNvSpPr txBox="1">
            <a:spLocks/>
          </p:cNvSpPr>
          <p:nvPr/>
        </p:nvSpPr>
        <p:spPr>
          <a:xfrm>
            <a:off x="284086" y="288775"/>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2. Primary Care Investment</a:t>
            </a:r>
          </a:p>
        </p:txBody>
      </p:sp>
      <p:graphicFrame>
        <p:nvGraphicFramePr>
          <p:cNvPr id="9" name="Chart 8">
            <a:extLst>
              <a:ext uri="{FF2B5EF4-FFF2-40B4-BE49-F238E27FC236}">
                <a16:creationId xmlns:a16="http://schemas.microsoft.com/office/drawing/2014/main" id="{ACE82589-F357-4A10-881C-A656240F7984}"/>
              </a:ext>
            </a:extLst>
          </p:cNvPr>
          <p:cNvGraphicFramePr>
            <a:graphicFrameLocks/>
          </p:cNvGraphicFramePr>
          <p:nvPr>
            <p:extLst>
              <p:ext uri="{D42A27DB-BD31-4B8C-83A1-F6EECF244321}">
                <p14:modId xmlns:p14="http://schemas.microsoft.com/office/powerpoint/2010/main" val="2712855138"/>
              </p:ext>
            </p:extLst>
          </p:nvPr>
        </p:nvGraphicFramePr>
        <p:xfrm>
          <a:off x="0" y="1869897"/>
          <a:ext cx="9144000" cy="4376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494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30E3480-0EA5-4D3E-8C22-44D21C383401}"/>
              </a:ext>
            </a:extLst>
          </p:cNvPr>
          <p:cNvSpPr>
            <a:spLocks noGrp="1"/>
          </p:cNvSpPr>
          <p:nvPr>
            <p:ph type="title"/>
          </p:nvPr>
        </p:nvSpPr>
        <p:spPr>
          <a:xfrm>
            <a:off x="215480" y="418250"/>
            <a:ext cx="6678160" cy="742950"/>
          </a:xfrm>
        </p:spPr>
        <p:txBody>
          <a:bodyPr>
            <a:noAutofit/>
          </a:bodyPr>
          <a:lstStyle/>
          <a:p>
            <a:pPr>
              <a:defRPr/>
            </a:pPr>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2. Primary Care Investment  </a:t>
            </a:r>
          </a:p>
        </p:txBody>
      </p:sp>
      <p:sp>
        <p:nvSpPr>
          <p:cNvPr id="6" name="Slide Number Placeholder 5">
            <a:extLst>
              <a:ext uri="{FF2B5EF4-FFF2-40B4-BE49-F238E27FC236}">
                <a16:creationId xmlns:a16="http://schemas.microsoft.com/office/drawing/2014/main" id="{074DDDB9-500D-4CA6-BD2E-0C98E29648A5}"/>
              </a:ext>
            </a:extLst>
          </p:cNvPr>
          <p:cNvSpPr>
            <a:spLocks noGrp="1"/>
          </p:cNvSpPr>
          <p:nvPr>
            <p:ph type="sldNum" sz="quarter" idx="12"/>
          </p:nvPr>
        </p:nvSpPr>
        <p:spPr/>
        <p:txBody>
          <a:bodyPr/>
          <a:lstStyle/>
          <a:p>
            <a:pPr defTabSz="342900">
              <a:defRPr/>
            </a:pPr>
            <a:fld id="{89EC1B6A-93FB-412D-A2F8-D0090C074C45}" type="slidenum">
              <a:rPr lang="en-US">
                <a:solidFill>
                  <a:prstClr val="black">
                    <a:tint val="75000"/>
                  </a:prstClr>
                </a:solidFill>
                <a:latin typeface="Calibri" panose="020F0502020204030204"/>
              </a:rPr>
              <a:pPr defTabSz="342900">
                <a:defRPr/>
              </a:pPr>
              <a:t>24</a:t>
            </a:fld>
            <a:endParaRPr lang="en-US">
              <a:solidFill>
                <a:prstClr val="black">
                  <a:tint val="75000"/>
                </a:prstClr>
              </a:solidFill>
              <a:latin typeface="Calibri" panose="020F0502020204030204"/>
            </a:endParaRPr>
          </a:p>
        </p:txBody>
      </p:sp>
      <p:sp>
        <p:nvSpPr>
          <p:cNvPr id="42" name="Footer Placeholder 3">
            <a:extLst>
              <a:ext uri="{FF2B5EF4-FFF2-40B4-BE49-F238E27FC236}">
                <a16:creationId xmlns:a16="http://schemas.microsoft.com/office/drawing/2014/main" id="{12D837D2-DE83-4494-8471-332BBA10440F}"/>
              </a:ext>
            </a:extLst>
          </p:cNvPr>
          <p:cNvSpPr>
            <a:spLocks noGrp="1"/>
          </p:cNvSpPr>
          <p:nvPr>
            <p:ph type="ftr" sz="quarter" idx="11"/>
          </p:nvPr>
        </p:nvSpPr>
        <p:spPr>
          <a:xfrm>
            <a:off x="3414712" y="6219431"/>
            <a:ext cx="2314575" cy="273844"/>
          </a:xfrm>
        </p:spPr>
        <p:txBody>
          <a:bodyPr>
            <a:normAutofit/>
          </a:bodyPr>
          <a:lstStyle/>
          <a:p>
            <a:pPr defTabSz="342900">
              <a:spcAft>
                <a:spcPts val="450"/>
              </a:spcAft>
              <a:defRPr/>
            </a:pPr>
            <a:r>
              <a:rPr lang="en-US">
                <a:solidFill>
                  <a:prstClr val="black">
                    <a:tint val="75000"/>
                  </a:prstClr>
                </a:solidFill>
                <a:latin typeface="Calibri" panose="020F0502020204030204"/>
              </a:rPr>
              <a:t>© 2022 Freedman HealthCare, LLC</a:t>
            </a:r>
          </a:p>
        </p:txBody>
      </p:sp>
      <p:graphicFrame>
        <p:nvGraphicFramePr>
          <p:cNvPr id="3" name="Chart 2">
            <a:extLst>
              <a:ext uri="{FF2B5EF4-FFF2-40B4-BE49-F238E27FC236}">
                <a16:creationId xmlns:a16="http://schemas.microsoft.com/office/drawing/2014/main" id="{D64412A7-E8E6-4BE3-9BEB-0C04E65829C4}"/>
              </a:ext>
            </a:extLst>
          </p:cNvPr>
          <p:cNvGraphicFramePr>
            <a:graphicFrameLocks/>
          </p:cNvGraphicFramePr>
          <p:nvPr>
            <p:extLst>
              <p:ext uri="{D42A27DB-BD31-4B8C-83A1-F6EECF244321}">
                <p14:modId xmlns:p14="http://schemas.microsoft.com/office/powerpoint/2010/main" val="398710511"/>
              </p:ext>
            </p:extLst>
          </p:nvPr>
        </p:nvGraphicFramePr>
        <p:xfrm>
          <a:off x="82194" y="1726058"/>
          <a:ext cx="8866598" cy="4493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692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a:xfrm>
            <a:off x="3314682" y="6082509"/>
            <a:ext cx="3086100" cy="273844"/>
          </a:xfrm>
        </p:spPr>
        <p:txBody>
          <a:bodyPr/>
          <a:lstStyle/>
          <a:p>
            <a:pPr defTabSz="685800"/>
            <a:r>
              <a:rPr lang="en-US" dirty="0">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25</a:t>
            </a:fld>
            <a:endParaRPr lang="en-US">
              <a:solidFill>
                <a:prstClr val="black">
                  <a:tint val="75000"/>
                </a:prstClr>
              </a:solidFill>
              <a:latin typeface="Calibri" panose="020F0502020204030204"/>
            </a:endParaRPr>
          </a:p>
        </p:txBody>
      </p:sp>
      <p:sp>
        <p:nvSpPr>
          <p:cNvPr id="3" name="Title 1">
            <a:extLst>
              <a:ext uri="{FF2B5EF4-FFF2-40B4-BE49-F238E27FC236}">
                <a16:creationId xmlns:a16="http://schemas.microsoft.com/office/drawing/2014/main" id="{360BF7DE-C1AE-CD3F-E7F1-9B895015C8FF}"/>
              </a:ext>
            </a:extLst>
          </p:cNvPr>
          <p:cNvSpPr txBox="1">
            <a:spLocks/>
          </p:cNvSpPr>
          <p:nvPr/>
        </p:nvSpPr>
        <p:spPr>
          <a:xfrm>
            <a:off x="328009" y="311821"/>
            <a:ext cx="6329494" cy="8679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3. Care Transformation Requirements </a:t>
            </a:r>
          </a:p>
        </p:txBody>
      </p:sp>
      <p:sp>
        <p:nvSpPr>
          <p:cNvPr id="2" name="TextBox 1">
            <a:extLst>
              <a:ext uri="{FF2B5EF4-FFF2-40B4-BE49-F238E27FC236}">
                <a16:creationId xmlns:a16="http://schemas.microsoft.com/office/drawing/2014/main" id="{FDBE1731-1A08-D130-A869-5EFA0C427CDE}"/>
              </a:ext>
            </a:extLst>
          </p:cNvPr>
          <p:cNvSpPr txBox="1"/>
          <p:nvPr/>
        </p:nvSpPr>
        <p:spPr>
          <a:xfrm>
            <a:off x="4857732" y="5585756"/>
            <a:ext cx="4049786" cy="300082"/>
          </a:xfrm>
          <a:prstGeom prst="rect">
            <a:avLst/>
          </a:prstGeom>
          <a:solidFill>
            <a:srgbClr val="FFC000"/>
          </a:solidFill>
        </p:spPr>
        <p:txBody>
          <a:bodyPr wrap="square" rtlCol="0">
            <a:spAutoFit/>
          </a:bodyPr>
          <a:lstStyle/>
          <a:p>
            <a:pPr defTabSz="685800"/>
            <a:r>
              <a:rPr lang="en-US" sz="1350" b="1" dirty="0">
                <a:solidFill>
                  <a:prstClr val="white"/>
                </a:solidFill>
                <a:latin typeface="Calibri" panose="020F0502020204030204"/>
              </a:rPr>
              <a:t>SS 1 for SB 120 &amp; REGULATION 1322 REQUIREMENTS </a:t>
            </a:r>
          </a:p>
        </p:txBody>
      </p:sp>
      <p:sp>
        <p:nvSpPr>
          <p:cNvPr id="7" name="TextBox 6">
            <a:extLst>
              <a:ext uri="{FF2B5EF4-FFF2-40B4-BE49-F238E27FC236}">
                <a16:creationId xmlns:a16="http://schemas.microsoft.com/office/drawing/2014/main" id="{B7D16C79-6FE4-B457-68A1-9B3418907C90}"/>
              </a:ext>
            </a:extLst>
          </p:cNvPr>
          <p:cNvSpPr txBox="1"/>
          <p:nvPr/>
        </p:nvSpPr>
        <p:spPr>
          <a:xfrm>
            <a:off x="537801" y="2230817"/>
            <a:ext cx="8369717" cy="2603983"/>
          </a:xfrm>
          <a:prstGeom prst="rect">
            <a:avLst/>
          </a:prstGeom>
          <a:noFill/>
        </p:spPr>
        <p:txBody>
          <a:bodyPr wrap="square">
            <a:spAutoFit/>
          </a:bodyPr>
          <a:lstStyle/>
          <a:p>
            <a:pPr defTabSz="685800">
              <a:lnSpc>
                <a:spcPct val="107000"/>
              </a:lnSpc>
              <a:spcAft>
                <a:spcPts val="6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Carriers must target 75% of primary care providers in care transformation activities by 2026. </a:t>
            </a:r>
          </a:p>
          <a:p>
            <a:pPr defTabSz="685800">
              <a:lnSpc>
                <a:spcPct val="107000"/>
              </a:lnSpc>
              <a:spcAft>
                <a:spcPts val="600"/>
              </a:spcAft>
            </a:pPr>
            <a:r>
              <a:rPr lang="en-US"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To qualify, primary care providers must</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marL="257175" indent="-257175" defTabSz="685800">
              <a:lnSpc>
                <a:spcPct val="107000"/>
              </a:lnSpc>
              <a:buFont typeface="Symbol" panose="05050102010706020507" pitchFamily="18" charset="2"/>
              <a:buChar char=""/>
            </a:pPr>
            <a:r>
              <a:rPr lang="en-US" dirty="0">
                <a:solidFill>
                  <a:prstClr val="black"/>
                </a:solidFill>
                <a:latin typeface="Calibri" panose="020F0502020204030204" pitchFamily="34" charset="0"/>
                <a:cs typeface="Times New Roman" panose="02020603050405020304" pitchFamily="18" charset="0"/>
              </a:rPr>
              <a:t>Enroll in a carrier program that provides additional payments to primary care providers working to achieve advanced primary care capabilities </a:t>
            </a:r>
          </a:p>
          <a:p>
            <a:pPr marL="257175" indent="-257175" defTabSz="685800">
              <a:lnSpc>
                <a:spcPct val="107000"/>
              </a:lnSpc>
              <a:buFont typeface="Symbol" panose="05050102010706020507" pitchFamily="18" charset="2"/>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Achieve National Committee for Quality Assurance Patient-Centered Medical Home Recognition (PCMH)</a:t>
            </a:r>
          </a:p>
          <a:p>
            <a:pPr marL="257175" indent="-257175" defTabSz="685800">
              <a:lnSpc>
                <a:spcPct val="107000"/>
              </a:lnSpc>
              <a:spcAft>
                <a:spcPts val="600"/>
              </a:spcAft>
              <a:buFont typeface="Symbol" panose="05050102010706020507" pitchFamily="18" charset="2"/>
              <a:buChar char=""/>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Participate in the Delaware Primary Care Model (in development by the PCRC)</a:t>
            </a:r>
          </a:p>
        </p:txBody>
      </p:sp>
    </p:spTree>
    <p:extLst>
      <p:ext uri="{BB962C8B-B14F-4D97-AF65-F5344CB8AC3E}">
        <p14:creationId xmlns:p14="http://schemas.microsoft.com/office/powerpoint/2010/main" val="203610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nurse showing a patient something on the tablet&#10;&#10;Description automatically generated with low confidence">
            <a:extLst>
              <a:ext uri="{FF2B5EF4-FFF2-40B4-BE49-F238E27FC236}">
                <a16:creationId xmlns:a16="http://schemas.microsoft.com/office/drawing/2014/main" id="{1CE7FD99-E54B-88C5-A26C-EFEF812DB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577" y="2566967"/>
            <a:ext cx="1691640" cy="2537460"/>
          </a:xfrm>
          <a:prstGeom prst="ellipse">
            <a:avLst/>
          </a:prstGeom>
        </p:spPr>
      </p:pic>
      <p:sp>
        <p:nvSpPr>
          <p:cNvPr id="33" name="Oval 32">
            <a:extLst>
              <a:ext uri="{FF2B5EF4-FFF2-40B4-BE49-F238E27FC236}">
                <a16:creationId xmlns:a16="http://schemas.microsoft.com/office/drawing/2014/main" id="{DE35CF96-524F-5FF3-9DE3-0CFC606C70A7}"/>
              </a:ext>
            </a:extLst>
          </p:cNvPr>
          <p:cNvSpPr/>
          <p:nvPr/>
        </p:nvSpPr>
        <p:spPr>
          <a:xfrm>
            <a:off x="2738846" y="2189569"/>
            <a:ext cx="6036276" cy="3127763"/>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4" name="Group 13">
            <a:extLst>
              <a:ext uri="{FF2B5EF4-FFF2-40B4-BE49-F238E27FC236}">
                <a16:creationId xmlns:a16="http://schemas.microsoft.com/office/drawing/2014/main" id="{3A6E2F63-B87A-41D6-38F1-E7209A53C0AD}"/>
              </a:ext>
            </a:extLst>
          </p:cNvPr>
          <p:cNvGrpSpPr/>
          <p:nvPr/>
        </p:nvGrpSpPr>
        <p:grpSpPr>
          <a:xfrm>
            <a:off x="2666047" y="2026447"/>
            <a:ext cx="6319436" cy="3618500"/>
            <a:chOff x="4814327" y="1293395"/>
            <a:chExt cx="5292207" cy="5050829"/>
          </a:xfrm>
        </p:grpSpPr>
        <p:sp>
          <p:nvSpPr>
            <p:cNvPr id="17" name="Freeform: Shape 16">
              <a:extLst>
                <a:ext uri="{FF2B5EF4-FFF2-40B4-BE49-F238E27FC236}">
                  <a16:creationId xmlns:a16="http://schemas.microsoft.com/office/drawing/2014/main" id="{8EA7DD59-1F93-26D5-59F3-D250EAE69841}"/>
                </a:ext>
              </a:extLst>
            </p:cNvPr>
            <p:cNvSpPr/>
            <p:nvPr/>
          </p:nvSpPr>
          <p:spPr>
            <a:xfrm>
              <a:off x="6786728" y="1293395"/>
              <a:ext cx="1213218" cy="788592"/>
            </a:xfrm>
            <a:custGeom>
              <a:avLst/>
              <a:gdLst>
                <a:gd name="connsiteX0" fmla="*/ 0 w 1213218"/>
                <a:gd name="connsiteY0" fmla="*/ 131435 h 788592"/>
                <a:gd name="connsiteX1" fmla="*/ 131435 w 1213218"/>
                <a:gd name="connsiteY1" fmla="*/ 0 h 788592"/>
                <a:gd name="connsiteX2" fmla="*/ 1081783 w 1213218"/>
                <a:gd name="connsiteY2" fmla="*/ 0 h 788592"/>
                <a:gd name="connsiteX3" fmla="*/ 1213218 w 1213218"/>
                <a:gd name="connsiteY3" fmla="*/ 131435 h 788592"/>
                <a:gd name="connsiteX4" fmla="*/ 1213218 w 1213218"/>
                <a:gd name="connsiteY4" fmla="*/ 657157 h 788592"/>
                <a:gd name="connsiteX5" fmla="*/ 1081783 w 1213218"/>
                <a:gd name="connsiteY5" fmla="*/ 788592 h 788592"/>
                <a:gd name="connsiteX6" fmla="*/ 131435 w 1213218"/>
                <a:gd name="connsiteY6" fmla="*/ 788592 h 788592"/>
                <a:gd name="connsiteX7" fmla="*/ 0 w 1213218"/>
                <a:gd name="connsiteY7" fmla="*/ 657157 h 788592"/>
                <a:gd name="connsiteX8" fmla="*/ 0 w 1213218"/>
                <a:gd name="connsiteY8" fmla="*/ 131435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218" h="788592">
                  <a:moveTo>
                    <a:pt x="0" y="131435"/>
                  </a:moveTo>
                  <a:cubicBezTo>
                    <a:pt x="0" y="58845"/>
                    <a:pt x="58845" y="0"/>
                    <a:pt x="131435" y="0"/>
                  </a:cubicBezTo>
                  <a:lnTo>
                    <a:pt x="1081783" y="0"/>
                  </a:lnTo>
                  <a:cubicBezTo>
                    <a:pt x="1154373" y="0"/>
                    <a:pt x="1213218" y="58845"/>
                    <a:pt x="1213218" y="131435"/>
                  </a:cubicBezTo>
                  <a:lnTo>
                    <a:pt x="1213218" y="657157"/>
                  </a:lnTo>
                  <a:cubicBezTo>
                    <a:pt x="1213218" y="729747"/>
                    <a:pt x="1154373" y="788592"/>
                    <a:pt x="1081783" y="788592"/>
                  </a:cubicBezTo>
                  <a:lnTo>
                    <a:pt x="131435" y="788592"/>
                  </a:lnTo>
                  <a:cubicBezTo>
                    <a:pt x="58845" y="788592"/>
                    <a:pt x="0" y="729747"/>
                    <a:pt x="0" y="657157"/>
                  </a:cubicBezTo>
                  <a:lnTo>
                    <a:pt x="0" y="131435"/>
                  </a:lnTo>
                  <a:close/>
                </a:path>
              </a:pathLst>
            </a:custGeom>
            <a:solidFill>
              <a:schemeClr val="accent3"/>
            </a:solidFill>
            <a:ln>
              <a:solidFill>
                <a:schemeClr val="accent4">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877" tIns="68877" rIns="68877" bIns="68877" numCol="1" spcCol="1270" anchor="ctr" anchorCtr="0">
              <a:noAutofit/>
            </a:bodyPr>
            <a:lstStyle/>
            <a:p>
              <a:pPr algn="ctr" defTabSz="466725">
                <a:lnSpc>
                  <a:spcPct val="90000"/>
                </a:lnSpc>
                <a:spcBef>
                  <a:spcPct val="0"/>
                </a:spcBef>
                <a:spcAft>
                  <a:spcPct val="35000"/>
                </a:spcAft>
                <a:defRPr/>
              </a:pPr>
              <a:r>
                <a:rPr lang="en-US" sz="1350" b="1">
                  <a:solidFill>
                    <a:prstClr val="white"/>
                  </a:solidFill>
                  <a:latin typeface="Calibri" panose="020F0502020204030204"/>
                </a:rPr>
                <a:t>Team-Based Care &amp; Care Management </a:t>
              </a:r>
            </a:p>
          </p:txBody>
        </p:sp>
        <p:sp>
          <p:nvSpPr>
            <p:cNvPr id="19" name="Freeform: Shape 18">
              <a:extLst>
                <a:ext uri="{FF2B5EF4-FFF2-40B4-BE49-F238E27FC236}">
                  <a16:creationId xmlns:a16="http://schemas.microsoft.com/office/drawing/2014/main" id="{84330A75-6326-B14B-53D2-0264E85ECF9C}"/>
                </a:ext>
              </a:extLst>
            </p:cNvPr>
            <p:cNvSpPr/>
            <p:nvPr/>
          </p:nvSpPr>
          <p:spPr>
            <a:xfrm>
              <a:off x="6911803" y="5302105"/>
              <a:ext cx="1213218" cy="1042119"/>
            </a:xfrm>
            <a:custGeom>
              <a:avLst/>
              <a:gdLst>
                <a:gd name="connsiteX0" fmla="*/ 0 w 1213218"/>
                <a:gd name="connsiteY0" fmla="*/ 131435 h 788592"/>
                <a:gd name="connsiteX1" fmla="*/ 131435 w 1213218"/>
                <a:gd name="connsiteY1" fmla="*/ 0 h 788592"/>
                <a:gd name="connsiteX2" fmla="*/ 1081783 w 1213218"/>
                <a:gd name="connsiteY2" fmla="*/ 0 h 788592"/>
                <a:gd name="connsiteX3" fmla="*/ 1213218 w 1213218"/>
                <a:gd name="connsiteY3" fmla="*/ 131435 h 788592"/>
                <a:gd name="connsiteX4" fmla="*/ 1213218 w 1213218"/>
                <a:gd name="connsiteY4" fmla="*/ 657157 h 788592"/>
                <a:gd name="connsiteX5" fmla="*/ 1081783 w 1213218"/>
                <a:gd name="connsiteY5" fmla="*/ 788592 h 788592"/>
                <a:gd name="connsiteX6" fmla="*/ 131435 w 1213218"/>
                <a:gd name="connsiteY6" fmla="*/ 788592 h 788592"/>
                <a:gd name="connsiteX7" fmla="*/ 0 w 1213218"/>
                <a:gd name="connsiteY7" fmla="*/ 657157 h 788592"/>
                <a:gd name="connsiteX8" fmla="*/ 0 w 1213218"/>
                <a:gd name="connsiteY8" fmla="*/ 131435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218" h="788592">
                  <a:moveTo>
                    <a:pt x="0" y="131435"/>
                  </a:moveTo>
                  <a:cubicBezTo>
                    <a:pt x="0" y="58845"/>
                    <a:pt x="58845" y="0"/>
                    <a:pt x="131435" y="0"/>
                  </a:cubicBezTo>
                  <a:lnTo>
                    <a:pt x="1081783" y="0"/>
                  </a:lnTo>
                  <a:cubicBezTo>
                    <a:pt x="1154373" y="0"/>
                    <a:pt x="1213218" y="58845"/>
                    <a:pt x="1213218" y="131435"/>
                  </a:cubicBezTo>
                  <a:lnTo>
                    <a:pt x="1213218" y="657157"/>
                  </a:lnTo>
                  <a:cubicBezTo>
                    <a:pt x="1213218" y="729747"/>
                    <a:pt x="1154373" y="788592"/>
                    <a:pt x="1081783" y="788592"/>
                  </a:cubicBezTo>
                  <a:lnTo>
                    <a:pt x="131435" y="788592"/>
                  </a:lnTo>
                  <a:cubicBezTo>
                    <a:pt x="58845" y="788592"/>
                    <a:pt x="0" y="729747"/>
                    <a:pt x="0" y="657157"/>
                  </a:cubicBezTo>
                  <a:lnTo>
                    <a:pt x="0" y="131435"/>
                  </a:lnTo>
                  <a:close/>
                </a:path>
              </a:pathLst>
            </a:custGeom>
            <a:solidFill>
              <a:schemeClr val="accent4">
                <a:lumMod val="50000"/>
              </a:schemeClr>
            </a:solidFill>
            <a:ln>
              <a:solidFill>
                <a:schemeClr val="accent4">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877" tIns="68877" rIns="68877" bIns="68877" numCol="1" spcCol="1270" anchor="ctr" anchorCtr="0">
              <a:noAutofit/>
            </a:bodyPr>
            <a:lstStyle/>
            <a:p>
              <a:pPr algn="ctr" defTabSz="466725">
                <a:lnSpc>
                  <a:spcPct val="90000"/>
                </a:lnSpc>
                <a:spcBef>
                  <a:spcPct val="0"/>
                </a:spcBef>
                <a:spcAft>
                  <a:spcPct val="35000"/>
                </a:spcAft>
                <a:defRPr/>
              </a:pPr>
              <a:r>
                <a:rPr lang="en-US" sz="1350" b="1" dirty="0">
                  <a:solidFill>
                    <a:prstClr val="white"/>
                  </a:solidFill>
                  <a:latin typeface="Calibri" panose="020F0502020204030204"/>
                </a:rPr>
                <a:t>Integration of Primary Care &amp; Behavioral Health</a:t>
              </a:r>
            </a:p>
          </p:txBody>
        </p:sp>
        <p:sp>
          <p:nvSpPr>
            <p:cNvPr id="21" name="Freeform: Shape 20">
              <a:extLst>
                <a:ext uri="{FF2B5EF4-FFF2-40B4-BE49-F238E27FC236}">
                  <a16:creationId xmlns:a16="http://schemas.microsoft.com/office/drawing/2014/main" id="{D9E0B6AD-EB3E-3E2E-A692-2713DC43C242}"/>
                </a:ext>
              </a:extLst>
            </p:cNvPr>
            <p:cNvSpPr/>
            <p:nvPr/>
          </p:nvSpPr>
          <p:spPr>
            <a:xfrm>
              <a:off x="8541582" y="1766190"/>
              <a:ext cx="1213218" cy="788592"/>
            </a:xfrm>
            <a:custGeom>
              <a:avLst/>
              <a:gdLst>
                <a:gd name="connsiteX0" fmla="*/ 0 w 1213218"/>
                <a:gd name="connsiteY0" fmla="*/ 131435 h 788592"/>
                <a:gd name="connsiteX1" fmla="*/ 131435 w 1213218"/>
                <a:gd name="connsiteY1" fmla="*/ 0 h 788592"/>
                <a:gd name="connsiteX2" fmla="*/ 1081783 w 1213218"/>
                <a:gd name="connsiteY2" fmla="*/ 0 h 788592"/>
                <a:gd name="connsiteX3" fmla="*/ 1213218 w 1213218"/>
                <a:gd name="connsiteY3" fmla="*/ 131435 h 788592"/>
                <a:gd name="connsiteX4" fmla="*/ 1213218 w 1213218"/>
                <a:gd name="connsiteY4" fmla="*/ 657157 h 788592"/>
                <a:gd name="connsiteX5" fmla="*/ 1081783 w 1213218"/>
                <a:gd name="connsiteY5" fmla="*/ 788592 h 788592"/>
                <a:gd name="connsiteX6" fmla="*/ 131435 w 1213218"/>
                <a:gd name="connsiteY6" fmla="*/ 788592 h 788592"/>
                <a:gd name="connsiteX7" fmla="*/ 0 w 1213218"/>
                <a:gd name="connsiteY7" fmla="*/ 657157 h 788592"/>
                <a:gd name="connsiteX8" fmla="*/ 0 w 1213218"/>
                <a:gd name="connsiteY8" fmla="*/ 131435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218" h="788592">
                  <a:moveTo>
                    <a:pt x="0" y="131435"/>
                  </a:moveTo>
                  <a:cubicBezTo>
                    <a:pt x="0" y="58845"/>
                    <a:pt x="58845" y="0"/>
                    <a:pt x="131435" y="0"/>
                  </a:cubicBezTo>
                  <a:lnTo>
                    <a:pt x="1081783" y="0"/>
                  </a:lnTo>
                  <a:cubicBezTo>
                    <a:pt x="1154373" y="0"/>
                    <a:pt x="1213218" y="58845"/>
                    <a:pt x="1213218" y="131435"/>
                  </a:cubicBezTo>
                  <a:lnTo>
                    <a:pt x="1213218" y="657157"/>
                  </a:lnTo>
                  <a:cubicBezTo>
                    <a:pt x="1213218" y="729747"/>
                    <a:pt x="1154373" y="788592"/>
                    <a:pt x="1081783" y="788592"/>
                  </a:cubicBezTo>
                  <a:lnTo>
                    <a:pt x="131435" y="788592"/>
                  </a:lnTo>
                  <a:cubicBezTo>
                    <a:pt x="58845" y="788592"/>
                    <a:pt x="0" y="729747"/>
                    <a:pt x="0" y="657157"/>
                  </a:cubicBezTo>
                  <a:lnTo>
                    <a:pt x="0" y="131435"/>
                  </a:lnTo>
                  <a:close/>
                </a:path>
              </a:pathLst>
            </a:custGeom>
            <a:solidFill>
              <a:schemeClr val="accent4">
                <a:lumMod val="60000"/>
                <a:lumOff val="40000"/>
              </a:schemeClr>
            </a:solidFill>
            <a:ln>
              <a:solidFill>
                <a:schemeClr val="accent4">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877" tIns="68877" rIns="68877" bIns="68877" numCol="1" spcCol="1270" anchor="ctr" anchorCtr="0">
              <a:noAutofit/>
            </a:bodyPr>
            <a:lstStyle/>
            <a:p>
              <a:pPr algn="ctr" defTabSz="466725">
                <a:lnSpc>
                  <a:spcPct val="90000"/>
                </a:lnSpc>
                <a:spcBef>
                  <a:spcPct val="0"/>
                </a:spcBef>
                <a:spcAft>
                  <a:spcPct val="35000"/>
                </a:spcAft>
                <a:defRPr/>
              </a:pPr>
              <a:r>
                <a:rPr lang="en-US" sz="1350" b="1">
                  <a:solidFill>
                    <a:prstClr val="white"/>
                  </a:solidFill>
                  <a:latin typeface="Calibri" panose="020F0502020204030204"/>
                </a:rPr>
                <a:t>Active Use of Data</a:t>
              </a:r>
            </a:p>
          </p:txBody>
        </p:sp>
        <p:sp>
          <p:nvSpPr>
            <p:cNvPr id="23" name="Freeform: Shape 22">
              <a:extLst>
                <a:ext uri="{FF2B5EF4-FFF2-40B4-BE49-F238E27FC236}">
                  <a16:creationId xmlns:a16="http://schemas.microsoft.com/office/drawing/2014/main" id="{BA08C648-377C-FFD3-8DA9-06AD4FC0714C}"/>
                </a:ext>
              </a:extLst>
            </p:cNvPr>
            <p:cNvSpPr/>
            <p:nvPr/>
          </p:nvSpPr>
          <p:spPr>
            <a:xfrm>
              <a:off x="8893316" y="4404944"/>
              <a:ext cx="1213218" cy="1121039"/>
            </a:xfrm>
            <a:custGeom>
              <a:avLst/>
              <a:gdLst>
                <a:gd name="connsiteX0" fmla="*/ 0 w 1213218"/>
                <a:gd name="connsiteY0" fmla="*/ 131435 h 788592"/>
                <a:gd name="connsiteX1" fmla="*/ 131435 w 1213218"/>
                <a:gd name="connsiteY1" fmla="*/ 0 h 788592"/>
                <a:gd name="connsiteX2" fmla="*/ 1081783 w 1213218"/>
                <a:gd name="connsiteY2" fmla="*/ 0 h 788592"/>
                <a:gd name="connsiteX3" fmla="*/ 1213218 w 1213218"/>
                <a:gd name="connsiteY3" fmla="*/ 131435 h 788592"/>
                <a:gd name="connsiteX4" fmla="*/ 1213218 w 1213218"/>
                <a:gd name="connsiteY4" fmla="*/ 657157 h 788592"/>
                <a:gd name="connsiteX5" fmla="*/ 1081783 w 1213218"/>
                <a:gd name="connsiteY5" fmla="*/ 788592 h 788592"/>
                <a:gd name="connsiteX6" fmla="*/ 131435 w 1213218"/>
                <a:gd name="connsiteY6" fmla="*/ 788592 h 788592"/>
                <a:gd name="connsiteX7" fmla="*/ 0 w 1213218"/>
                <a:gd name="connsiteY7" fmla="*/ 657157 h 788592"/>
                <a:gd name="connsiteX8" fmla="*/ 0 w 1213218"/>
                <a:gd name="connsiteY8" fmla="*/ 131435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218" h="788592">
                  <a:moveTo>
                    <a:pt x="0" y="131435"/>
                  </a:moveTo>
                  <a:cubicBezTo>
                    <a:pt x="0" y="58845"/>
                    <a:pt x="58845" y="0"/>
                    <a:pt x="131435" y="0"/>
                  </a:cubicBezTo>
                  <a:lnTo>
                    <a:pt x="1081783" y="0"/>
                  </a:lnTo>
                  <a:cubicBezTo>
                    <a:pt x="1154373" y="0"/>
                    <a:pt x="1213218" y="58845"/>
                    <a:pt x="1213218" y="131435"/>
                  </a:cubicBezTo>
                  <a:lnTo>
                    <a:pt x="1213218" y="657157"/>
                  </a:lnTo>
                  <a:cubicBezTo>
                    <a:pt x="1213218" y="729747"/>
                    <a:pt x="1154373" y="788592"/>
                    <a:pt x="1081783" y="788592"/>
                  </a:cubicBezTo>
                  <a:lnTo>
                    <a:pt x="131435" y="788592"/>
                  </a:lnTo>
                  <a:cubicBezTo>
                    <a:pt x="58845" y="788592"/>
                    <a:pt x="0" y="729747"/>
                    <a:pt x="0" y="657157"/>
                  </a:cubicBezTo>
                  <a:lnTo>
                    <a:pt x="0" y="131435"/>
                  </a:lnTo>
                  <a:close/>
                </a:path>
              </a:pathLst>
            </a:custGeom>
            <a:solidFill>
              <a:schemeClr val="accent3">
                <a:lumMod val="75000"/>
              </a:schemeClr>
            </a:solidFill>
            <a:ln>
              <a:solidFill>
                <a:schemeClr val="accent4">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877" tIns="68877" rIns="68877" bIns="68877" numCol="1" spcCol="1270" anchor="ctr" anchorCtr="0">
              <a:noAutofit/>
            </a:bodyPr>
            <a:lstStyle/>
            <a:p>
              <a:pPr algn="ctr" defTabSz="466725">
                <a:lnSpc>
                  <a:spcPct val="90000"/>
                </a:lnSpc>
                <a:spcBef>
                  <a:spcPct val="0"/>
                </a:spcBef>
                <a:spcAft>
                  <a:spcPct val="35000"/>
                </a:spcAft>
                <a:defRPr/>
              </a:pPr>
              <a:r>
                <a:rPr lang="en-US" sz="1350" b="1">
                  <a:solidFill>
                    <a:prstClr val="white"/>
                  </a:solidFill>
                  <a:latin typeface="Calibri" panose="020F0502020204030204"/>
                </a:rPr>
                <a:t>Integration of Primary Care &amp; Social Services</a:t>
              </a:r>
            </a:p>
          </p:txBody>
        </p:sp>
        <p:sp>
          <p:nvSpPr>
            <p:cNvPr id="25" name="Freeform: Shape 24">
              <a:extLst>
                <a:ext uri="{FF2B5EF4-FFF2-40B4-BE49-F238E27FC236}">
                  <a16:creationId xmlns:a16="http://schemas.microsoft.com/office/drawing/2014/main" id="{3284404B-6C8B-126F-8598-F41CD8B53B97}"/>
                </a:ext>
              </a:extLst>
            </p:cNvPr>
            <p:cNvSpPr/>
            <p:nvPr/>
          </p:nvSpPr>
          <p:spPr>
            <a:xfrm>
              <a:off x="4922328" y="4517012"/>
              <a:ext cx="1213218" cy="1121038"/>
            </a:xfrm>
            <a:custGeom>
              <a:avLst/>
              <a:gdLst>
                <a:gd name="connsiteX0" fmla="*/ 0 w 1213218"/>
                <a:gd name="connsiteY0" fmla="*/ 131435 h 788592"/>
                <a:gd name="connsiteX1" fmla="*/ 131435 w 1213218"/>
                <a:gd name="connsiteY1" fmla="*/ 0 h 788592"/>
                <a:gd name="connsiteX2" fmla="*/ 1081783 w 1213218"/>
                <a:gd name="connsiteY2" fmla="*/ 0 h 788592"/>
                <a:gd name="connsiteX3" fmla="*/ 1213218 w 1213218"/>
                <a:gd name="connsiteY3" fmla="*/ 131435 h 788592"/>
                <a:gd name="connsiteX4" fmla="*/ 1213218 w 1213218"/>
                <a:gd name="connsiteY4" fmla="*/ 657157 h 788592"/>
                <a:gd name="connsiteX5" fmla="*/ 1081783 w 1213218"/>
                <a:gd name="connsiteY5" fmla="*/ 788592 h 788592"/>
                <a:gd name="connsiteX6" fmla="*/ 131435 w 1213218"/>
                <a:gd name="connsiteY6" fmla="*/ 788592 h 788592"/>
                <a:gd name="connsiteX7" fmla="*/ 0 w 1213218"/>
                <a:gd name="connsiteY7" fmla="*/ 657157 h 788592"/>
                <a:gd name="connsiteX8" fmla="*/ 0 w 1213218"/>
                <a:gd name="connsiteY8" fmla="*/ 131435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218" h="788592">
                  <a:moveTo>
                    <a:pt x="0" y="131435"/>
                  </a:moveTo>
                  <a:cubicBezTo>
                    <a:pt x="0" y="58845"/>
                    <a:pt x="58845" y="0"/>
                    <a:pt x="131435" y="0"/>
                  </a:cubicBezTo>
                  <a:lnTo>
                    <a:pt x="1081783" y="0"/>
                  </a:lnTo>
                  <a:cubicBezTo>
                    <a:pt x="1154373" y="0"/>
                    <a:pt x="1213218" y="58845"/>
                    <a:pt x="1213218" y="131435"/>
                  </a:cubicBezTo>
                  <a:lnTo>
                    <a:pt x="1213218" y="657157"/>
                  </a:lnTo>
                  <a:cubicBezTo>
                    <a:pt x="1213218" y="729747"/>
                    <a:pt x="1154373" y="788592"/>
                    <a:pt x="1081783" y="788592"/>
                  </a:cubicBezTo>
                  <a:lnTo>
                    <a:pt x="131435" y="788592"/>
                  </a:lnTo>
                  <a:cubicBezTo>
                    <a:pt x="58845" y="788592"/>
                    <a:pt x="0" y="729747"/>
                    <a:pt x="0" y="657157"/>
                  </a:cubicBezTo>
                  <a:lnTo>
                    <a:pt x="0" y="131435"/>
                  </a:lnTo>
                  <a:close/>
                </a:path>
              </a:pathLst>
            </a:custGeom>
            <a:solidFill>
              <a:schemeClr val="accent3">
                <a:lumMod val="60000"/>
                <a:lumOff val="40000"/>
              </a:schemeClr>
            </a:solidFill>
            <a:ln>
              <a:solidFill>
                <a:schemeClr val="accent4">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877" tIns="68877" rIns="68877" bIns="68877" numCol="1" spcCol="1270" anchor="ctr" anchorCtr="0">
              <a:noAutofit/>
            </a:bodyPr>
            <a:lstStyle/>
            <a:p>
              <a:pPr algn="ctr" defTabSz="466725">
                <a:lnSpc>
                  <a:spcPct val="90000"/>
                </a:lnSpc>
                <a:spcBef>
                  <a:spcPct val="0"/>
                </a:spcBef>
                <a:spcAft>
                  <a:spcPct val="35000"/>
                </a:spcAft>
                <a:defRPr/>
              </a:pPr>
              <a:r>
                <a:rPr lang="en-US" sz="1350" b="1">
                  <a:solidFill>
                    <a:prstClr val="white"/>
                  </a:solidFill>
                  <a:latin typeface="Calibri" panose="020F0502020204030204"/>
                </a:rPr>
                <a:t>Effective Management of Tests &amp; Referrals</a:t>
              </a:r>
            </a:p>
          </p:txBody>
        </p:sp>
        <p:sp>
          <p:nvSpPr>
            <p:cNvPr id="27" name="Freeform: Shape 26">
              <a:extLst>
                <a:ext uri="{FF2B5EF4-FFF2-40B4-BE49-F238E27FC236}">
                  <a16:creationId xmlns:a16="http://schemas.microsoft.com/office/drawing/2014/main" id="{C25E1CD6-B058-A206-E879-9A0A6F49F5C9}"/>
                </a:ext>
              </a:extLst>
            </p:cNvPr>
            <p:cNvSpPr/>
            <p:nvPr/>
          </p:nvSpPr>
          <p:spPr>
            <a:xfrm>
              <a:off x="4814327" y="2021487"/>
              <a:ext cx="1213218" cy="788592"/>
            </a:xfrm>
            <a:custGeom>
              <a:avLst/>
              <a:gdLst>
                <a:gd name="connsiteX0" fmla="*/ 0 w 1213218"/>
                <a:gd name="connsiteY0" fmla="*/ 131435 h 788592"/>
                <a:gd name="connsiteX1" fmla="*/ 131435 w 1213218"/>
                <a:gd name="connsiteY1" fmla="*/ 0 h 788592"/>
                <a:gd name="connsiteX2" fmla="*/ 1081783 w 1213218"/>
                <a:gd name="connsiteY2" fmla="*/ 0 h 788592"/>
                <a:gd name="connsiteX3" fmla="*/ 1213218 w 1213218"/>
                <a:gd name="connsiteY3" fmla="*/ 131435 h 788592"/>
                <a:gd name="connsiteX4" fmla="*/ 1213218 w 1213218"/>
                <a:gd name="connsiteY4" fmla="*/ 657157 h 788592"/>
                <a:gd name="connsiteX5" fmla="*/ 1081783 w 1213218"/>
                <a:gd name="connsiteY5" fmla="*/ 788592 h 788592"/>
                <a:gd name="connsiteX6" fmla="*/ 131435 w 1213218"/>
                <a:gd name="connsiteY6" fmla="*/ 788592 h 788592"/>
                <a:gd name="connsiteX7" fmla="*/ 0 w 1213218"/>
                <a:gd name="connsiteY7" fmla="*/ 657157 h 788592"/>
                <a:gd name="connsiteX8" fmla="*/ 0 w 1213218"/>
                <a:gd name="connsiteY8" fmla="*/ 131435 h 78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218" h="788592">
                  <a:moveTo>
                    <a:pt x="0" y="131435"/>
                  </a:moveTo>
                  <a:cubicBezTo>
                    <a:pt x="0" y="58845"/>
                    <a:pt x="58845" y="0"/>
                    <a:pt x="131435" y="0"/>
                  </a:cubicBezTo>
                  <a:lnTo>
                    <a:pt x="1081783" y="0"/>
                  </a:lnTo>
                  <a:cubicBezTo>
                    <a:pt x="1154373" y="0"/>
                    <a:pt x="1213218" y="58845"/>
                    <a:pt x="1213218" y="131435"/>
                  </a:cubicBezTo>
                  <a:lnTo>
                    <a:pt x="1213218" y="657157"/>
                  </a:lnTo>
                  <a:cubicBezTo>
                    <a:pt x="1213218" y="729747"/>
                    <a:pt x="1154373" y="788592"/>
                    <a:pt x="1081783" y="788592"/>
                  </a:cubicBezTo>
                  <a:lnTo>
                    <a:pt x="131435" y="788592"/>
                  </a:lnTo>
                  <a:cubicBezTo>
                    <a:pt x="58845" y="788592"/>
                    <a:pt x="0" y="729747"/>
                    <a:pt x="0" y="657157"/>
                  </a:cubicBezTo>
                  <a:lnTo>
                    <a:pt x="0" y="131435"/>
                  </a:lnTo>
                  <a:close/>
                </a:path>
              </a:pathLst>
            </a:custGeom>
            <a:solidFill>
              <a:schemeClr val="accent4">
                <a:lumMod val="50000"/>
              </a:schemeClr>
            </a:solidFill>
            <a:ln>
              <a:solidFill>
                <a:schemeClr val="accent4">
                  <a:lumMod val="40000"/>
                  <a:lumOff val="6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877" tIns="68877" rIns="68877" bIns="68877" numCol="1" spcCol="1270" anchor="ctr" anchorCtr="0">
              <a:noAutofit/>
            </a:bodyPr>
            <a:lstStyle/>
            <a:p>
              <a:pPr algn="ctr" defTabSz="466725">
                <a:lnSpc>
                  <a:spcPct val="90000"/>
                </a:lnSpc>
                <a:spcBef>
                  <a:spcPct val="0"/>
                </a:spcBef>
                <a:spcAft>
                  <a:spcPct val="35000"/>
                </a:spcAft>
                <a:defRPr/>
              </a:pPr>
              <a:r>
                <a:rPr lang="en-US" sz="1350" b="1">
                  <a:solidFill>
                    <a:prstClr val="white"/>
                  </a:solidFill>
                  <a:latin typeface="Calibri" panose="020F0502020204030204"/>
                </a:rPr>
                <a:t>Planned Care at Every Visit </a:t>
              </a:r>
            </a:p>
          </p:txBody>
        </p:sp>
      </p:grpSp>
      <p:sp>
        <p:nvSpPr>
          <p:cNvPr id="35" name="Footer Placeholder 3">
            <a:extLst>
              <a:ext uri="{FF2B5EF4-FFF2-40B4-BE49-F238E27FC236}">
                <a16:creationId xmlns:a16="http://schemas.microsoft.com/office/drawing/2014/main" id="{0FC0FD29-5DC2-17BD-72A5-D48F545B835A}"/>
              </a:ext>
            </a:extLst>
          </p:cNvPr>
          <p:cNvSpPr>
            <a:spLocks noGrp="1"/>
          </p:cNvSpPr>
          <p:nvPr>
            <p:ph type="ftr" sz="quarter" idx="11"/>
          </p:nvPr>
        </p:nvSpPr>
        <p:spPr>
          <a:xfrm>
            <a:off x="709220" y="5733319"/>
            <a:ext cx="2314575" cy="273844"/>
          </a:xfrm>
        </p:spPr>
        <p:txBody>
          <a:bodyPr>
            <a:normAutofit/>
          </a:bodyPr>
          <a:lstStyle/>
          <a:p>
            <a:pPr defTabSz="342900">
              <a:spcAft>
                <a:spcPts val="450"/>
              </a:spcAft>
              <a:defRPr/>
            </a:pPr>
            <a:r>
              <a:rPr lang="en-US">
                <a:solidFill>
                  <a:prstClr val="black">
                    <a:tint val="75000"/>
                  </a:prstClr>
                </a:solidFill>
                <a:latin typeface="Calibri" panose="020F0502020204030204"/>
              </a:rPr>
              <a:t>© 2022 Freedman HealthCare, LLC</a:t>
            </a:r>
          </a:p>
        </p:txBody>
      </p:sp>
      <p:sp>
        <p:nvSpPr>
          <p:cNvPr id="4" name="Slide Number Placeholder 3">
            <a:extLst>
              <a:ext uri="{FF2B5EF4-FFF2-40B4-BE49-F238E27FC236}">
                <a16:creationId xmlns:a16="http://schemas.microsoft.com/office/drawing/2014/main" id="{13F0E685-FD52-4140-B488-9B7F1D4BC10D}"/>
              </a:ext>
            </a:extLst>
          </p:cNvPr>
          <p:cNvSpPr>
            <a:spLocks noGrp="1"/>
          </p:cNvSpPr>
          <p:nvPr>
            <p:ph type="sldNum" sz="quarter" idx="12"/>
          </p:nvPr>
        </p:nvSpPr>
        <p:spPr/>
        <p:txBody>
          <a:bodyPr/>
          <a:lstStyle/>
          <a:p>
            <a:pPr defTabSz="685800">
              <a:defRPr/>
            </a:pPr>
            <a:fld id="{89EC1B6A-93FB-412D-A2F8-D0090C074C45}" type="slidenum">
              <a:rPr lang="en-US">
                <a:solidFill>
                  <a:prstClr val="black">
                    <a:tint val="75000"/>
                  </a:prstClr>
                </a:solidFill>
                <a:latin typeface="Calibri" panose="020F0502020204030204"/>
              </a:rPr>
              <a:pPr defTabSz="685800">
                <a:defRPr/>
              </a:pPr>
              <a:t>26</a:t>
            </a:fld>
            <a:endParaRPr lang="en-US">
              <a:solidFill>
                <a:prstClr val="black">
                  <a:tint val="75000"/>
                </a:prstClr>
              </a:solidFill>
              <a:latin typeface="Calibri" panose="020F0502020204030204"/>
            </a:endParaRPr>
          </a:p>
        </p:txBody>
      </p:sp>
      <p:sp>
        <p:nvSpPr>
          <p:cNvPr id="16" name="Title 1">
            <a:extLst>
              <a:ext uri="{FF2B5EF4-FFF2-40B4-BE49-F238E27FC236}">
                <a16:creationId xmlns:a16="http://schemas.microsoft.com/office/drawing/2014/main" id="{2F2A53E3-4A0D-29CA-8C6A-109982A7EC2E}"/>
              </a:ext>
            </a:extLst>
          </p:cNvPr>
          <p:cNvSpPr txBox="1">
            <a:spLocks/>
          </p:cNvSpPr>
          <p:nvPr/>
        </p:nvSpPr>
        <p:spPr>
          <a:xfrm>
            <a:off x="158518" y="2649762"/>
            <a:ext cx="2525423" cy="2204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700">
                <a:solidFill>
                  <a:prstClr val="black"/>
                </a:solidFill>
                <a:latin typeface="Calibri" panose="020F0502020204030204"/>
                <a:ea typeface="Tahoma" panose="020B0604030504040204" pitchFamily="34" charset="0"/>
                <a:cs typeface="Tahoma" panose="020B0604030504040204" pitchFamily="34" charset="0"/>
              </a:rPr>
              <a:t>Examples of Care Transformation Activities </a:t>
            </a:r>
          </a:p>
        </p:txBody>
      </p:sp>
      <p:sp>
        <p:nvSpPr>
          <p:cNvPr id="2" name="Title 1">
            <a:extLst>
              <a:ext uri="{FF2B5EF4-FFF2-40B4-BE49-F238E27FC236}">
                <a16:creationId xmlns:a16="http://schemas.microsoft.com/office/drawing/2014/main" id="{07CA4C9F-5BC9-F5CF-9B1A-F17D85C2494D}"/>
              </a:ext>
            </a:extLst>
          </p:cNvPr>
          <p:cNvSpPr txBox="1">
            <a:spLocks/>
          </p:cNvSpPr>
          <p:nvPr/>
        </p:nvSpPr>
        <p:spPr>
          <a:xfrm>
            <a:off x="354617" y="343759"/>
            <a:ext cx="6329494" cy="8679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3. Care Transformation</a:t>
            </a:r>
          </a:p>
        </p:txBody>
      </p:sp>
    </p:spTree>
    <p:extLst>
      <p:ext uri="{BB962C8B-B14F-4D97-AF65-F5344CB8AC3E}">
        <p14:creationId xmlns:p14="http://schemas.microsoft.com/office/powerpoint/2010/main" val="2796214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7DDB-5B2F-4382-8886-E2EA12024EE9}"/>
              </a:ext>
            </a:extLst>
          </p:cNvPr>
          <p:cNvSpPr>
            <a:spLocks noGrp="1"/>
          </p:cNvSpPr>
          <p:nvPr>
            <p:ph type="title"/>
          </p:nvPr>
        </p:nvSpPr>
        <p:spPr>
          <a:xfrm>
            <a:off x="267400" y="282742"/>
            <a:ext cx="6329494" cy="867958"/>
          </a:xfrm>
        </p:spPr>
        <p:txBody>
          <a:bodyPr vert="horz" lIns="68580" tIns="34290" rIns="68580" bIns="34290" rtlCol="0" anchor="ctr">
            <a:normAutofit/>
          </a:bodyPr>
          <a:lstStyle/>
          <a:p>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4. Limits on Price Growth for Hospital and Other Non-Professional Services </a:t>
            </a:r>
          </a:p>
        </p:txBody>
      </p:sp>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a:xfrm>
            <a:off x="3028950" y="6219431"/>
            <a:ext cx="3086100" cy="273844"/>
          </a:xfrm>
        </p:spPr>
        <p:txBody>
          <a:bodyPr/>
          <a:lstStyle/>
          <a:p>
            <a:pPr defTabSz="685800"/>
            <a:r>
              <a:rPr lang="en-US" dirty="0">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27</a:t>
            </a:fld>
            <a:endParaRPr lang="en-US">
              <a:solidFill>
                <a:prstClr val="black">
                  <a:tint val="75000"/>
                </a:prstClr>
              </a:solidFill>
              <a:latin typeface="Calibri" panose="020F0502020204030204"/>
            </a:endParaRPr>
          </a:p>
        </p:txBody>
      </p:sp>
      <p:sp>
        <p:nvSpPr>
          <p:cNvPr id="10" name="TextBox 9">
            <a:extLst>
              <a:ext uri="{FF2B5EF4-FFF2-40B4-BE49-F238E27FC236}">
                <a16:creationId xmlns:a16="http://schemas.microsoft.com/office/drawing/2014/main" id="{D794A70D-A907-4A48-A47B-7CD4699EF4CD}"/>
              </a:ext>
            </a:extLst>
          </p:cNvPr>
          <p:cNvSpPr txBox="1"/>
          <p:nvPr/>
        </p:nvSpPr>
        <p:spPr>
          <a:xfrm>
            <a:off x="4572001" y="5306988"/>
            <a:ext cx="4049786" cy="300082"/>
          </a:xfrm>
          <a:prstGeom prst="rect">
            <a:avLst/>
          </a:prstGeom>
          <a:solidFill>
            <a:srgbClr val="FFC000"/>
          </a:solidFill>
        </p:spPr>
        <p:txBody>
          <a:bodyPr wrap="square" rtlCol="0">
            <a:spAutoFit/>
          </a:bodyPr>
          <a:lstStyle/>
          <a:p>
            <a:pPr defTabSz="685800"/>
            <a:r>
              <a:rPr lang="en-US" sz="1350" b="1" dirty="0">
                <a:solidFill>
                  <a:prstClr val="white"/>
                </a:solidFill>
                <a:latin typeface="Calibri" panose="020F0502020204030204"/>
              </a:rPr>
              <a:t>SS 1 for SB 120 &amp; REGULATION 1322 REQUIREMENTS </a:t>
            </a:r>
          </a:p>
        </p:txBody>
      </p:sp>
      <p:sp>
        <p:nvSpPr>
          <p:cNvPr id="3" name="Content Placeholder 2">
            <a:extLst>
              <a:ext uri="{FF2B5EF4-FFF2-40B4-BE49-F238E27FC236}">
                <a16:creationId xmlns:a16="http://schemas.microsoft.com/office/drawing/2014/main" id="{67C598DD-4963-1D5A-CC27-22D6AC9FE27B}"/>
              </a:ext>
            </a:extLst>
          </p:cNvPr>
          <p:cNvSpPr>
            <a:spLocks noGrp="1"/>
          </p:cNvSpPr>
          <p:nvPr>
            <p:ph idx="1"/>
          </p:nvPr>
        </p:nvSpPr>
        <p:spPr>
          <a:xfrm>
            <a:off x="233218" y="3132845"/>
            <a:ext cx="8282132" cy="2288523"/>
          </a:xfrm>
        </p:spPr>
        <p:txBody>
          <a:bodyPr>
            <a:noAutofit/>
          </a:bodyPr>
          <a:lstStyle/>
          <a:p>
            <a:pPr marL="0" indent="0">
              <a:buNone/>
              <a:defRPr/>
            </a:pPr>
            <a:r>
              <a:rPr lang="en-US" sz="1800" b="1" dirty="0"/>
              <a:t>Moving forward:</a:t>
            </a:r>
          </a:p>
          <a:p>
            <a:pPr marL="0" indent="0">
              <a:spcBef>
                <a:spcPts val="450"/>
              </a:spcBef>
              <a:buNone/>
              <a:defRPr/>
            </a:pPr>
            <a:r>
              <a:rPr lang="en-US" sz="1500" b="1" dirty="0"/>
              <a:t>Limits</a:t>
            </a:r>
            <a:r>
              <a:rPr lang="en-US" sz="1500" dirty="0"/>
              <a:t>: Carrier rate filings must not include aggregate unit price growth for nonprofessional services that exceeds the greater of Core CPI + 1%</a:t>
            </a:r>
          </a:p>
          <a:p>
            <a:pPr marL="0" indent="0">
              <a:spcBef>
                <a:spcPts val="450"/>
              </a:spcBef>
              <a:buNone/>
              <a:defRPr/>
            </a:pPr>
            <a:endParaRPr lang="en-US" sz="1500" dirty="0"/>
          </a:p>
          <a:p>
            <a:pPr marL="0" indent="0">
              <a:spcBef>
                <a:spcPts val="450"/>
              </a:spcBef>
              <a:buNone/>
            </a:pPr>
            <a:r>
              <a:rPr lang="en-US" sz="1500" b="1" dirty="0"/>
              <a:t>Defining Core CPI</a:t>
            </a:r>
            <a:r>
              <a:rPr lang="en-US" sz="1500" dirty="0"/>
              <a:t>: Average of previous 12 bimonthly indices for DE region, ending January 31</a:t>
            </a:r>
            <a:r>
              <a:rPr lang="en-US" sz="1500" baseline="30000" dirty="0"/>
              <a:t>st</a:t>
            </a:r>
            <a:r>
              <a:rPr lang="en-US" sz="1500" dirty="0"/>
              <a:t> of the rate filing year </a:t>
            </a:r>
          </a:p>
          <a:p>
            <a:pPr marL="0" indent="0">
              <a:spcBef>
                <a:spcPts val="450"/>
              </a:spcBef>
              <a:buNone/>
            </a:pPr>
            <a:endParaRPr lang="en-US" sz="1500" b="1" dirty="0"/>
          </a:p>
          <a:p>
            <a:pPr marL="0" indent="0">
              <a:spcBef>
                <a:spcPts val="450"/>
              </a:spcBef>
              <a:buNone/>
            </a:pPr>
            <a:r>
              <a:rPr lang="en-US" sz="1500" b="1" dirty="0"/>
              <a:t>Services included: </a:t>
            </a:r>
            <a:r>
              <a:rPr lang="en-US" sz="1500" dirty="0"/>
              <a:t>Non-professional services include inpatient, outpatient and other medical services as defined by the Unified Rate Review Template (URRT)</a:t>
            </a:r>
            <a:endParaRPr lang="en-US" sz="1500" b="1" dirty="0"/>
          </a:p>
          <a:p>
            <a:pPr marL="0" indent="0">
              <a:buNone/>
            </a:pPr>
            <a:endParaRPr lang="en-US" sz="900" b="1" dirty="0"/>
          </a:p>
        </p:txBody>
      </p:sp>
      <p:sp>
        <p:nvSpPr>
          <p:cNvPr id="6" name="TextBox 5">
            <a:extLst>
              <a:ext uri="{FF2B5EF4-FFF2-40B4-BE49-F238E27FC236}">
                <a16:creationId xmlns:a16="http://schemas.microsoft.com/office/drawing/2014/main" id="{17DE4EA2-1040-4452-B2C9-51A5BD91C79F}"/>
              </a:ext>
            </a:extLst>
          </p:cNvPr>
          <p:cNvSpPr txBox="1"/>
          <p:nvPr/>
        </p:nvSpPr>
        <p:spPr>
          <a:xfrm>
            <a:off x="532213" y="2116986"/>
            <a:ext cx="7230762" cy="854080"/>
          </a:xfrm>
          <a:prstGeom prst="rect">
            <a:avLst/>
          </a:prstGeom>
          <a:solidFill>
            <a:schemeClr val="bg1">
              <a:lumMod val="95000"/>
            </a:schemeClr>
          </a:solidFill>
        </p:spPr>
        <p:txBody>
          <a:bodyPr wrap="none" rtlCol="0">
            <a:spAutoFit/>
          </a:bodyPr>
          <a:lstStyle/>
          <a:p>
            <a:pPr algn="ctr" defTabSz="685800"/>
            <a:r>
              <a:rPr lang="en-US" b="1" dirty="0">
                <a:solidFill>
                  <a:prstClr val="black"/>
                </a:solidFill>
                <a:latin typeface="Calibri" panose="020F0502020204030204"/>
              </a:rPr>
              <a:t>For the 2023 Plan Year: </a:t>
            </a:r>
          </a:p>
          <a:p>
            <a:pPr algn="ctr" defTabSz="685800"/>
            <a:r>
              <a:rPr lang="en-US" dirty="0">
                <a:solidFill>
                  <a:prstClr val="black"/>
                </a:solidFill>
                <a:latin typeface="Calibri" panose="020F0502020204030204"/>
              </a:rPr>
              <a:t>5.5% price growth limit  to reflect inflationary environment and labor costs </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1871252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28</a:t>
            </a:fld>
            <a:endParaRPr lang="en-US">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764C737D-4C34-4955-9361-F3094160197E}"/>
              </a:ext>
            </a:extLst>
          </p:cNvPr>
          <p:cNvSpPr txBox="1"/>
          <p:nvPr/>
        </p:nvSpPr>
        <p:spPr>
          <a:xfrm>
            <a:off x="208916" y="2131095"/>
            <a:ext cx="3979109" cy="276999"/>
          </a:xfrm>
          <a:prstGeom prst="rect">
            <a:avLst/>
          </a:prstGeom>
          <a:solidFill>
            <a:srgbClr val="FFC000"/>
          </a:solidFill>
        </p:spPr>
        <p:txBody>
          <a:bodyPr wrap="square" lIns="68580" tIns="34290" rIns="68580" bIns="34290" rtlCol="0" anchor="t">
            <a:spAutoFit/>
          </a:bodyPr>
          <a:lstStyle/>
          <a:p>
            <a:pPr defTabSz="685800"/>
            <a:r>
              <a:rPr lang="en-US" sz="1350" b="1">
                <a:solidFill>
                  <a:prstClr val="white"/>
                </a:solidFill>
                <a:latin typeface="Calibri" panose="020F0502020204030204"/>
                <a:cs typeface="Calibri"/>
              </a:rPr>
              <a:t>NOTES ON COMPLIANCE </a:t>
            </a:r>
            <a:endParaRPr lang="en-US" sz="1350" b="1">
              <a:solidFill>
                <a:prstClr val="white"/>
              </a:solidFill>
              <a:latin typeface="Calibri" panose="020F0502020204030204"/>
            </a:endParaRPr>
          </a:p>
        </p:txBody>
      </p:sp>
      <p:sp>
        <p:nvSpPr>
          <p:cNvPr id="3" name="Title 1">
            <a:extLst>
              <a:ext uri="{FF2B5EF4-FFF2-40B4-BE49-F238E27FC236}">
                <a16:creationId xmlns:a16="http://schemas.microsoft.com/office/drawing/2014/main" id="{A3775F12-1BFD-6A28-CD14-6F1FABD06D53}"/>
              </a:ext>
            </a:extLst>
          </p:cNvPr>
          <p:cNvSpPr txBox="1">
            <a:spLocks/>
          </p:cNvSpPr>
          <p:nvPr/>
        </p:nvSpPr>
        <p:spPr>
          <a:xfrm>
            <a:off x="208916" y="375209"/>
            <a:ext cx="6329494" cy="8679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4. Limits on Price Growth for Hospital and Other Non-Professional Services </a:t>
            </a:r>
          </a:p>
        </p:txBody>
      </p:sp>
      <p:sp>
        <p:nvSpPr>
          <p:cNvPr id="8" name="TextBox 7">
            <a:extLst>
              <a:ext uri="{FF2B5EF4-FFF2-40B4-BE49-F238E27FC236}">
                <a16:creationId xmlns:a16="http://schemas.microsoft.com/office/drawing/2014/main" id="{596AA31D-BB0B-9DF1-AAEE-14A241877D48}"/>
              </a:ext>
            </a:extLst>
          </p:cNvPr>
          <p:cNvSpPr txBox="1"/>
          <p:nvPr/>
        </p:nvSpPr>
        <p:spPr>
          <a:xfrm>
            <a:off x="328010" y="2594928"/>
            <a:ext cx="8359368" cy="2608406"/>
          </a:xfrm>
          <a:prstGeom prst="rect">
            <a:avLst/>
          </a:prstGeom>
          <a:noFill/>
        </p:spPr>
        <p:txBody>
          <a:bodyPr wrap="square" lIns="68580" tIns="34290" rIns="68580" bIns="34290" rtlCol="0" anchor="t">
            <a:spAutoFit/>
          </a:bodyPr>
          <a:lstStyle/>
          <a:p>
            <a:pPr marL="257175" indent="-257175" defTabSz="685800">
              <a:buFont typeface="Wingdings" panose="05000000000000000000" pitchFamily="2" charset="2"/>
              <a:buChar char="ü"/>
            </a:pPr>
            <a:r>
              <a:rPr lang="en-US" dirty="0">
                <a:solidFill>
                  <a:prstClr val="black"/>
                </a:solidFill>
                <a:latin typeface="Calibri" panose="020F0502020204030204"/>
              </a:rPr>
              <a:t>All carriers project compliance.</a:t>
            </a:r>
          </a:p>
          <a:p>
            <a:pPr marL="257175" indent="-257175" defTabSz="685800">
              <a:buFont typeface="Wingdings" panose="05000000000000000000" pitchFamily="2" charset="2"/>
              <a:buChar char="ü"/>
            </a:pPr>
            <a:endParaRPr lang="en-US" dirty="0">
              <a:solidFill>
                <a:prstClr val="black"/>
              </a:solidFill>
              <a:latin typeface="Calibri" panose="020F0502020204030204"/>
            </a:endParaRPr>
          </a:p>
          <a:p>
            <a:pPr marL="257175" indent="-257175" defTabSz="685800">
              <a:buFont typeface="Wingdings" panose="05000000000000000000" pitchFamily="2" charset="2"/>
              <a:buChar char="ü"/>
            </a:pPr>
            <a:r>
              <a:rPr lang="en-US" dirty="0">
                <a:solidFill>
                  <a:prstClr val="black"/>
                </a:solidFill>
                <a:latin typeface="Calibri" panose="020F0502020204030204"/>
              </a:rPr>
              <a:t>Challenges achieving those projections may include:</a:t>
            </a:r>
            <a:endParaRPr lang="en-US" dirty="0">
              <a:solidFill>
                <a:prstClr val="black"/>
              </a:solidFill>
              <a:latin typeface="Calibri" panose="020F0502020204030204"/>
              <a:cs typeface="Calibri"/>
            </a:endParaRPr>
          </a:p>
          <a:p>
            <a:pPr marL="600075" lvl="1" indent="-257175" defTabSz="685800">
              <a:buFont typeface="Arial" panose="020B0604020202020204" pitchFamily="34" charset="0"/>
              <a:buChar char="•"/>
            </a:pPr>
            <a:r>
              <a:rPr lang="en-US" dirty="0">
                <a:solidFill>
                  <a:prstClr val="black"/>
                </a:solidFill>
                <a:latin typeface="Calibri" panose="020F0502020204030204"/>
              </a:rPr>
              <a:t>Some health systems’ reluctance to adjust contracts as necessary to support compliance with the law.</a:t>
            </a:r>
            <a:endParaRPr lang="en-US" dirty="0">
              <a:solidFill>
                <a:prstClr val="black"/>
              </a:solidFill>
              <a:latin typeface="Calibri" panose="020F0502020204030204"/>
              <a:cs typeface="Calibri Light"/>
            </a:endParaRPr>
          </a:p>
          <a:p>
            <a:pPr marL="257175" indent="-257175" defTabSz="685800">
              <a:buFont typeface="Arial" panose="020B0604020202020204" pitchFamily="34" charset="0"/>
              <a:buChar char="•"/>
            </a:pPr>
            <a:endParaRPr lang="en-US" sz="900" dirty="0">
              <a:solidFill>
                <a:prstClr val="black"/>
              </a:solidFill>
              <a:latin typeface="Calibri" panose="020F0502020204030204"/>
            </a:endParaRPr>
          </a:p>
          <a:p>
            <a:pPr marL="600075" lvl="1" indent="-257175" defTabSz="685800">
              <a:buFont typeface="Arial" panose="020B0604020202020204" pitchFamily="34" charset="0"/>
              <a:buChar char="•"/>
            </a:pPr>
            <a:r>
              <a:rPr lang="en-US" dirty="0">
                <a:solidFill>
                  <a:prstClr val="black"/>
                </a:solidFill>
                <a:latin typeface="Calibri" panose="020F0502020204030204"/>
              </a:rPr>
              <a:t>Without the limits on price growth for non-professional services, funding the required increased primary care investment may not be feasible. </a:t>
            </a:r>
            <a:endParaRPr lang="en-US" dirty="0">
              <a:solidFill>
                <a:prstClr val="black"/>
              </a:solidFill>
              <a:latin typeface="Calibri" panose="020F0502020204030204"/>
              <a:cs typeface="Calibri Light"/>
            </a:endParaRPr>
          </a:p>
          <a:p>
            <a:pPr marL="214313" indent="-214313" defTabSz="685800">
              <a:buFont typeface="Arial" panose="020B0604020202020204" pitchFamily="34" charset="0"/>
              <a:buChar char="•"/>
            </a:pPr>
            <a:endParaRPr lang="en-US" dirty="0">
              <a:solidFill>
                <a:prstClr val="black"/>
              </a:solidFill>
              <a:latin typeface="Calibri" panose="020F0502020204030204"/>
            </a:endParaRPr>
          </a:p>
          <a:p>
            <a:pPr defTabSz="685800"/>
            <a:endParaRPr lang="en-US" sz="1200" dirty="0">
              <a:solidFill>
                <a:prstClr val="black"/>
              </a:solidFill>
              <a:latin typeface="Calibri Light" panose="020F0302020204030204"/>
              <a:cs typeface="Calibri Light"/>
            </a:endParaRPr>
          </a:p>
        </p:txBody>
      </p:sp>
    </p:spTree>
    <p:extLst>
      <p:ext uri="{BB962C8B-B14F-4D97-AF65-F5344CB8AC3E}">
        <p14:creationId xmlns:p14="http://schemas.microsoft.com/office/powerpoint/2010/main" val="1312914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01D1EE0-530B-9570-22E1-00E2E82C852C}"/>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2018 Freedman HealthCare, LLC</a:t>
            </a:r>
          </a:p>
        </p:txBody>
      </p:sp>
      <p:sp>
        <p:nvSpPr>
          <p:cNvPr id="4" name="Slide Number Placeholder 3">
            <a:extLst>
              <a:ext uri="{FF2B5EF4-FFF2-40B4-BE49-F238E27FC236}">
                <a16:creationId xmlns:a16="http://schemas.microsoft.com/office/drawing/2014/main" id="{6A8E36E1-553E-32B1-E8C0-6B2AB483E57A}"/>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29</a:t>
            </a:fld>
            <a:endParaRPr lang="en-US">
              <a:solidFill>
                <a:prstClr val="black">
                  <a:tint val="75000"/>
                </a:prstClr>
              </a:solidFill>
              <a:latin typeface="Calibri" panose="020F0502020204030204"/>
            </a:endParaRPr>
          </a:p>
        </p:txBody>
      </p:sp>
      <p:sp>
        <p:nvSpPr>
          <p:cNvPr id="6" name="Title 1">
            <a:extLst>
              <a:ext uri="{FF2B5EF4-FFF2-40B4-BE49-F238E27FC236}">
                <a16:creationId xmlns:a16="http://schemas.microsoft.com/office/drawing/2014/main" id="{ED64D17B-528B-370F-FF2A-BC3B3225F4E9}"/>
              </a:ext>
            </a:extLst>
          </p:cNvPr>
          <p:cNvSpPr txBox="1">
            <a:spLocks/>
          </p:cNvSpPr>
          <p:nvPr/>
        </p:nvSpPr>
        <p:spPr>
          <a:xfrm>
            <a:off x="383982" y="343194"/>
            <a:ext cx="6329494" cy="8679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4. Limits on Price Growth for Hospital and Other Non-Professional Services </a:t>
            </a:r>
          </a:p>
        </p:txBody>
      </p:sp>
      <p:graphicFrame>
        <p:nvGraphicFramePr>
          <p:cNvPr id="7" name="Chart 6">
            <a:extLst>
              <a:ext uri="{FF2B5EF4-FFF2-40B4-BE49-F238E27FC236}">
                <a16:creationId xmlns:a16="http://schemas.microsoft.com/office/drawing/2014/main" id="{9807EA45-A0C3-4ADE-98E4-39F22F6E472D}"/>
              </a:ext>
            </a:extLst>
          </p:cNvPr>
          <p:cNvGraphicFramePr>
            <a:graphicFrameLocks/>
          </p:cNvGraphicFramePr>
          <p:nvPr>
            <p:extLst>
              <p:ext uri="{D42A27DB-BD31-4B8C-83A1-F6EECF244321}">
                <p14:modId xmlns:p14="http://schemas.microsoft.com/office/powerpoint/2010/main" val="422686463"/>
              </p:ext>
            </p:extLst>
          </p:nvPr>
        </p:nvGraphicFramePr>
        <p:xfrm>
          <a:off x="154112" y="1818527"/>
          <a:ext cx="8835776" cy="4407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8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9D1A-4E9A-48B0-A06E-7F6279C695D1}"/>
              </a:ext>
            </a:extLst>
          </p:cNvPr>
          <p:cNvSpPr>
            <a:spLocks noGrp="1"/>
          </p:cNvSpPr>
          <p:nvPr>
            <p:ph type="title"/>
          </p:nvPr>
        </p:nvSpPr>
        <p:spPr>
          <a:xfrm>
            <a:off x="463203" y="511630"/>
            <a:ext cx="8107741" cy="1349828"/>
          </a:xfrm>
        </p:spPr>
        <p:txBody>
          <a:bodyPr>
            <a:normAutofit/>
          </a:bodyPr>
          <a:lstStyle/>
          <a:p>
            <a:r>
              <a:rPr lang="en-US" sz="2400" dirty="0"/>
              <a:t>AGENDA</a:t>
            </a:r>
          </a:p>
        </p:txBody>
      </p:sp>
      <p:sp>
        <p:nvSpPr>
          <p:cNvPr id="3" name="Content Placeholder 2">
            <a:extLst>
              <a:ext uri="{FF2B5EF4-FFF2-40B4-BE49-F238E27FC236}">
                <a16:creationId xmlns:a16="http://schemas.microsoft.com/office/drawing/2014/main" id="{D754F1C8-6D30-44AF-A792-B7998CE59496}"/>
              </a:ext>
            </a:extLst>
          </p:cNvPr>
          <p:cNvSpPr>
            <a:spLocks noGrp="1"/>
          </p:cNvSpPr>
          <p:nvPr>
            <p:ph idx="1"/>
          </p:nvPr>
        </p:nvSpPr>
        <p:spPr>
          <a:xfrm>
            <a:off x="463204" y="2434975"/>
            <a:ext cx="7571188" cy="4263776"/>
          </a:xfrm>
        </p:spPr>
        <p:txBody>
          <a:bodyPr>
            <a:normAutofit/>
          </a:bodyPr>
          <a:lstStyle/>
          <a:p>
            <a:r>
              <a:rPr lang="en-US" dirty="0">
                <a:solidFill>
                  <a:schemeClr val="tx1"/>
                </a:solidFill>
                <a:cs typeface="Calibri" panose="020F0502020204030204" pitchFamily="34" charset="0"/>
              </a:rPr>
              <a:t>Call to Order</a:t>
            </a:r>
          </a:p>
          <a:p>
            <a:r>
              <a:rPr lang="en-US" dirty="0">
                <a:solidFill>
                  <a:schemeClr val="tx1"/>
                </a:solidFill>
                <a:cs typeface="Calibri" panose="020F0502020204030204" pitchFamily="34" charset="0"/>
              </a:rPr>
              <a:t>Approval of September 2022 Meeting Minutes</a:t>
            </a:r>
          </a:p>
          <a:p>
            <a:r>
              <a:rPr lang="en-US" dirty="0">
                <a:solidFill>
                  <a:schemeClr val="tx1"/>
                </a:solidFill>
                <a:cs typeface="Calibri" panose="020F0502020204030204" pitchFamily="34" charset="0"/>
              </a:rPr>
              <a:t>University of Delaware Primary Care Study- Discussion</a:t>
            </a:r>
          </a:p>
          <a:p>
            <a:r>
              <a:rPr lang="en-US" u="none" strike="noStrike" dirty="0">
                <a:solidFill>
                  <a:schemeClr val="tx1"/>
                </a:solidFill>
                <a:effectLst/>
                <a:ea typeface="Times New Roman" panose="02020603050405020304" pitchFamily="18" charset="0"/>
              </a:rPr>
              <a:t>PCRC Workgroups- Update</a:t>
            </a:r>
          </a:p>
          <a:p>
            <a:pPr lvl="1"/>
            <a:r>
              <a:rPr lang="en-US" sz="1400" dirty="0">
                <a:solidFill>
                  <a:schemeClr val="tx1"/>
                </a:solidFill>
                <a:effectLst/>
                <a:ea typeface="Times New Roman" panose="02020603050405020304" pitchFamily="18" charset="0"/>
              </a:rPr>
              <a:t>Payment and Attribution- Dr. Nancy Fan</a:t>
            </a:r>
          </a:p>
          <a:p>
            <a:pPr lvl="1"/>
            <a:r>
              <a:rPr lang="en-US" sz="1400" dirty="0">
                <a:solidFill>
                  <a:schemeClr val="tx1"/>
                </a:solidFill>
                <a:effectLst/>
                <a:ea typeface="Times New Roman" panose="02020603050405020304" pitchFamily="18" charset="0"/>
              </a:rPr>
              <a:t>Care Coordination- Dr. Nancy Fan</a:t>
            </a:r>
          </a:p>
          <a:p>
            <a:pPr lvl="1"/>
            <a:r>
              <a:rPr lang="en-US" sz="1400" dirty="0">
                <a:solidFill>
                  <a:schemeClr val="tx1"/>
                </a:solidFill>
                <a:effectLst/>
                <a:ea typeface="Times New Roman" panose="02020603050405020304" pitchFamily="18" charset="0"/>
              </a:rPr>
              <a:t>Quality Measures and Benchmarks- Cari Miller</a:t>
            </a:r>
          </a:p>
          <a:p>
            <a:r>
              <a:rPr lang="en-US" dirty="0">
                <a:solidFill>
                  <a:schemeClr val="tx1"/>
                </a:solidFill>
                <a:cs typeface="Calibri" panose="020F0502020204030204" pitchFamily="34" charset="0"/>
              </a:rPr>
              <a:t>Department of Insurance Office of Value Based Health Care Delivery- Update</a:t>
            </a:r>
          </a:p>
          <a:p>
            <a:r>
              <a:rPr lang="en-US" dirty="0">
                <a:solidFill>
                  <a:schemeClr val="tx1"/>
                </a:solidFill>
                <a:cs typeface="Calibri" panose="020F0502020204030204" pitchFamily="34" charset="0"/>
              </a:rPr>
              <a:t>2023 Meeting Schedule- Discussion</a:t>
            </a:r>
          </a:p>
          <a:p>
            <a:r>
              <a:rPr lang="en-US" dirty="0">
                <a:solidFill>
                  <a:schemeClr val="tx1"/>
                </a:solidFill>
                <a:cs typeface="Calibri" panose="020F0502020204030204" pitchFamily="34" charset="0"/>
              </a:rPr>
              <a:t>Public Comment</a:t>
            </a:r>
          </a:p>
          <a:p>
            <a:endParaRPr lang="en-US" dirty="0">
              <a:cs typeface="Calibri" panose="020F0502020204030204" pitchFamily="34" charset="0"/>
            </a:endParaRPr>
          </a:p>
          <a:p>
            <a:endParaRPr lang="en-US" dirty="0">
              <a:cs typeface="Calibri" panose="020F0502020204030204" pitchFamily="34" charset="0"/>
            </a:endParaRPr>
          </a:p>
        </p:txBody>
      </p:sp>
    </p:spTree>
    <p:extLst>
      <p:ext uri="{BB962C8B-B14F-4D97-AF65-F5344CB8AC3E}">
        <p14:creationId xmlns:p14="http://schemas.microsoft.com/office/powerpoint/2010/main" val="1262334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01D1EE0-530B-9570-22E1-00E2E82C852C}"/>
              </a:ext>
            </a:extLst>
          </p:cNvPr>
          <p:cNvSpPr>
            <a:spLocks noGrp="1"/>
          </p:cNvSpPr>
          <p:nvPr>
            <p:ph type="ftr" sz="quarter" idx="11"/>
          </p:nvPr>
        </p:nvSpPr>
        <p:spPr/>
        <p:txBody>
          <a:bodyPr/>
          <a:lstStyle/>
          <a:p>
            <a:pPr defTabSz="685800"/>
            <a:r>
              <a:rPr lang="en-US">
                <a:solidFill>
                  <a:prstClr val="black">
                    <a:tint val="75000"/>
                  </a:prstClr>
                </a:solidFill>
                <a:latin typeface="Calibri" panose="020F0502020204030204"/>
              </a:rPr>
              <a:t>© 2018 Freedman HealthCare, LLC</a:t>
            </a:r>
          </a:p>
        </p:txBody>
      </p:sp>
      <p:sp>
        <p:nvSpPr>
          <p:cNvPr id="4" name="Slide Number Placeholder 3">
            <a:extLst>
              <a:ext uri="{FF2B5EF4-FFF2-40B4-BE49-F238E27FC236}">
                <a16:creationId xmlns:a16="http://schemas.microsoft.com/office/drawing/2014/main" id="{6A8E36E1-553E-32B1-E8C0-6B2AB483E57A}"/>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30</a:t>
            </a:fld>
            <a:endParaRPr lang="en-US">
              <a:solidFill>
                <a:prstClr val="black">
                  <a:tint val="75000"/>
                </a:prstClr>
              </a:solidFill>
              <a:latin typeface="Calibri" panose="020F0502020204030204"/>
            </a:endParaRPr>
          </a:p>
        </p:txBody>
      </p:sp>
      <p:sp>
        <p:nvSpPr>
          <p:cNvPr id="6" name="Title 1">
            <a:extLst>
              <a:ext uri="{FF2B5EF4-FFF2-40B4-BE49-F238E27FC236}">
                <a16:creationId xmlns:a16="http://schemas.microsoft.com/office/drawing/2014/main" id="{ED64D17B-528B-370F-FF2A-BC3B3225F4E9}"/>
              </a:ext>
            </a:extLst>
          </p:cNvPr>
          <p:cNvSpPr txBox="1">
            <a:spLocks/>
          </p:cNvSpPr>
          <p:nvPr/>
        </p:nvSpPr>
        <p:spPr>
          <a:xfrm>
            <a:off x="281240" y="363165"/>
            <a:ext cx="6329494" cy="8679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4. Limits on Price Growth for Hospital and Other Non-Professional Services </a:t>
            </a:r>
          </a:p>
        </p:txBody>
      </p:sp>
      <p:graphicFrame>
        <p:nvGraphicFramePr>
          <p:cNvPr id="2" name="Chart 1">
            <a:extLst>
              <a:ext uri="{FF2B5EF4-FFF2-40B4-BE49-F238E27FC236}">
                <a16:creationId xmlns:a16="http://schemas.microsoft.com/office/drawing/2014/main" id="{11FDF005-96E6-41E9-9D96-6730029087DA}"/>
              </a:ext>
            </a:extLst>
          </p:cNvPr>
          <p:cNvGraphicFramePr>
            <a:graphicFrameLocks/>
          </p:cNvGraphicFramePr>
          <p:nvPr>
            <p:extLst>
              <p:ext uri="{D42A27DB-BD31-4B8C-83A1-F6EECF244321}">
                <p14:modId xmlns:p14="http://schemas.microsoft.com/office/powerpoint/2010/main" val="449790913"/>
              </p:ext>
            </p:extLst>
          </p:nvPr>
        </p:nvGraphicFramePr>
        <p:xfrm>
          <a:off x="82193" y="1787703"/>
          <a:ext cx="8989888" cy="44281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8521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520A1-7305-407E-99C4-A04C91B04916}"/>
              </a:ext>
            </a:extLst>
          </p:cNvPr>
          <p:cNvSpPr>
            <a:spLocks noGrp="1"/>
          </p:cNvSpPr>
          <p:nvPr>
            <p:ph type="title"/>
          </p:nvPr>
        </p:nvSpPr>
        <p:spPr>
          <a:xfrm>
            <a:off x="287323" y="482720"/>
            <a:ext cx="6602503" cy="589122"/>
          </a:xfrm>
        </p:spPr>
        <p:txBody>
          <a:bodyPr>
            <a:noAutofit/>
          </a:bodyPr>
          <a:lstStyle/>
          <a:p>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5. Alternative Payment Model Adoption</a:t>
            </a:r>
          </a:p>
        </p:txBody>
      </p:sp>
      <p:sp>
        <p:nvSpPr>
          <p:cNvPr id="3" name="Content Placeholder 2">
            <a:extLst>
              <a:ext uri="{FF2B5EF4-FFF2-40B4-BE49-F238E27FC236}">
                <a16:creationId xmlns:a16="http://schemas.microsoft.com/office/drawing/2014/main" id="{79D5BE5D-30A0-4E22-959A-15762E2243C9}"/>
              </a:ext>
            </a:extLst>
          </p:cNvPr>
          <p:cNvSpPr>
            <a:spLocks noGrp="1"/>
          </p:cNvSpPr>
          <p:nvPr>
            <p:ph idx="1"/>
          </p:nvPr>
        </p:nvSpPr>
        <p:spPr>
          <a:xfrm>
            <a:off x="287323" y="2800027"/>
            <a:ext cx="3924878" cy="2499798"/>
          </a:xfrm>
          <a:solidFill>
            <a:schemeClr val="accent4">
              <a:lumMod val="20000"/>
              <a:lumOff val="80000"/>
            </a:schemeClr>
          </a:solidFill>
        </p:spPr>
        <p:txBody>
          <a:bodyPr>
            <a:noAutofit/>
          </a:bodyPr>
          <a:lstStyle/>
          <a:p>
            <a:pPr marL="0" indent="0">
              <a:buNone/>
            </a:pPr>
            <a:r>
              <a:rPr lang="en-US" sz="1350" b="1" u="sng" dirty="0"/>
              <a:t>FIXED PAYMENT METHODOLOGY</a:t>
            </a:r>
          </a:p>
          <a:p>
            <a:r>
              <a:rPr lang="en-US" sz="1350" dirty="0"/>
              <a:t>By plan year 2024, carrier rate filings will reflect fee schedules and reimbursement structures for inpatient and outpatient hospital facility services delivered in Delaware based on a </a:t>
            </a:r>
            <a:r>
              <a:rPr lang="en-US" sz="1350" i="1" dirty="0"/>
              <a:t>fixed payment, episode-based, or population-based payment methodology (e.g., not a percent of charges)</a:t>
            </a:r>
          </a:p>
          <a:p>
            <a:pPr marL="214313" indent="-214313"/>
            <a:r>
              <a:rPr lang="en-US" sz="1350" dirty="0"/>
              <a:t>No specific compliance requirement for the 2023 plan year </a:t>
            </a:r>
          </a:p>
          <a:p>
            <a:pPr marL="214313" indent="-214313"/>
            <a:r>
              <a:rPr lang="en-US" sz="1350" dirty="0"/>
              <a:t>OVBHCD will be issuing additional guidance for the 2024 plan year </a:t>
            </a:r>
            <a:endParaRPr lang="en-US" dirty="0"/>
          </a:p>
        </p:txBody>
      </p:sp>
      <p:sp>
        <p:nvSpPr>
          <p:cNvPr id="4" name="Footer Placeholder 3">
            <a:extLst>
              <a:ext uri="{FF2B5EF4-FFF2-40B4-BE49-F238E27FC236}">
                <a16:creationId xmlns:a16="http://schemas.microsoft.com/office/drawing/2014/main" id="{30ACA444-1844-41FE-BB60-A641B4EAA4AC}"/>
              </a:ext>
            </a:extLst>
          </p:cNvPr>
          <p:cNvSpPr>
            <a:spLocks noGrp="1"/>
          </p:cNvSpPr>
          <p:nvPr>
            <p:ph type="ftr" sz="quarter" idx="11"/>
          </p:nvPr>
        </p:nvSpPr>
        <p:spPr>
          <a:xfrm>
            <a:off x="1400175" y="5624514"/>
            <a:ext cx="2057400" cy="273844"/>
          </a:xfrm>
        </p:spPr>
        <p:txBody>
          <a:bodyPr/>
          <a:lstStyle/>
          <a:p>
            <a:pPr defTabSz="685800"/>
            <a:r>
              <a:rPr lang="en-US">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3110C5B9-B41F-4E4F-AE6B-14D3BDCDA59E}"/>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31</a:t>
            </a:fld>
            <a:endParaRPr lang="en-US">
              <a:solidFill>
                <a:prstClr val="black">
                  <a:tint val="75000"/>
                </a:prstClr>
              </a:solidFill>
              <a:latin typeface="Calibri" panose="020F0502020204030204"/>
            </a:endParaRPr>
          </a:p>
        </p:txBody>
      </p:sp>
      <p:sp>
        <p:nvSpPr>
          <p:cNvPr id="8" name="TextBox 7">
            <a:extLst>
              <a:ext uri="{FF2B5EF4-FFF2-40B4-BE49-F238E27FC236}">
                <a16:creationId xmlns:a16="http://schemas.microsoft.com/office/drawing/2014/main" id="{B65E29B3-15F5-4E29-A8E6-957C23B6CE75}"/>
              </a:ext>
            </a:extLst>
          </p:cNvPr>
          <p:cNvSpPr txBox="1"/>
          <p:nvPr/>
        </p:nvSpPr>
        <p:spPr>
          <a:xfrm>
            <a:off x="4020943" y="5545075"/>
            <a:ext cx="3924878" cy="300082"/>
          </a:xfrm>
          <a:prstGeom prst="rect">
            <a:avLst/>
          </a:prstGeom>
          <a:solidFill>
            <a:srgbClr val="FFC000"/>
          </a:solidFill>
        </p:spPr>
        <p:txBody>
          <a:bodyPr wrap="square" rtlCol="0">
            <a:spAutoFit/>
          </a:bodyPr>
          <a:lstStyle/>
          <a:p>
            <a:pPr defTabSz="685800"/>
            <a:r>
              <a:rPr lang="en-US" sz="1350" b="1" dirty="0">
                <a:solidFill>
                  <a:prstClr val="white"/>
                </a:solidFill>
                <a:latin typeface="Calibri" panose="020F0502020204030204"/>
              </a:rPr>
              <a:t>SS 1 for SB 120 &amp; REGULATION 1322 REQUIREMENTS </a:t>
            </a:r>
          </a:p>
        </p:txBody>
      </p:sp>
      <p:sp>
        <p:nvSpPr>
          <p:cNvPr id="6" name="TextBox 5">
            <a:extLst>
              <a:ext uri="{FF2B5EF4-FFF2-40B4-BE49-F238E27FC236}">
                <a16:creationId xmlns:a16="http://schemas.microsoft.com/office/drawing/2014/main" id="{638F65EB-DAC5-4A71-A73D-23AC1E6955B4}"/>
              </a:ext>
            </a:extLst>
          </p:cNvPr>
          <p:cNvSpPr txBox="1"/>
          <p:nvPr/>
        </p:nvSpPr>
        <p:spPr>
          <a:xfrm>
            <a:off x="3301136" y="2118310"/>
            <a:ext cx="2711576" cy="415498"/>
          </a:xfrm>
          <a:prstGeom prst="rect">
            <a:avLst/>
          </a:prstGeom>
          <a:solidFill>
            <a:schemeClr val="accent4">
              <a:lumMod val="40000"/>
              <a:lumOff val="60000"/>
            </a:schemeClr>
          </a:solidFill>
        </p:spPr>
        <p:txBody>
          <a:bodyPr wrap="none" rtlCol="0">
            <a:spAutoFit/>
          </a:bodyPr>
          <a:lstStyle/>
          <a:p>
            <a:pPr defTabSz="685800"/>
            <a:r>
              <a:rPr lang="en-US" sz="2100" b="1" dirty="0">
                <a:solidFill>
                  <a:prstClr val="black"/>
                </a:solidFill>
                <a:latin typeface="Calibri" panose="020F0502020204030204"/>
              </a:rPr>
              <a:t>Expand APM Adoption</a:t>
            </a:r>
          </a:p>
        </p:txBody>
      </p:sp>
      <p:sp>
        <p:nvSpPr>
          <p:cNvPr id="7" name="TextBox 6">
            <a:extLst>
              <a:ext uri="{FF2B5EF4-FFF2-40B4-BE49-F238E27FC236}">
                <a16:creationId xmlns:a16="http://schemas.microsoft.com/office/drawing/2014/main" id="{CE301098-8A9F-4096-9BFC-18A045E9F315}"/>
              </a:ext>
            </a:extLst>
          </p:cNvPr>
          <p:cNvSpPr txBox="1"/>
          <p:nvPr/>
        </p:nvSpPr>
        <p:spPr>
          <a:xfrm>
            <a:off x="4635227" y="2832284"/>
            <a:ext cx="4042115" cy="2477601"/>
          </a:xfrm>
          <a:prstGeom prst="rect">
            <a:avLst/>
          </a:prstGeom>
          <a:solidFill>
            <a:schemeClr val="accent4">
              <a:lumMod val="20000"/>
              <a:lumOff val="80000"/>
            </a:schemeClr>
          </a:solidFill>
        </p:spPr>
        <p:txBody>
          <a:bodyPr wrap="square" rtlCol="0">
            <a:spAutoFit/>
          </a:bodyPr>
          <a:lstStyle/>
          <a:p>
            <a:pPr defTabSz="685800"/>
            <a:r>
              <a:rPr lang="en-US" sz="1350" b="1" u="sng" dirty="0">
                <a:solidFill>
                  <a:prstClr val="black"/>
                </a:solidFill>
                <a:latin typeface="Calibri" panose="020F0502020204030204"/>
              </a:rPr>
              <a:t>TOTAL COST OF CARE ACCOUNTABILITY</a:t>
            </a:r>
          </a:p>
          <a:p>
            <a:pPr marL="214313" indent="-214313" defTabSz="685800">
              <a:buFont typeface="Arial" panose="020B0604020202020204" pitchFamily="34" charset="0"/>
              <a:buChar char="•"/>
            </a:pPr>
            <a:endParaRPr lang="en-US" sz="750" dirty="0">
              <a:solidFill>
                <a:prstClr val="black"/>
              </a:solidFill>
              <a:latin typeface="Calibri" panose="020F0502020204030204"/>
            </a:endParaRPr>
          </a:p>
          <a:p>
            <a:pPr marL="214313" indent="-214313" defTabSz="685800">
              <a:spcBef>
                <a:spcPts val="450"/>
              </a:spcBef>
              <a:buFont typeface="Arial" panose="020B0604020202020204" pitchFamily="34" charset="0"/>
              <a:buChar char="•"/>
            </a:pPr>
            <a:r>
              <a:rPr lang="en-US" sz="1350" dirty="0">
                <a:solidFill>
                  <a:prstClr val="black"/>
                </a:solidFill>
                <a:latin typeface="Calibri" panose="020F0502020204030204"/>
              </a:rPr>
              <a:t>For large carriers (more than 10,000 Delaware residents across all fully-insured products)</a:t>
            </a:r>
          </a:p>
          <a:p>
            <a:pPr marL="214313" indent="-214313" defTabSz="685800">
              <a:spcBef>
                <a:spcPts val="450"/>
              </a:spcBef>
              <a:buFont typeface="Arial" panose="020B0604020202020204" pitchFamily="34" charset="0"/>
              <a:buChar char="•"/>
            </a:pPr>
            <a:r>
              <a:rPr lang="en-US" sz="1350" dirty="0">
                <a:solidFill>
                  <a:prstClr val="black"/>
                </a:solidFill>
                <a:latin typeface="Calibri" panose="020F0502020204030204"/>
              </a:rPr>
              <a:t>Program design elements regarding risk corridors (i.e., minimum shared savings rate and minimum loss rate) and loss sharing limits consistent with the Medicare Shared Savings Program (MSSP) Pathways model. </a:t>
            </a:r>
          </a:p>
          <a:p>
            <a:pPr marL="214313" indent="-214313" defTabSz="685800">
              <a:spcBef>
                <a:spcPts val="450"/>
              </a:spcBef>
              <a:buFont typeface="Arial" panose="020B0604020202020204" pitchFamily="34" charset="0"/>
              <a:buChar char="•"/>
            </a:pPr>
            <a:r>
              <a:rPr lang="en-US" sz="1350" dirty="0">
                <a:solidFill>
                  <a:prstClr val="black"/>
                </a:solidFill>
                <a:latin typeface="Calibri" panose="020F0502020204030204"/>
              </a:rPr>
              <a:t>No specific compliance requirement for the 2023 plan year </a:t>
            </a:r>
          </a:p>
        </p:txBody>
      </p:sp>
      <p:cxnSp>
        <p:nvCxnSpPr>
          <p:cNvPr id="10" name="Straight Arrow Connector 9">
            <a:extLst>
              <a:ext uri="{FF2B5EF4-FFF2-40B4-BE49-F238E27FC236}">
                <a16:creationId xmlns:a16="http://schemas.microsoft.com/office/drawing/2014/main" id="{F0E5D4B5-DC95-46CA-942F-85F994DC9A54}"/>
              </a:ext>
            </a:extLst>
          </p:cNvPr>
          <p:cNvCxnSpPr>
            <a:cxnSpLocks/>
          </p:cNvCxnSpPr>
          <p:nvPr/>
        </p:nvCxnSpPr>
        <p:spPr>
          <a:xfrm flipH="1">
            <a:off x="3757874" y="2515770"/>
            <a:ext cx="191389" cy="28425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6568F0-6151-4099-8338-2E74E3B691F8}"/>
              </a:ext>
            </a:extLst>
          </p:cNvPr>
          <p:cNvCxnSpPr>
            <a:cxnSpLocks/>
          </p:cNvCxnSpPr>
          <p:nvPr/>
        </p:nvCxnSpPr>
        <p:spPr>
          <a:xfrm>
            <a:off x="5111970" y="2519390"/>
            <a:ext cx="177361" cy="31289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331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5D7827-0753-4CC0-8FD9-12F93A6E4554}"/>
              </a:ext>
            </a:extLst>
          </p:cNvPr>
          <p:cNvSpPr>
            <a:spLocks noGrp="1"/>
          </p:cNvSpPr>
          <p:nvPr>
            <p:ph type="title"/>
          </p:nvPr>
        </p:nvSpPr>
        <p:spPr>
          <a:xfrm>
            <a:off x="343364" y="421761"/>
            <a:ext cx="6438194" cy="640622"/>
          </a:xfrm>
        </p:spPr>
        <p:txBody>
          <a:bodyPr>
            <a:noAutofit/>
          </a:bodyPr>
          <a:lstStyle/>
          <a:p>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5. Alternative Payment Model Adoption: Total Cost of Care Accountability</a:t>
            </a:r>
          </a:p>
        </p:txBody>
      </p:sp>
      <p:sp>
        <p:nvSpPr>
          <p:cNvPr id="4" name="Footer Placeholder 3">
            <a:extLst>
              <a:ext uri="{FF2B5EF4-FFF2-40B4-BE49-F238E27FC236}">
                <a16:creationId xmlns:a16="http://schemas.microsoft.com/office/drawing/2014/main" id="{DC0D3104-3549-4C51-BAF4-58D4E4A0924E}"/>
              </a:ext>
            </a:extLst>
          </p:cNvPr>
          <p:cNvSpPr>
            <a:spLocks noGrp="1"/>
          </p:cNvSpPr>
          <p:nvPr>
            <p:ph type="ftr" sz="quarter" idx="11"/>
          </p:nvPr>
        </p:nvSpPr>
        <p:spPr>
          <a:xfrm>
            <a:off x="3386316" y="6299382"/>
            <a:ext cx="2445514" cy="273714"/>
          </a:xfrm>
        </p:spPr>
        <p:txBody>
          <a:bodyPr/>
          <a:lstStyle/>
          <a:p>
            <a:pPr defTabSz="685800"/>
            <a:r>
              <a:rPr lang="en-US" dirty="0">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9D9D9E83-4488-4AAF-8A69-0D96B721D797}"/>
              </a:ext>
            </a:extLst>
          </p:cNvPr>
          <p:cNvSpPr>
            <a:spLocks noGrp="1"/>
          </p:cNvSpPr>
          <p:nvPr>
            <p:ph type="sldNum" sz="quarter" idx="12"/>
          </p:nvPr>
        </p:nvSpPr>
        <p:spPr>
          <a:xfrm>
            <a:off x="5986463" y="5624514"/>
            <a:ext cx="1543050" cy="273844"/>
          </a:xfrm>
        </p:spPr>
        <p:txBody>
          <a:bodyPr/>
          <a:lstStyle/>
          <a:p>
            <a:pPr defTabSz="685800"/>
            <a:fld id="{89EC1B6A-93FB-412D-A2F8-D0090C074C45}" type="slidenum">
              <a:rPr lang="en-US">
                <a:solidFill>
                  <a:prstClr val="black">
                    <a:tint val="75000"/>
                  </a:prstClr>
                </a:solidFill>
                <a:latin typeface="Calibri" panose="020F0502020204030204"/>
              </a:rPr>
              <a:pPr defTabSz="685800"/>
              <a:t>32</a:t>
            </a:fld>
            <a:endParaRPr lang="en-US">
              <a:solidFill>
                <a:prstClr val="black">
                  <a:tint val="75000"/>
                </a:prstClr>
              </a:solidFill>
              <a:latin typeface="Calibri" panose="020F0502020204030204"/>
            </a:endParaRPr>
          </a:p>
        </p:txBody>
      </p:sp>
      <p:graphicFrame>
        <p:nvGraphicFramePr>
          <p:cNvPr id="7" name="Chart 6">
            <a:extLst>
              <a:ext uri="{FF2B5EF4-FFF2-40B4-BE49-F238E27FC236}">
                <a16:creationId xmlns:a16="http://schemas.microsoft.com/office/drawing/2014/main" id="{9CB20D04-12E5-4082-AB75-AA5125EA3879}"/>
              </a:ext>
            </a:extLst>
          </p:cNvPr>
          <p:cNvGraphicFramePr>
            <a:graphicFrameLocks/>
          </p:cNvGraphicFramePr>
          <p:nvPr>
            <p:extLst>
              <p:ext uri="{D42A27DB-BD31-4B8C-83A1-F6EECF244321}">
                <p14:modId xmlns:p14="http://schemas.microsoft.com/office/powerpoint/2010/main" val="647349020"/>
              </p:ext>
            </p:extLst>
          </p:nvPr>
        </p:nvGraphicFramePr>
        <p:xfrm>
          <a:off x="236305" y="1715783"/>
          <a:ext cx="8712485" cy="4510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2741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5D7827-0753-4CC0-8FD9-12F93A6E4554}"/>
              </a:ext>
            </a:extLst>
          </p:cNvPr>
          <p:cNvSpPr>
            <a:spLocks noGrp="1"/>
          </p:cNvSpPr>
          <p:nvPr>
            <p:ph type="title"/>
          </p:nvPr>
        </p:nvSpPr>
        <p:spPr>
          <a:xfrm>
            <a:off x="394978" y="429002"/>
            <a:ext cx="6438194" cy="640622"/>
          </a:xfrm>
        </p:spPr>
        <p:txBody>
          <a:bodyPr>
            <a:noAutofit/>
          </a:bodyPr>
          <a:lstStyle/>
          <a:p>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Next Steps</a:t>
            </a:r>
          </a:p>
        </p:txBody>
      </p:sp>
      <p:sp>
        <p:nvSpPr>
          <p:cNvPr id="4" name="Footer Placeholder 3">
            <a:extLst>
              <a:ext uri="{FF2B5EF4-FFF2-40B4-BE49-F238E27FC236}">
                <a16:creationId xmlns:a16="http://schemas.microsoft.com/office/drawing/2014/main" id="{DC0D3104-3549-4C51-BAF4-58D4E4A0924E}"/>
              </a:ext>
            </a:extLst>
          </p:cNvPr>
          <p:cNvSpPr>
            <a:spLocks noGrp="1"/>
          </p:cNvSpPr>
          <p:nvPr>
            <p:ph type="ftr" sz="quarter" idx="11"/>
          </p:nvPr>
        </p:nvSpPr>
        <p:spPr>
          <a:xfrm>
            <a:off x="3770000" y="6180252"/>
            <a:ext cx="1757363" cy="273844"/>
          </a:xfrm>
        </p:spPr>
        <p:txBody>
          <a:bodyPr/>
          <a:lstStyle/>
          <a:p>
            <a:pPr defTabSz="685800"/>
            <a:r>
              <a:rPr lang="en-US" dirty="0">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9D9D9E83-4488-4AAF-8A69-0D96B721D797}"/>
              </a:ext>
            </a:extLst>
          </p:cNvPr>
          <p:cNvSpPr>
            <a:spLocks noGrp="1"/>
          </p:cNvSpPr>
          <p:nvPr>
            <p:ph type="sldNum" sz="quarter" idx="12"/>
          </p:nvPr>
        </p:nvSpPr>
        <p:spPr>
          <a:xfrm>
            <a:off x="5986463" y="5624514"/>
            <a:ext cx="1543050" cy="273844"/>
          </a:xfrm>
        </p:spPr>
        <p:txBody>
          <a:bodyPr/>
          <a:lstStyle/>
          <a:p>
            <a:pPr defTabSz="685800"/>
            <a:fld id="{89EC1B6A-93FB-412D-A2F8-D0090C074C45}" type="slidenum">
              <a:rPr lang="en-US">
                <a:solidFill>
                  <a:prstClr val="black">
                    <a:tint val="75000"/>
                  </a:prstClr>
                </a:solidFill>
                <a:latin typeface="Calibri" panose="020F0502020204030204"/>
              </a:rPr>
              <a:pPr defTabSz="685800"/>
              <a:t>33</a:t>
            </a:fld>
            <a:endParaRPr lang="en-US">
              <a:solidFill>
                <a:prstClr val="black">
                  <a:tint val="75000"/>
                </a:prstClr>
              </a:solidFill>
              <a:latin typeface="Calibri" panose="020F0502020204030204"/>
            </a:endParaRPr>
          </a:p>
        </p:txBody>
      </p:sp>
      <p:graphicFrame>
        <p:nvGraphicFramePr>
          <p:cNvPr id="2" name="Diagram 1">
            <a:extLst>
              <a:ext uri="{FF2B5EF4-FFF2-40B4-BE49-F238E27FC236}">
                <a16:creationId xmlns:a16="http://schemas.microsoft.com/office/drawing/2014/main" id="{72DD46FF-1731-0616-2871-6BBAAB0F0537}"/>
              </a:ext>
            </a:extLst>
          </p:cNvPr>
          <p:cNvGraphicFramePr/>
          <p:nvPr>
            <p:extLst>
              <p:ext uri="{D42A27DB-BD31-4B8C-83A1-F6EECF244321}">
                <p14:modId xmlns:p14="http://schemas.microsoft.com/office/powerpoint/2010/main" val="1292607346"/>
              </p:ext>
            </p:extLst>
          </p:nvPr>
        </p:nvGraphicFramePr>
        <p:xfrm>
          <a:off x="394978" y="1818527"/>
          <a:ext cx="8533265" cy="4079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657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63519-37A5-4732-85DA-252F9C1382ED}"/>
              </a:ext>
            </a:extLst>
          </p:cNvPr>
          <p:cNvSpPr>
            <a:spLocks noGrp="1"/>
          </p:cNvSpPr>
          <p:nvPr>
            <p:ph type="ftr" sz="quarter" idx="11"/>
          </p:nvPr>
        </p:nvSpPr>
        <p:spPr>
          <a:xfrm>
            <a:off x="3571403" y="5689332"/>
            <a:ext cx="3086100" cy="273844"/>
          </a:xfrm>
        </p:spPr>
        <p:txBody>
          <a:bodyPr/>
          <a:lstStyle/>
          <a:p>
            <a:pPr defTabSz="685800"/>
            <a:r>
              <a:rPr lang="en-US">
                <a:solidFill>
                  <a:prstClr val="black">
                    <a:tint val="75000"/>
                  </a:prstClr>
                </a:solidFill>
                <a:latin typeface="Calibri" panose="020F0502020204030204"/>
              </a:rPr>
              <a:t>© 2022 Freedman HealthCare, LLC</a:t>
            </a:r>
          </a:p>
        </p:txBody>
      </p:sp>
      <p:sp>
        <p:nvSpPr>
          <p:cNvPr id="5" name="Slide Number Placeholder 4">
            <a:extLst>
              <a:ext uri="{FF2B5EF4-FFF2-40B4-BE49-F238E27FC236}">
                <a16:creationId xmlns:a16="http://schemas.microsoft.com/office/drawing/2014/main" id="{A257A1CA-75B8-4F05-B45A-256DCE110BA8}"/>
              </a:ext>
            </a:extLst>
          </p:cNvPr>
          <p:cNvSpPr>
            <a:spLocks noGrp="1"/>
          </p:cNvSpPr>
          <p:nvPr>
            <p:ph type="sldNum" sz="quarter" idx="12"/>
          </p:nvPr>
        </p:nvSpPr>
        <p:spPr/>
        <p:txBody>
          <a:bodyPr/>
          <a:lstStyle/>
          <a:p>
            <a:pPr defTabSz="685800"/>
            <a:fld id="{89EC1B6A-93FB-412D-A2F8-D0090C074C45}" type="slidenum">
              <a:rPr lang="en-US">
                <a:solidFill>
                  <a:prstClr val="black">
                    <a:tint val="75000"/>
                  </a:prstClr>
                </a:solidFill>
                <a:latin typeface="Calibri" panose="020F0502020204030204"/>
              </a:rPr>
              <a:pPr defTabSz="685800"/>
              <a:t>34</a:t>
            </a:fld>
            <a:endParaRPr lang="en-US">
              <a:solidFill>
                <a:prstClr val="black">
                  <a:tint val="75000"/>
                </a:prstClr>
              </a:solidFill>
              <a:latin typeface="Calibri" panose="020F0502020204030204"/>
            </a:endParaRPr>
          </a:p>
        </p:txBody>
      </p:sp>
      <p:sp>
        <p:nvSpPr>
          <p:cNvPr id="3" name="Title 1">
            <a:extLst>
              <a:ext uri="{FF2B5EF4-FFF2-40B4-BE49-F238E27FC236}">
                <a16:creationId xmlns:a16="http://schemas.microsoft.com/office/drawing/2014/main" id="{360BF7DE-C1AE-CD3F-E7F1-9B895015C8FF}"/>
              </a:ext>
            </a:extLst>
          </p:cNvPr>
          <p:cNvSpPr txBox="1">
            <a:spLocks/>
          </p:cNvSpPr>
          <p:nvPr/>
        </p:nvSpPr>
        <p:spPr>
          <a:xfrm>
            <a:off x="379500" y="398767"/>
            <a:ext cx="6933308" cy="86795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700" dirty="0">
                <a:solidFill>
                  <a:prstClr val="black"/>
                </a:solidFill>
                <a:latin typeface="Tahoma" panose="020B0604030504040204" pitchFamily="34" charset="0"/>
                <a:ea typeface="Tahoma" panose="020B0604030504040204" pitchFamily="34" charset="0"/>
                <a:cs typeface="Tahoma" panose="020B0604030504040204" pitchFamily="34" charset="0"/>
              </a:rPr>
              <a:t>APPENDIX</a:t>
            </a:r>
          </a:p>
        </p:txBody>
      </p:sp>
      <p:sp>
        <p:nvSpPr>
          <p:cNvPr id="14" name="TextBox 13">
            <a:extLst>
              <a:ext uri="{FF2B5EF4-FFF2-40B4-BE49-F238E27FC236}">
                <a16:creationId xmlns:a16="http://schemas.microsoft.com/office/drawing/2014/main" id="{D40F5683-0571-631C-A4EF-05BCB16AE5AC}"/>
              </a:ext>
            </a:extLst>
          </p:cNvPr>
          <p:cNvSpPr txBox="1"/>
          <p:nvPr/>
        </p:nvSpPr>
        <p:spPr>
          <a:xfrm>
            <a:off x="636533" y="2817551"/>
            <a:ext cx="8129095" cy="2551276"/>
          </a:xfrm>
          <a:prstGeom prst="rect">
            <a:avLst/>
          </a:prstGeom>
          <a:noFill/>
        </p:spPr>
        <p:txBody>
          <a:bodyPr wrap="square">
            <a:spAutoFit/>
          </a:bodyPr>
          <a:lstStyle/>
          <a:p>
            <a:pPr marL="257175" indent="-257175" defTabSz="685800">
              <a:lnSpc>
                <a:spcPct val="107000"/>
              </a:lnSpc>
              <a:buFont typeface="Wingdings" panose="05000000000000000000" pitchFamily="2" charset="2"/>
              <a:buChar char="§"/>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Extend across self-insured members - greatest opportunity to transform care across patient base</a:t>
            </a: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lnSpc>
                <a:spcPct val="107000"/>
              </a:lnSpc>
              <a:buFont typeface="Wingdings" panose="05000000000000000000" pitchFamily="2" charset="2"/>
              <a:buChar char="§"/>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Align program goals to leverage provider resources across carriers </a:t>
            </a:r>
          </a:p>
          <a:p>
            <a:pPr marL="257175" indent="-257175" defTabSz="685800">
              <a:lnSpc>
                <a:spcPct val="107000"/>
              </a:lnSpc>
              <a:buFont typeface="Wingdings" panose="05000000000000000000" pitchFamily="2" charset="2"/>
              <a:buChar char="§"/>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Seek opportunities for smaller practices to “buy in” to shared services (e.g., care management, integrated behavioral health)</a:t>
            </a:r>
          </a:p>
          <a:p>
            <a:pPr marL="257175" indent="-257175" defTabSz="685800">
              <a:lnSpc>
                <a:spcPct val="107000"/>
              </a:lnSpc>
              <a:buFont typeface="Wingdings" panose="05000000000000000000" pitchFamily="2" charset="2"/>
              <a:buChar char="§"/>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Layer multiple types of payment programs to balance provider need for guaranteed revenue and carrier need for accountability </a:t>
            </a:r>
          </a:p>
          <a:p>
            <a:pPr marL="257175" indent="-257175" defTabSz="685800">
              <a:lnSpc>
                <a:spcPct val="107000"/>
              </a:lnSpc>
              <a:buFont typeface="Wingdings" panose="05000000000000000000" pitchFamily="2" charset="2"/>
              <a:buChar char="§"/>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Recognize the upfront investment for providers and hesitancy to join programs where carrier investment is delayed or uncertain.</a:t>
            </a: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57175" indent="-257175" defTabSz="685800">
              <a:lnSpc>
                <a:spcPct val="107000"/>
              </a:lnSpc>
              <a:spcAft>
                <a:spcPts val="600"/>
              </a:spcAft>
              <a:buFont typeface="Wingdings" panose="05000000000000000000" pitchFamily="2" charset="2"/>
              <a:buChar char="§"/>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Enact some provider accountability mechanisms to ensure members receive access and value in exchange for these investments. </a:t>
            </a:r>
            <a:endPar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446AADC-FF16-473C-88D6-467DA98DEEF7}"/>
              </a:ext>
            </a:extLst>
          </p:cNvPr>
          <p:cNvSpPr txBox="1"/>
          <p:nvPr/>
        </p:nvSpPr>
        <p:spPr>
          <a:xfrm>
            <a:off x="1103382" y="2263553"/>
            <a:ext cx="6974986" cy="577081"/>
          </a:xfrm>
          <a:prstGeom prst="rect">
            <a:avLst/>
          </a:prstGeom>
          <a:noFill/>
        </p:spPr>
        <p:txBody>
          <a:bodyPr wrap="none" rtlCol="0">
            <a:spAutoFit/>
          </a:bodyPr>
          <a:lstStyle/>
          <a:p>
            <a:pPr defTabSz="685800"/>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Additional Implementation Guidance Shared with Carriers </a:t>
            </a:r>
          </a:p>
          <a:p>
            <a:pPr defTabSz="685800"/>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466606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A889-BCD0-46BA-B8D2-7E045FA4A571}"/>
              </a:ext>
            </a:extLst>
          </p:cNvPr>
          <p:cNvSpPr>
            <a:spLocks noGrp="1"/>
          </p:cNvSpPr>
          <p:nvPr>
            <p:ph type="title"/>
          </p:nvPr>
        </p:nvSpPr>
        <p:spPr/>
        <p:txBody>
          <a:bodyPr>
            <a:normAutofit/>
          </a:bodyPr>
          <a:lstStyle/>
          <a:p>
            <a:r>
              <a:rPr lang="en-US" sz="2400" dirty="0"/>
              <a:t>2023 Meeting Schedule</a:t>
            </a:r>
          </a:p>
        </p:txBody>
      </p:sp>
      <p:sp>
        <p:nvSpPr>
          <p:cNvPr id="3" name="Content Placeholder 2">
            <a:extLst>
              <a:ext uri="{FF2B5EF4-FFF2-40B4-BE49-F238E27FC236}">
                <a16:creationId xmlns:a16="http://schemas.microsoft.com/office/drawing/2014/main" id="{F0F19799-D197-411C-88D3-2FBC126802C8}"/>
              </a:ext>
            </a:extLst>
          </p:cNvPr>
          <p:cNvSpPr>
            <a:spLocks noGrp="1"/>
          </p:cNvSpPr>
          <p:nvPr>
            <p:ph idx="1"/>
          </p:nvPr>
        </p:nvSpPr>
        <p:spPr/>
        <p:txBody>
          <a:bodyPr/>
          <a:lstStyle/>
          <a:p>
            <a:r>
              <a:rPr lang="en-US" dirty="0"/>
              <a:t>Currently, the PCRC is meeting virtually on a quarterly basis.</a:t>
            </a:r>
          </a:p>
          <a:p>
            <a:r>
              <a:rPr lang="en-US" dirty="0"/>
              <a:t>Should the PCRC decide to continue that cadence, the following 2023 schedule is proposed: </a:t>
            </a:r>
          </a:p>
          <a:p>
            <a:pPr lvl="1"/>
            <a:r>
              <a:rPr lang="en-US" dirty="0"/>
              <a:t>March 13, 2023, 4:00-6:00pm</a:t>
            </a:r>
          </a:p>
          <a:p>
            <a:pPr lvl="1"/>
            <a:r>
              <a:rPr lang="en-US" dirty="0"/>
              <a:t>June 12, 2023, 4:00-6:00pm</a:t>
            </a:r>
          </a:p>
          <a:p>
            <a:pPr lvl="1"/>
            <a:r>
              <a:rPr lang="en-US" dirty="0"/>
              <a:t>September 11, 2023, 4:00-6:00pm</a:t>
            </a:r>
          </a:p>
          <a:p>
            <a:pPr lvl="1"/>
            <a:r>
              <a:rPr lang="en-US" dirty="0"/>
              <a:t>December 11, 2023, 4:00-6:00pm</a:t>
            </a:r>
          </a:p>
          <a:p>
            <a:r>
              <a:rPr lang="en-US" dirty="0"/>
              <a:t>All meetings will continue to be virtual until informed otherwise.</a:t>
            </a:r>
          </a:p>
          <a:p>
            <a:pPr lvl="1"/>
            <a:endParaRPr lang="en-US" dirty="0"/>
          </a:p>
        </p:txBody>
      </p:sp>
    </p:spTree>
    <p:extLst>
      <p:ext uri="{BB962C8B-B14F-4D97-AF65-F5344CB8AC3E}">
        <p14:creationId xmlns:p14="http://schemas.microsoft.com/office/powerpoint/2010/main" val="843460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F88F-A478-497C-BDD3-87A0EA203AA0}"/>
              </a:ext>
            </a:extLst>
          </p:cNvPr>
          <p:cNvSpPr>
            <a:spLocks noGrp="1"/>
          </p:cNvSpPr>
          <p:nvPr>
            <p:ph type="ctrTitle"/>
          </p:nvPr>
        </p:nvSpPr>
        <p:spPr>
          <a:xfrm>
            <a:off x="581192" y="990599"/>
            <a:ext cx="7989752" cy="1933575"/>
          </a:xfrm>
        </p:spPr>
        <p:txBody>
          <a:bodyPr/>
          <a:lstStyle/>
          <a:p>
            <a:pPr algn="ctr"/>
            <a:r>
              <a:rPr lang="en-US" dirty="0"/>
              <a:t>Public comment</a:t>
            </a:r>
          </a:p>
        </p:txBody>
      </p:sp>
    </p:spTree>
    <p:extLst>
      <p:ext uri="{BB962C8B-B14F-4D97-AF65-F5344CB8AC3E}">
        <p14:creationId xmlns:p14="http://schemas.microsoft.com/office/powerpoint/2010/main" val="334917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B44B-555F-4A6F-9079-96A315B23FFC}"/>
              </a:ext>
            </a:extLst>
          </p:cNvPr>
          <p:cNvSpPr>
            <a:spLocks noGrp="1"/>
          </p:cNvSpPr>
          <p:nvPr>
            <p:ph type="title"/>
          </p:nvPr>
        </p:nvSpPr>
        <p:spPr/>
        <p:txBody>
          <a:bodyPr>
            <a:normAutofit/>
          </a:bodyPr>
          <a:lstStyle/>
          <a:p>
            <a:r>
              <a:rPr lang="en-US" sz="2400" dirty="0"/>
              <a:t>University of Delaware:</a:t>
            </a:r>
            <a:br>
              <a:rPr lang="en-US" sz="2400" dirty="0"/>
            </a:br>
            <a:r>
              <a:rPr lang="en-US" sz="2400" dirty="0"/>
              <a:t>primary care provider study</a:t>
            </a:r>
          </a:p>
        </p:txBody>
      </p:sp>
      <p:sp>
        <p:nvSpPr>
          <p:cNvPr id="3" name="Content Placeholder 2">
            <a:extLst>
              <a:ext uri="{FF2B5EF4-FFF2-40B4-BE49-F238E27FC236}">
                <a16:creationId xmlns:a16="http://schemas.microsoft.com/office/drawing/2014/main" id="{7110D33A-8384-4FF2-9E5F-7D9A55531A6E}"/>
              </a:ext>
            </a:extLst>
          </p:cNvPr>
          <p:cNvSpPr>
            <a:spLocks noGrp="1"/>
          </p:cNvSpPr>
          <p:nvPr>
            <p:ph idx="1"/>
          </p:nvPr>
        </p:nvSpPr>
        <p:spPr/>
        <p:txBody>
          <a:bodyPr/>
          <a:lstStyle/>
          <a:p>
            <a:r>
              <a:rPr lang="en-US" sz="2000" dirty="0"/>
              <a:t>Dr. Nancy Fan, Chair</a:t>
            </a:r>
          </a:p>
          <a:p>
            <a:pPr lvl="1"/>
            <a:r>
              <a:rPr lang="en-US" sz="1800" dirty="0"/>
              <a:t>PCRC Discussion of PCP study</a:t>
            </a:r>
          </a:p>
        </p:txBody>
      </p:sp>
    </p:spTree>
    <p:extLst>
      <p:ext uri="{BB962C8B-B14F-4D97-AF65-F5344CB8AC3E}">
        <p14:creationId xmlns:p14="http://schemas.microsoft.com/office/powerpoint/2010/main" val="395853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BD1-C0B1-41E5-99FC-C40F275A8E8B}"/>
              </a:ext>
            </a:extLst>
          </p:cNvPr>
          <p:cNvSpPr>
            <a:spLocks noGrp="1"/>
          </p:cNvSpPr>
          <p:nvPr>
            <p:ph type="title"/>
          </p:nvPr>
        </p:nvSpPr>
        <p:spPr>
          <a:xfrm>
            <a:off x="581192" y="806824"/>
            <a:ext cx="7989752" cy="963979"/>
          </a:xfrm>
        </p:spPr>
        <p:txBody>
          <a:bodyPr>
            <a:normAutofit/>
          </a:bodyPr>
          <a:lstStyle/>
          <a:p>
            <a:r>
              <a:rPr lang="en-US" sz="2400" dirty="0" err="1"/>
              <a:t>Pcrc</a:t>
            </a:r>
            <a:r>
              <a:rPr lang="en-US" sz="2400" dirty="0"/>
              <a:t> workgroup updates: </a:t>
            </a:r>
            <a:br>
              <a:rPr lang="en-US" sz="2400" dirty="0"/>
            </a:br>
            <a:r>
              <a:rPr lang="en-US" sz="2400" dirty="0"/>
              <a:t>PAYMENT AND ATTRIBUTION &amp; CARE COORDINATION</a:t>
            </a:r>
          </a:p>
        </p:txBody>
      </p:sp>
      <p:sp>
        <p:nvSpPr>
          <p:cNvPr id="3" name="Content Placeholder 2">
            <a:extLst>
              <a:ext uri="{FF2B5EF4-FFF2-40B4-BE49-F238E27FC236}">
                <a16:creationId xmlns:a16="http://schemas.microsoft.com/office/drawing/2014/main" id="{E89FA5FF-80F0-4C9A-8A0E-3C7AA67734F0}"/>
              </a:ext>
            </a:extLst>
          </p:cNvPr>
          <p:cNvSpPr>
            <a:spLocks noGrp="1"/>
          </p:cNvSpPr>
          <p:nvPr>
            <p:ph idx="1"/>
          </p:nvPr>
        </p:nvSpPr>
        <p:spPr/>
        <p:txBody>
          <a:bodyPr/>
          <a:lstStyle/>
          <a:p>
            <a:r>
              <a:rPr lang="en-US" sz="2000" dirty="0"/>
              <a:t>Dr. Nancy Fan</a:t>
            </a:r>
          </a:p>
          <a:p>
            <a:pPr lvl="1"/>
            <a:r>
              <a:rPr lang="en-US" sz="1800" dirty="0"/>
              <a:t>Chair of the Payment and Attribution &amp; Care Coordination Workgroups </a:t>
            </a:r>
          </a:p>
        </p:txBody>
      </p:sp>
    </p:spTree>
    <p:extLst>
      <p:ext uri="{BB962C8B-B14F-4D97-AF65-F5344CB8AC3E}">
        <p14:creationId xmlns:p14="http://schemas.microsoft.com/office/powerpoint/2010/main" val="56778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4F0D-F31A-488F-BC91-340DAB324AEC}"/>
              </a:ext>
            </a:extLst>
          </p:cNvPr>
          <p:cNvSpPr>
            <a:spLocks noGrp="1"/>
          </p:cNvSpPr>
          <p:nvPr>
            <p:ph type="title"/>
          </p:nvPr>
        </p:nvSpPr>
        <p:spPr/>
        <p:txBody>
          <a:bodyPr/>
          <a:lstStyle/>
          <a:p>
            <a:r>
              <a:rPr lang="en-US" dirty="0"/>
              <a:t>Delaware’s primary care (pc) payment model</a:t>
            </a:r>
          </a:p>
        </p:txBody>
      </p:sp>
      <p:pic>
        <p:nvPicPr>
          <p:cNvPr id="5" name="Content Placeholder 4">
            <a:extLst>
              <a:ext uri="{FF2B5EF4-FFF2-40B4-BE49-F238E27FC236}">
                <a16:creationId xmlns:a16="http://schemas.microsoft.com/office/drawing/2014/main" id="{9BB7381F-2521-4C66-885B-3E9A3E6DA7EB}"/>
              </a:ext>
            </a:extLst>
          </p:cNvPr>
          <p:cNvPicPr>
            <a:picLocks noGrp="1" noChangeAspect="1"/>
          </p:cNvPicPr>
          <p:nvPr>
            <p:ph idx="1"/>
          </p:nvPr>
        </p:nvPicPr>
        <p:blipFill>
          <a:blip r:embed="rId2"/>
          <a:stretch>
            <a:fillRect/>
          </a:stretch>
        </p:blipFill>
        <p:spPr>
          <a:xfrm>
            <a:off x="1" y="56508"/>
            <a:ext cx="9144000" cy="6801492"/>
          </a:xfrm>
          <a:prstGeom prst="rect">
            <a:avLst/>
          </a:prstGeom>
        </p:spPr>
      </p:pic>
    </p:spTree>
    <p:extLst>
      <p:ext uri="{BB962C8B-B14F-4D97-AF65-F5344CB8AC3E}">
        <p14:creationId xmlns:p14="http://schemas.microsoft.com/office/powerpoint/2010/main" val="224926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5904-5FFF-41F0-8C08-B490AF4A0CD7}"/>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5F938D77-8622-4E99-8518-AF3DC36DD2D5}"/>
              </a:ext>
            </a:extLst>
          </p:cNvPr>
          <p:cNvPicPr>
            <a:picLocks noGrp="1" noChangeAspect="1"/>
          </p:cNvPicPr>
          <p:nvPr>
            <p:ph idx="1"/>
          </p:nvPr>
        </p:nvPicPr>
        <p:blipFill>
          <a:blip r:embed="rId2"/>
          <a:stretch>
            <a:fillRect/>
          </a:stretch>
        </p:blipFill>
        <p:spPr>
          <a:xfrm>
            <a:off x="421240" y="441790"/>
            <a:ext cx="8301520" cy="6416210"/>
          </a:xfrm>
        </p:spPr>
      </p:pic>
    </p:spTree>
    <p:extLst>
      <p:ext uri="{BB962C8B-B14F-4D97-AF65-F5344CB8AC3E}">
        <p14:creationId xmlns:p14="http://schemas.microsoft.com/office/powerpoint/2010/main" val="311169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5722-0DAA-401D-97A9-E4EB6E2BCF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D4AAE-71E7-48D0-9706-B6DE304F6041}"/>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7723B73-8426-4581-965D-4C473C170793}"/>
              </a:ext>
            </a:extLst>
          </p:cNvPr>
          <p:cNvSpPr>
            <a:spLocks noGrp="1"/>
          </p:cNvSpPr>
          <p:nvPr>
            <p:ph type="ftr" sz="quarter" idx="11"/>
          </p:nvPr>
        </p:nvSpPr>
        <p:spPr/>
        <p:txBody>
          <a:bodyPr/>
          <a:lstStyle/>
          <a:p>
            <a:pPr>
              <a:defRPr/>
            </a:pPr>
            <a:endParaRPr lang="en-US" dirty="0"/>
          </a:p>
        </p:txBody>
      </p:sp>
      <p:pic>
        <p:nvPicPr>
          <p:cNvPr id="8" name="Picture 7">
            <a:extLst>
              <a:ext uri="{FF2B5EF4-FFF2-40B4-BE49-F238E27FC236}">
                <a16:creationId xmlns:a16="http://schemas.microsoft.com/office/drawing/2014/main" id="{3941BF18-4066-4D1C-A2C6-32AC55A024EF}"/>
              </a:ext>
            </a:extLst>
          </p:cNvPr>
          <p:cNvPicPr>
            <a:picLocks noChangeAspect="1"/>
          </p:cNvPicPr>
          <p:nvPr/>
        </p:nvPicPr>
        <p:blipFill>
          <a:blip r:embed="rId2"/>
          <a:stretch>
            <a:fillRect/>
          </a:stretch>
        </p:blipFill>
        <p:spPr>
          <a:xfrm>
            <a:off x="416103" y="297952"/>
            <a:ext cx="8311793" cy="6384772"/>
          </a:xfrm>
          <a:prstGeom prst="rect">
            <a:avLst/>
          </a:prstGeom>
        </p:spPr>
      </p:pic>
    </p:spTree>
    <p:extLst>
      <p:ext uri="{BB962C8B-B14F-4D97-AF65-F5344CB8AC3E}">
        <p14:creationId xmlns:p14="http://schemas.microsoft.com/office/powerpoint/2010/main" val="116704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DFE5-03B7-4BA0-A661-092FF3C461ED}"/>
              </a:ext>
            </a:extLst>
          </p:cNvPr>
          <p:cNvSpPr>
            <a:spLocks noGrp="1"/>
          </p:cNvSpPr>
          <p:nvPr>
            <p:ph type="title"/>
          </p:nvPr>
        </p:nvSpPr>
        <p:spPr/>
        <p:txBody>
          <a:bodyPr>
            <a:normAutofit/>
          </a:bodyPr>
          <a:lstStyle/>
          <a:p>
            <a:r>
              <a:rPr lang="en-US" sz="2400" dirty="0" err="1"/>
              <a:t>Pcrc</a:t>
            </a:r>
            <a:r>
              <a:rPr lang="en-US" sz="2400" dirty="0"/>
              <a:t> workgroup updates: </a:t>
            </a:r>
            <a:br>
              <a:rPr lang="en-US" sz="2400" dirty="0"/>
            </a:br>
            <a:r>
              <a:rPr lang="en-US" sz="2400" dirty="0"/>
              <a:t>QUALITY MEASURES AND BENCHMARKS</a:t>
            </a:r>
          </a:p>
        </p:txBody>
      </p:sp>
      <p:sp>
        <p:nvSpPr>
          <p:cNvPr id="3" name="Content Placeholder 2">
            <a:extLst>
              <a:ext uri="{FF2B5EF4-FFF2-40B4-BE49-F238E27FC236}">
                <a16:creationId xmlns:a16="http://schemas.microsoft.com/office/drawing/2014/main" id="{FBF85064-1093-44D6-B37E-DF6BAC771436}"/>
              </a:ext>
            </a:extLst>
          </p:cNvPr>
          <p:cNvSpPr>
            <a:spLocks noGrp="1"/>
          </p:cNvSpPr>
          <p:nvPr>
            <p:ph idx="1"/>
          </p:nvPr>
        </p:nvSpPr>
        <p:spPr/>
        <p:txBody>
          <a:bodyPr/>
          <a:lstStyle/>
          <a:p>
            <a:r>
              <a:rPr lang="en-US" sz="2000" dirty="0"/>
              <a:t>Cari Miller</a:t>
            </a:r>
          </a:p>
          <a:p>
            <a:pPr lvl="1"/>
            <a:r>
              <a:rPr lang="en-US" sz="1800" dirty="0"/>
              <a:t>Chair of the Quality Measures and Benchmarks Workgroup</a:t>
            </a:r>
          </a:p>
        </p:txBody>
      </p:sp>
    </p:spTree>
    <p:extLst>
      <p:ext uri="{BB962C8B-B14F-4D97-AF65-F5344CB8AC3E}">
        <p14:creationId xmlns:p14="http://schemas.microsoft.com/office/powerpoint/2010/main" val="453690156"/>
      </p:ext>
    </p:extLst>
  </p:cSld>
  <p:clrMapOvr>
    <a:masterClrMapping/>
  </p:clrMapOvr>
</p:sld>
</file>

<file path=ppt/theme/theme1.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4A2729ADB4D41817B498CDA66B939" ma:contentTypeVersion="14" ma:contentTypeDescription="Create a new document." ma:contentTypeScope="" ma:versionID="cdc69d982b40212c1418cdf4fe41ef1e">
  <xsd:schema xmlns:xsd="http://www.w3.org/2001/XMLSchema" xmlns:xs="http://www.w3.org/2001/XMLSchema" xmlns:p="http://schemas.microsoft.com/office/2006/metadata/properties" xmlns:ns3="1f127128-5043-4294-9349-50e1091a444e" xmlns:ns4="2ca06632-3693-45b8-b1dd-7d5cacf12720" targetNamespace="http://schemas.microsoft.com/office/2006/metadata/properties" ma:root="true" ma:fieldsID="b5d1939f91d1a39773f59ed5e97eb9d3" ns3:_="" ns4:_="">
    <xsd:import namespace="1f127128-5043-4294-9349-50e1091a444e"/>
    <xsd:import namespace="2ca06632-3693-45b8-b1dd-7d5cacf1272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27128-5043-4294-9349-50e1091a44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a06632-3693-45b8-b1dd-7d5cacf1272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Props1.xml><?xml version="1.0" encoding="utf-8"?>
<ds:datastoreItem xmlns:ds="http://schemas.openxmlformats.org/officeDocument/2006/customXml" ds:itemID="{6E14720D-1BD3-4E3F-909E-287CA8E4D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127128-5043-4294-9349-50e1091a444e"/>
    <ds:schemaRef ds:uri="2ca06632-3693-45b8-b1dd-7d5cacf12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4A977D-4842-4140-89F2-334128B82D5F}">
  <ds:schemaRefs>
    <ds:schemaRef ds:uri="2ca06632-3693-45b8-b1dd-7d5cacf12720"/>
    <ds:schemaRef ds:uri="1f127128-5043-4294-9349-50e1091a444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E123641-DD3A-461F-98F1-8686FB69F7D8}">
  <ds:schemaRefs>
    <ds:schemaRef ds:uri="http://schemas.microsoft.com/sharepoint/v3/contenttype/forms"/>
  </ds:schemaRefs>
</ds:datastoreItem>
</file>

<file path=customXml/itemProps4.xml><?xml version="1.0" encoding="utf-8"?>
<ds:datastoreItem xmlns:ds="http://schemas.openxmlformats.org/officeDocument/2006/customXml" ds:itemID="{0D39DF63-D74D-4908-8C6C-545FE16F3FC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47400</TotalTime>
  <Words>2142</Words>
  <Application>Microsoft Office PowerPoint</Application>
  <PresentationFormat>On-screen Show (4:3)</PresentationFormat>
  <Paragraphs>278</Paragraphs>
  <Slides>36</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Calibri</vt:lpstr>
      <vt:lpstr>Calibri Light</vt:lpstr>
      <vt:lpstr>Georgia</vt:lpstr>
      <vt:lpstr>Gill Sans MT</vt:lpstr>
      <vt:lpstr>Symbol</vt:lpstr>
      <vt:lpstr>Tahoma</vt:lpstr>
      <vt:lpstr>Wingdings</vt:lpstr>
      <vt:lpstr>Wingdings 2</vt:lpstr>
      <vt:lpstr>Kara DHSS</vt:lpstr>
      <vt:lpstr>1_Office Theme</vt:lpstr>
      <vt:lpstr>Primary care reform collaborative </vt:lpstr>
      <vt:lpstr>Virtual meeting- housekeeping</vt:lpstr>
      <vt:lpstr>AGENDA</vt:lpstr>
      <vt:lpstr>University of Delaware: primary care provider study</vt:lpstr>
      <vt:lpstr>Pcrc workgroup updates:  PAYMENT AND ATTRIBUTION &amp; CARE COORDINATION</vt:lpstr>
      <vt:lpstr>Delaware’s primary care (pc) payment model</vt:lpstr>
      <vt:lpstr>PowerPoint Presentation</vt:lpstr>
      <vt:lpstr>PowerPoint Presentation</vt:lpstr>
      <vt:lpstr>Pcrc workgroup updates:  QUALITY MEASURES AND BENCHMARKS</vt:lpstr>
      <vt:lpstr>PowerPoint Presentation</vt:lpstr>
      <vt:lpstr>PowerPoint Presentation</vt:lpstr>
      <vt:lpstr>PowerPoint Presentation</vt:lpstr>
      <vt:lpstr>2022 Affordability Standards Compliance Update </vt:lpstr>
      <vt:lpstr>About the Office of Value Based Health Care Delivery </vt:lpstr>
      <vt:lpstr>Theory of Change </vt:lpstr>
      <vt:lpstr>Five Requirements for Fully-Insured Commercial Health Plans</vt:lpstr>
      <vt:lpstr>Highlights from Initial Compliance Review </vt:lpstr>
      <vt:lpstr>1. Medicare Parity for Primary Care and Chronic Care Management Services </vt:lpstr>
      <vt:lpstr>1. Medicare Parity for Primary Care and Chronic Care Management Services </vt:lpstr>
      <vt:lpstr>2. Primary Care Investment Requirements</vt:lpstr>
      <vt:lpstr>2. Primary Care Investment</vt:lpstr>
      <vt:lpstr>PowerPoint Presentation</vt:lpstr>
      <vt:lpstr>PowerPoint Presentation</vt:lpstr>
      <vt:lpstr>2. Primary Care Investment  </vt:lpstr>
      <vt:lpstr>PowerPoint Presentation</vt:lpstr>
      <vt:lpstr>PowerPoint Presentation</vt:lpstr>
      <vt:lpstr>4. Limits on Price Growth for Hospital and Other Non-Professional Services </vt:lpstr>
      <vt:lpstr>PowerPoint Presentation</vt:lpstr>
      <vt:lpstr>PowerPoint Presentation</vt:lpstr>
      <vt:lpstr>PowerPoint Presentation</vt:lpstr>
      <vt:lpstr>5. Alternative Payment Model Adoption</vt:lpstr>
      <vt:lpstr>5. Alternative Payment Model Adoption: Total Cost of Care Accountability</vt:lpstr>
      <vt:lpstr>Next Steps</vt:lpstr>
      <vt:lpstr>PowerPoint Presentation</vt:lpstr>
      <vt:lpstr>2023 Meeting Schedule</vt:lpstr>
      <vt:lpstr>Public comment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Lianna Cohen</dc:creator>
  <cp:lastModifiedBy>Aysola, Karuna (DHSS)</cp:lastModifiedBy>
  <cp:revision>1252</cp:revision>
  <cp:lastPrinted>2021-12-22T13:45:39Z</cp:lastPrinted>
  <dcterms:created xsi:type="dcterms:W3CDTF">2015-01-23T15:42:03Z</dcterms:created>
  <dcterms:modified xsi:type="dcterms:W3CDTF">2022-12-30T16:28:48Z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2022-04-03T17:33:51Z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2d9d2897-d544-4b0a-8264-50dda854a6c6</vt:lpwstr>
  </property>
  <property fmtid="{D5CDD505-2E9C-101B-9397-08002B2CF9AE}" pid="8" name="MSIP_Label_38f1469a-2c2a-4aee-b92b-090d4c5468ff_ContentBits">
    <vt:lpwstr>0</vt:lpwstr>
  </property>
  <property fmtid="{D5CDD505-2E9C-101B-9397-08002B2CF9AE}" pid="9" name="ContentTypeId">
    <vt:lpwstr>0x010100CC74A2729ADB4D41817B498CDA66B939</vt:lpwstr>
  </property>
</Properties>
</file>