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handoutMasterIdLst>
    <p:handoutMasterId r:id="rId53"/>
  </p:handoutMasterIdLst>
  <p:sldIdLst>
    <p:sldId id="256" r:id="rId2"/>
    <p:sldId id="257" r:id="rId3"/>
    <p:sldId id="326" r:id="rId4"/>
    <p:sldId id="330" r:id="rId5"/>
    <p:sldId id="325" r:id="rId6"/>
    <p:sldId id="258" r:id="rId7"/>
    <p:sldId id="259" r:id="rId8"/>
    <p:sldId id="310" r:id="rId9"/>
    <p:sldId id="305" r:id="rId10"/>
    <p:sldId id="297" r:id="rId11"/>
    <p:sldId id="321" r:id="rId12"/>
    <p:sldId id="322" r:id="rId13"/>
    <p:sldId id="328" r:id="rId14"/>
    <p:sldId id="318" r:id="rId15"/>
    <p:sldId id="293" r:id="rId16"/>
    <p:sldId id="275" r:id="rId17"/>
    <p:sldId id="261" r:id="rId18"/>
    <p:sldId id="295" r:id="rId19"/>
    <p:sldId id="285" r:id="rId20"/>
    <p:sldId id="316" r:id="rId21"/>
    <p:sldId id="292" r:id="rId22"/>
    <p:sldId id="287" r:id="rId23"/>
    <p:sldId id="317" r:id="rId24"/>
    <p:sldId id="288" r:id="rId25"/>
    <p:sldId id="289" r:id="rId26"/>
    <p:sldId id="265" r:id="rId27"/>
    <p:sldId id="320" r:id="rId28"/>
    <p:sldId id="262" r:id="rId29"/>
    <p:sldId id="294" r:id="rId30"/>
    <p:sldId id="266" r:id="rId31"/>
    <p:sldId id="273" r:id="rId32"/>
    <p:sldId id="270" r:id="rId33"/>
    <p:sldId id="324" r:id="rId34"/>
    <p:sldId id="274" r:id="rId35"/>
    <p:sldId id="271" r:id="rId36"/>
    <p:sldId id="272" r:id="rId37"/>
    <p:sldId id="268" r:id="rId38"/>
    <p:sldId id="276" r:id="rId39"/>
    <p:sldId id="278" r:id="rId40"/>
    <p:sldId id="319" r:id="rId41"/>
    <p:sldId id="311" r:id="rId42"/>
    <p:sldId id="264" r:id="rId43"/>
    <p:sldId id="280" r:id="rId44"/>
    <p:sldId id="281" r:id="rId45"/>
    <p:sldId id="282" r:id="rId46"/>
    <p:sldId id="315" r:id="rId47"/>
    <p:sldId id="329" r:id="rId48"/>
    <p:sldId id="323" r:id="rId49"/>
    <p:sldId id="327" r:id="rId50"/>
    <p:sldId id="267" r:id="rId5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73601" autoAdjust="0"/>
  </p:normalViewPr>
  <p:slideViewPr>
    <p:cSldViewPr snapToGrid="0">
      <p:cViewPr varScale="1">
        <p:scale>
          <a:sx n="81" d="100"/>
          <a:sy n="81" d="100"/>
        </p:scale>
        <p:origin x="2112" y="90"/>
      </p:cViewPr>
      <p:guideLst>
        <p:guide orient="horz" pos="2160"/>
        <p:guide pos="3840"/>
      </p:guideLst>
    </p:cSldViewPr>
  </p:slideViewPr>
  <p:outlineViewPr>
    <p:cViewPr>
      <p:scale>
        <a:sx n="33" d="100"/>
        <a:sy n="33" d="100"/>
      </p:scale>
      <p:origin x="0" y="-34422"/>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95" d="100"/>
          <a:sy n="95" d="100"/>
        </p:scale>
        <p:origin x="36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49645-3C30-4E5C-8D73-4F7B1571ACA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1E83492-C72E-49AC-B685-B20809675FBF}">
      <dgm:prSet/>
      <dgm:spPr/>
      <dgm:t>
        <a:bodyPr/>
        <a:lstStyle/>
        <a:p>
          <a:r>
            <a:rPr lang="en-US" dirty="0"/>
            <a:t>Competency evaluation as required at hire</a:t>
          </a:r>
        </a:p>
      </dgm:t>
    </dgm:pt>
    <dgm:pt modelId="{2DBF48A5-93CC-40C8-B822-B64C2F9227DC}" type="parTrans" cxnId="{DBDA29AA-AA6D-4A15-B15C-E51CA2C131D5}">
      <dgm:prSet/>
      <dgm:spPr/>
      <dgm:t>
        <a:bodyPr/>
        <a:lstStyle/>
        <a:p>
          <a:endParaRPr lang="en-US"/>
        </a:p>
      </dgm:t>
    </dgm:pt>
    <dgm:pt modelId="{667F45F5-72C2-4E4A-A51C-CA7F7349EC36}" type="sibTrans" cxnId="{DBDA29AA-AA6D-4A15-B15C-E51CA2C131D5}">
      <dgm:prSet/>
      <dgm:spPr/>
      <dgm:t>
        <a:bodyPr/>
        <a:lstStyle/>
        <a:p>
          <a:endParaRPr lang="en-US"/>
        </a:p>
      </dgm:t>
    </dgm:pt>
    <dgm:pt modelId="{02B7808A-D12D-4E2D-8BD0-C3CC430430CF}">
      <dgm:prSet/>
      <dgm:spPr/>
      <dgm:t>
        <a:bodyPr/>
        <a:lstStyle/>
        <a:p>
          <a:r>
            <a:rPr lang="en-US" dirty="0"/>
            <a:t>Competency evaluation annually as required</a:t>
          </a:r>
        </a:p>
      </dgm:t>
    </dgm:pt>
    <dgm:pt modelId="{BDB68729-02B9-4BA0-B178-647CB48DB6E1}" type="parTrans" cxnId="{014B6B98-2EE0-49B3-8841-149F93E009EC}">
      <dgm:prSet/>
      <dgm:spPr/>
      <dgm:t>
        <a:bodyPr/>
        <a:lstStyle/>
        <a:p>
          <a:endParaRPr lang="en-US"/>
        </a:p>
      </dgm:t>
    </dgm:pt>
    <dgm:pt modelId="{C295AC0E-5844-42FA-AF4A-2989D9542BFD}" type="sibTrans" cxnId="{014B6B98-2EE0-49B3-8841-149F93E009EC}">
      <dgm:prSet/>
      <dgm:spPr/>
      <dgm:t>
        <a:bodyPr/>
        <a:lstStyle/>
        <a:p>
          <a:endParaRPr lang="en-US"/>
        </a:p>
      </dgm:t>
    </dgm:pt>
    <dgm:pt modelId="{772E090C-8C72-49B5-9FCD-9B7EAFCB214C}" type="pres">
      <dgm:prSet presAssocID="{CF349645-3C30-4E5C-8D73-4F7B1571ACA6}" presName="hierChild1" presStyleCnt="0">
        <dgm:presLayoutVars>
          <dgm:chPref val="1"/>
          <dgm:dir/>
          <dgm:animOne val="branch"/>
          <dgm:animLvl val="lvl"/>
          <dgm:resizeHandles/>
        </dgm:presLayoutVars>
      </dgm:prSet>
      <dgm:spPr/>
    </dgm:pt>
    <dgm:pt modelId="{026670CB-74AC-49EA-B1DC-13B3F20C0304}" type="pres">
      <dgm:prSet presAssocID="{D1E83492-C72E-49AC-B685-B20809675FBF}" presName="hierRoot1" presStyleCnt="0"/>
      <dgm:spPr/>
    </dgm:pt>
    <dgm:pt modelId="{22E6137D-547D-4709-B98F-B6DB44A31BF5}" type="pres">
      <dgm:prSet presAssocID="{D1E83492-C72E-49AC-B685-B20809675FBF}" presName="composite" presStyleCnt="0"/>
      <dgm:spPr/>
    </dgm:pt>
    <dgm:pt modelId="{32F05C5C-F031-4AE0-B0A0-C2BFA4934168}" type="pres">
      <dgm:prSet presAssocID="{D1E83492-C72E-49AC-B685-B20809675FBF}" presName="background" presStyleLbl="node0" presStyleIdx="0" presStyleCnt="2"/>
      <dgm:spPr/>
    </dgm:pt>
    <dgm:pt modelId="{A39A2DE3-CBEE-4169-8479-6E607251B329}" type="pres">
      <dgm:prSet presAssocID="{D1E83492-C72E-49AC-B685-B20809675FBF}" presName="text" presStyleLbl="fgAcc0" presStyleIdx="0" presStyleCnt="2">
        <dgm:presLayoutVars>
          <dgm:chPref val="3"/>
        </dgm:presLayoutVars>
      </dgm:prSet>
      <dgm:spPr/>
    </dgm:pt>
    <dgm:pt modelId="{D0D85DE0-1A46-4A00-AC53-031D798B2872}" type="pres">
      <dgm:prSet presAssocID="{D1E83492-C72E-49AC-B685-B20809675FBF}" presName="hierChild2" presStyleCnt="0"/>
      <dgm:spPr/>
    </dgm:pt>
    <dgm:pt modelId="{1888A751-FC71-4F9E-BBF6-4CC22BBAA6AB}" type="pres">
      <dgm:prSet presAssocID="{02B7808A-D12D-4E2D-8BD0-C3CC430430CF}" presName="hierRoot1" presStyleCnt="0"/>
      <dgm:spPr/>
    </dgm:pt>
    <dgm:pt modelId="{53E61C55-ADAC-4B2D-B328-42F0CE220C4F}" type="pres">
      <dgm:prSet presAssocID="{02B7808A-D12D-4E2D-8BD0-C3CC430430CF}" presName="composite" presStyleCnt="0"/>
      <dgm:spPr/>
    </dgm:pt>
    <dgm:pt modelId="{4B84E1F5-0785-4F38-AF80-C48FF1275E1E}" type="pres">
      <dgm:prSet presAssocID="{02B7808A-D12D-4E2D-8BD0-C3CC430430CF}" presName="background" presStyleLbl="node0" presStyleIdx="1" presStyleCnt="2"/>
      <dgm:spPr/>
    </dgm:pt>
    <dgm:pt modelId="{6FE82E9F-E19B-4CA5-B2C1-B252A7ECCFD5}" type="pres">
      <dgm:prSet presAssocID="{02B7808A-D12D-4E2D-8BD0-C3CC430430CF}" presName="text" presStyleLbl="fgAcc0" presStyleIdx="1" presStyleCnt="2">
        <dgm:presLayoutVars>
          <dgm:chPref val="3"/>
        </dgm:presLayoutVars>
      </dgm:prSet>
      <dgm:spPr/>
    </dgm:pt>
    <dgm:pt modelId="{11408779-DE86-429B-B6BD-DB12C387EC8A}" type="pres">
      <dgm:prSet presAssocID="{02B7808A-D12D-4E2D-8BD0-C3CC430430CF}" presName="hierChild2" presStyleCnt="0"/>
      <dgm:spPr/>
    </dgm:pt>
  </dgm:ptLst>
  <dgm:cxnLst>
    <dgm:cxn modelId="{86907E62-C086-465F-8E89-AB232D3A856B}" type="presOf" srcId="{02B7808A-D12D-4E2D-8BD0-C3CC430430CF}" destId="{6FE82E9F-E19B-4CA5-B2C1-B252A7ECCFD5}" srcOrd="0" destOrd="0" presId="urn:microsoft.com/office/officeart/2005/8/layout/hierarchy1"/>
    <dgm:cxn modelId="{014B6B98-2EE0-49B3-8841-149F93E009EC}" srcId="{CF349645-3C30-4E5C-8D73-4F7B1571ACA6}" destId="{02B7808A-D12D-4E2D-8BD0-C3CC430430CF}" srcOrd="1" destOrd="0" parTransId="{BDB68729-02B9-4BA0-B178-647CB48DB6E1}" sibTransId="{C295AC0E-5844-42FA-AF4A-2989D9542BFD}"/>
    <dgm:cxn modelId="{DBDA29AA-AA6D-4A15-B15C-E51CA2C131D5}" srcId="{CF349645-3C30-4E5C-8D73-4F7B1571ACA6}" destId="{D1E83492-C72E-49AC-B685-B20809675FBF}" srcOrd="0" destOrd="0" parTransId="{2DBF48A5-93CC-40C8-B822-B64C2F9227DC}" sibTransId="{667F45F5-72C2-4E4A-A51C-CA7F7349EC36}"/>
    <dgm:cxn modelId="{3C7933DB-E384-4C7D-859C-44E55FE56CDD}" type="presOf" srcId="{D1E83492-C72E-49AC-B685-B20809675FBF}" destId="{A39A2DE3-CBEE-4169-8479-6E607251B329}" srcOrd="0" destOrd="0" presId="urn:microsoft.com/office/officeart/2005/8/layout/hierarchy1"/>
    <dgm:cxn modelId="{2CC460DD-666C-4F47-8EE1-ADFE05E8574C}" type="presOf" srcId="{CF349645-3C30-4E5C-8D73-4F7B1571ACA6}" destId="{772E090C-8C72-49B5-9FCD-9B7EAFCB214C}" srcOrd="0" destOrd="0" presId="urn:microsoft.com/office/officeart/2005/8/layout/hierarchy1"/>
    <dgm:cxn modelId="{DDB4CE93-6707-4C45-B3FE-30E3BD08A7A1}" type="presParOf" srcId="{772E090C-8C72-49B5-9FCD-9B7EAFCB214C}" destId="{026670CB-74AC-49EA-B1DC-13B3F20C0304}" srcOrd="0" destOrd="0" presId="urn:microsoft.com/office/officeart/2005/8/layout/hierarchy1"/>
    <dgm:cxn modelId="{66CE4C7E-3B3D-491E-80CB-1D750DFD6D0D}" type="presParOf" srcId="{026670CB-74AC-49EA-B1DC-13B3F20C0304}" destId="{22E6137D-547D-4709-B98F-B6DB44A31BF5}" srcOrd="0" destOrd="0" presId="urn:microsoft.com/office/officeart/2005/8/layout/hierarchy1"/>
    <dgm:cxn modelId="{18BBC8E7-CB44-409A-B62E-4BE1EB2EEE60}" type="presParOf" srcId="{22E6137D-547D-4709-B98F-B6DB44A31BF5}" destId="{32F05C5C-F031-4AE0-B0A0-C2BFA4934168}" srcOrd="0" destOrd="0" presId="urn:microsoft.com/office/officeart/2005/8/layout/hierarchy1"/>
    <dgm:cxn modelId="{27326603-18E4-4E43-BEEB-50391DBC86D2}" type="presParOf" srcId="{22E6137D-547D-4709-B98F-B6DB44A31BF5}" destId="{A39A2DE3-CBEE-4169-8479-6E607251B329}" srcOrd="1" destOrd="0" presId="urn:microsoft.com/office/officeart/2005/8/layout/hierarchy1"/>
    <dgm:cxn modelId="{C22F9961-5AFA-4518-A010-02C18D94177A}" type="presParOf" srcId="{026670CB-74AC-49EA-B1DC-13B3F20C0304}" destId="{D0D85DE0-1A46-4A00-AC53-031D798B2872}" srcOrd="1" destOrd="0" presId="urn:microsoft.com/office/officeart/2005/8/layout/hierarchy1"/>
    <dgm:cxn modelId="{796E6CF1-8F45-4E0B-B528-A5FC6526A872}" type="presParOf" srcId="{772E090C-8C72-49B5-9FCD-9B7EAFCB214C}" destId="{1888A751-FC71-4F9E-BBF6-4CC22BBAA6AB}" srcOrd="1" destOrd="0" presId="urn:microsoft.com/office/officeart/2005/8/layout/hierarchy1"/>
    <dgm:cxn modelId="{BD87F3FA-29FF-410A-BB6A-80A909CEF844}" type="presParOf" srcId="{1888A751-FC71-4F9E-BBF6-4CC22BBAA6AB}" destId="{53E61C55-ADAC-4B2D-B328-42F0CE220C4F}" srcOrd="0" destOrd="0" presId="urn:microsoft.com/office/officeart/2005/8/layout/hierarchy1"/>
    <dgm:cxn modelId="{F24F81D4-82A4-4105-A5F4-9B86DE3C2E1F}" type="presParOf" srcId="{53E61C55-ADAC-4B2D-B328-42F0CE220C4F}" destId="{4B84E1F5-0785-4F38-AF80-C48FF1275E1E}" srcOrd="0" destOrd="0" presId="urn:microsoft.com/office/officeart/2005/8/layout/hierarchy1"/>
    <dgm:cxn modelId="{FEEBF55E-CBDA-407A-BD1F-2A2959A4BC2C}" type="presParOf" srcId="{53E61C55-ADAC-4B2D-B328-42F0CE220C4F}" destId="{6FE82E9F-E19B-4CA5-B2C1-B252A7ECCFD5}" srcOrd="1" destOrd="0" presId="urn:microsoft.com/office/officeart/2005/8/layout/hierarchy1"/>
    <dgm:cxn modelId="{CFBF6632-8ECE-43F8-83FF-5578FB0A79D2}" type="presParOf" srcId="{1888A751-FC71-4F9E-BBF6-4CC22BBAA6AB}" destId="{11408779-DE86-429B-B6BD-DB12C387EC8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C9E9FD-CE43-4BBF-9058-3A2CC394CD9D}"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B679112-B8F6-42E7-8D27-8F1A0FC856DE}">
      <dgm:prSet/>
      <dgm:spPr/>
      <dgm:t>
        <a:bodyPr/>
        <a:lstStyle/>
        <a:p>
          <a:r>
            <a:rPr lang="en-US"/>
            <a:t>Begin hiring process </a:t>
          </a:r>
        </a:p>
      </dgm:t>
    </dgm:pt>
    <dgm:pt modelId="{44F98E05-57F9-4A0B-9217-6CFA91E1E9B9}" type="parTrans" cxnId="{4ADAFCEE-90CB-4572-8420-5B636DCEBBA4}">
      <dgm:prSet/>
      <dgm:spPr/>
      <dgm:t>
        <a:bodyPr/>
        <a:lstStyle/>
        <a:p>
          <a:endParaRPr lang="en-US"/>
        </a:p>
      </dgm:t>
    </dgm:pt>
    <dgm:pt modelId="{93754C8B-D5DA-48E9-9CD2-6906A6D4303E}" type="sibTrans" cxnId="{4ADAFCEE-90CB-4572-8420-5B636DCEBBA4}">
      <dgm:prSet/>
      <dgm:spPr/>
      <dgm:t>
        <a:bodyPr/>
        <a:lstStyle/>
        <a:p>
          <a:endParaRPr lang="en-US"/>
        </a:p>
      </dgm:t>
    </dgm:pt>
    <dgm:pt modelId="{17429C61-02A7-4F55-AA1B-4468029F8D00}">
      <dgm:prSet/>
      <dgm:spPr/>
      <dgm:t>
        <a:bodyPr/>
        <a:lstStyle/>
        <a:p>
          <a:r>
            <a:rPr lang="en-US"/>
            <a:t>Conditionally hire personnel</a:t>
          </a:r>
        </a:p>
      </dgm:t>
    </dgm:pt>
    <dgm:pt modelId="{5A823522-5CC3-4A09-B2C2-A8C5323502AB}" type="parTrans" cxnId="{0250D68E-BB30-41A0-A507-843A27430B35}">
      <dgm:prSet/>
      <dgm:spPr/>
      <dgm:t>
        <a:bodyPr/>
        <a:lstStyle/>
        <a:p>
          <a:endParaRPr lang="en-US"/>
        </a:p>
      </dgm:t>
    </dgm:pt>
    <dgm:pt modelId="{2E131387-4B8D-461F-978A-501534531B69}" type="sibTrans" cxnId="{0250D68E-BB30-41A0-A507-843A27430B35}">
      <dgm:prSet/>
      <dgm:spPr/>
      <dgm:t>
        <a:bodyPr/>
        <a:lstStyle/>
        <a:p>
          <a:endParaRPr lang="en-US"/>
        </a:p>
      </dgm:t>
    </dgm:pt>
    <dgm:pt modelId="{E83B27F1-E7A8-4C78-952C-A4DFB1E4E8C2}">
      <dgm:prSet/>
      <dgm:spPr/>
      <dgm:t>
        <a:bodyPr/>
        <a:lstStyle/>
        <a:p>
          <a:r>
            <a:rPr lang="en-US"/>
            <a:t>Have resumes of Directors and Alternates approved</a:t>
          </a:r>
        </a:p>
      </dgm:t>
    </dgm:pt>
    <dgm:pt modelId="{659DA553-BA93-4055-8DD9-D65BE94EC74A}" type="parTrans" cxnId="{A1DFC36A-A9AF-49CC-9EDC-DA453952BD9D}">
      <dgm:prSet/>
      <dgm:spPr/>
      <dgm:t>
        <a:bodyPr/>
        <a:lstStyle/>
        <a:p>
          <a:endParaRPr lang="en-US"/>
        </a:p>
      </dgm:t>
    </dgm:pt>
    <dgm:pt modelId="{56F7610A-9337-41A5-9AC7-B50307FABCD9}" type="sibTrans" cxnId="{A1DFC36A-A9AF-49CC-9EDC-DA453952BD9D}">
      <dgm:prSet/>
      <dgm:spPr/>
      <dgm:t>
        <a:bodyPr/>
        <a:lstStyle/>
        <a:p>
          <a:endParaRPr lang="en-US"/>
        </a:p>
      </dgm:t>
    </dgm:pt>
    <dgm:pt modelId="{0F3C7E60-3644-4125-9F5D-A86C168F14F3}">
      <dgm:prSet/>
      <dgm:spPr/>
      <dgm:t>
        <a:bodyPr/>
        <a:lstStyle/>
        <a:p>
          <a:r>
            <a:rPr lang="en-US"/>
            <a:t>Get insurance </a:t>
          </a:r>
        </a:p>
      </dgm:t>
    </dgm:pt>
    <dgm:pt modelId="{ADBEC9E1-0FEB-471A-97F8-F89B742F5774}" type="parTrans" cxnId="{6716BEA3-5A2D-4458-A792-8C9C1B145372}">
      <dgm:prSet/>
      <dgm:spPr/>
      <dgm:t>
        <a:bodyPr/>
        <a:lstStyle/>
        <a:p>
          <a:endParaRPr lang="en-US"/>
        </a:p>
      </dgm:t>
    </dgm:pt>
    <dgm:pt modelId="{7E1FD24F-B5F7-4FFE-8F41-345734CF305E}" type="sibTrans" cxnId="{6716BEA3-5A2D-4458-A792-8C9C1B145372}">
      <dgm:prSet/>
      <dgm:spPr/>
      <dgm:t>
        <a:bodyPr/>
        <a:lstStyle/>
        <a:p>
          <a:endParaRPr lang="en-US"/>
        </a:p>
      </dgm:t>
    </dgm:pt>
    <dgm:pt modelId="{ECD0B164-FD8D-4A21-AD99-5DD246A74AD8}">
      <dgm:prSet/>
      <dgm:spPr/>
      <dgm:t>
        <a:bodyPr/>
        <a:lstStyle/>
        <a:p>
          <a:r>
            <a:rPr lang="en-US"/>
            <a:t>Business License – State of DE, and city/town (if applicable)</a:t>
          </a:r>
        </a:p>
      </dgm:t>
    </dgm:pt>
    <dgm:pt modelId="{12123EFB-17B5-4CD2-B73C-3B1070BF51A1}" type="parTrans" cxnId="{3254FE72-CAD1-45F5-A2F9-71504E2A4247}">
      <dgm:prSet/>
      <dgm:spPr/>
      <dgm:t>
        <a:bodyPr/>
        <a:lstStyle/>
        <a:p>
          <a:endParaRPr lang="en-US"/>
        </a:p>
      </dgm:t>
    </dgm:pt>
    <dgm:pt modelId="{9103825D-D731-4B8D-82CA-5A61FEA9E77A}" type="sibTrans" cxnId="{3254FE72-CAD1-45F5-A2F9-71504E2A4247}">
      <dgm:prSet/>
      <dgm:spPr/>
      <dgm:t>
        <a:bodyPr/>
        <a:lstStyle/>
        <a:p>
          <a:endParaRPr lang="en-US"/>
        </a:p>
      </dgm:t>
    </dgm:pt>
    <dgm:pt modelId="{545E5B47-D48C-48D9-BA4D-7C2DC8440F2D}" type="pres">
      <dgm:prSet presAssocID="{2FC9E9FD-CE43-4BBF-9058-3A2CC394CD9D}" presName="vert0" presStyleCnt="0">
        <dgm:presLayoutVars>
          <dgm:dir/>
          <dgm:animOne val="branch"/>
          <dgm:animLvl val="lvl"/>
        </dgm:presLayoutVars>
      </dgm:prSet>
      <dgm:spPr/>
    </dgm:pt>
    <dgm:pt modelId="{0E12DA28-2DE9-453F-A3E8-67CCBEB57961}" type="pres">
      <dgm:prSet presAssocID="{1B679112-B8F6-42E7-8D27-8F1A0FC856DE}" presName="thickLine" presStyleLbl="alignNode1" presStyleIdx="0" presStyleCnt="5"/>
      <dgm:spPr/>
    </dgm:pt>
    <dgm:pt modelId="{70DB6587-9CB2-4DB5-9BF4-385CB82FA33D}" type="pres">
      <dgm:prSet presAssocID="{1B679112-B8F6-42E7-8D27-8F1A0FC856DE}" presName="horz1" presStyleCnt="0"/>
      <dgm:spPr/>
    </dgm:pt>
    <dgm:pt modelId="{509CC8C8-EC17-48B6-B905-BF9B2E3F85F3}" type="pres">
      <dgm:prSet presAssocID="{1B679112-B8F6-42E7-8D27-8F1A0FC856DE}" presName="tx1" presStyleLbl="revTx" presStyleIdx="0" presStyleCnt="5"/>
      <dgm:spPr/>
    </dgm:pt>
    <dgm:pt modelId="{EED94B98-C35A-4FA4-8455-0BDC349E9E21}" type="pres">
      <dgm:prSet presAssocID="{1B679112-B8F6-42E7-8D27-8F1A0FC856DE}" presName="vert1" presStyleCnt="0"/>
      <dgm:spPr/>
    </dgm:pt>
    <dgm:pt modelId="{65AA99E3-B37E-47A5-B019-A0C359D73CE4}" type="pres">
      <dgm:prSet presAssocID="{17429C61-02A7-4F55-AA1B-4468029F8D00}" presName="thickLine" presStyleLbl="alignNode1" presStyleIdx="1" presStyleCnt="5"/>
      <dgm:spPr/>
    </dgm:pt>
    <dgm:pt modelId="{EA6CA4B2-78D6-429F-A9B3-4680DBB5B126}" type="pres">
      <dgm:prSet presAssocID="{17429C61-02A7-4F55-AA1B-4468029F8D00}" presName="horz1" presStyleCnt="0"/>
      <dgm:spPr/>
    </dgm:pt>
    <dgm:pt modelId="{3943266D-9FD3-48AC-B8AF-D2A99FC4DEF8}" type="pres">
      <dgm:prSet presAssocID="{17429C61-02A7-4F55-AA1B-4468029F8D00}" presName="tx1" presStyleLbl="revTx" presStyleIdx="1" presStyleCnt="5"/>
      <dgm:spPr/>
    </dgm:pt>
    <dgm:pt modelId="{128476D5-19A7-492F-A77B-D4F16C40F6EF}" type="pres">
      <dgm:prSet presAssocID="{17429C61-02A7-4F55-AA1B-4468029F8D00}" presName="vert1" presStyleCnt="0"/>
      <dgm:spPr/>
    </dgm:pt>
    <dgm:pt modelId="{6F4113B5-BF6E-4E25-AE8A-1D7390E5EE5A}" type="pres">
      <dgm:prSet presAssocID="{E83B27F1-E7A8-4C78-952C-A4DFB1E4E8C2}" presName="thickLine" presStyleLbl="alignNode1" presStyleIdx="2" presStyleCnt="5"/>
      <dgm:spPr/>
    </dgm:pt>
    <dgm:pt modelId="{B07C2A47-1F45-4BBE-B243-7DF04EE3869A}" type="pres">
      <dgm:prSet presAssocID="{E83B27F1-E7A8-4C78-952C-A4DFB1E4E8C2}" presName="horz1" presStyleCnt="0"/>
      <dgm:spPr/>
    </dgm:pt>
    <dgm:pt modelId="{EF3FD378-96BE-444F-9AE7-D79D31B96D01}" type="pres">
      <dgm:prSet presAssocID="{E83B27F1-E7A8-4C78-952C-A4DFB1E4E8C2}" presName="tx1" presStyleLbl="revTx" presStyleIdx="2" presStyleCnt="5"/>
      <dgm:spPr/>
    </dgm:pt>
    <dgm:pt modelId="{1AC4B115-FB8D-4ACD-9177-950D92CAE839}" type="pres">
      <dgm:prSet presAssocID="{E83B27F1-E7A8-4C78-952C-A4DFB1E4E8C2}" presName="vert1" presStyleCnt="0"/>
      <dgm:spPr/>
    </dgm:pt>
    <dgm:pt modelId="{36772C4F-CFF5-432D-9707-7F8EF1708B28}" type="pres">
      <dgm:prSet presAssocID="{0F3C7E60-3644-4125-9F5D-A86C168F14F3}" presName="thickLine" presStyleLbl="alignNode1" presStyleIdx="3" presStyleCnt="5"/>
      <dgm:spPr/>
    </dgm:pt>
    <dgm:pt modelId="{65E24E3E-4146-437D-9822-F65CA93DF05D}" type="pres">
      <dgm:prSet presAssocID="{0F3C7E60-3644-4125-9F5D-A86C168F14F3}" presName="horz1" presStyleCnt="0"/>
      <dgm:spPr/>
    </dgm:pt>
    <dgm:pt modelId="{B1A603D4-0735-44C0-8F56-0215DDA34F21}" type="pres">
      <dgm:prSet presAssocID="{0F3C7E60-3644-4125-9F5D-A86C168F14F3}" presName="tx1" presStyleLbl="revTx" presStyleIdx="3" presStyleCnt="5"/>
      <dgm:spPr/>
    </dgm:pt>
    <dgm:pt modelId="{B087149A-ED80-4733-8C91-F2F15C46887B}" type="pres">
      <dgm:prSet presAssocID="{0F3C7E60-3644-4125-9F5D-A86C168F14F3}" presName="vert1" presStyleCnt="0"/>
      <dgm:spPr/>
    </dgm:pt>
    <dgm:pt modelId="{95F293E5-B68A-4624-84B2-B56773304F45}" type="pres">
      <dgm:prSet presAssocID="{ECD0B164-FD8D-4A21-AD99-5DD246A74AD8}" presName="thickLine" presStyleLbl="alignNode1" presStyleIdx="4" presStyleCnt="5"/>
      <dgm:spPr/>
    </dgm:pt>
    <dgm:pt modelId="{4C3007AF-B897-4FDA-B31C-2ED0139D5B67}" type="pres">
      <dgm:prSet presAssocID="{ECD0B164-FD8D-4A21-AD99-5DD246A74AD8}" presName="horz1" presStyleCnt="0"/>
      <dgm:spPr/>
    </dgm:pt>
    <dgm:pt modelId="{68651D0A-CBB0-4E7E-B541-B13EFBE7D198}" type="pres">
      <dgm:prSet presAssocID="{ECD0B164-FD8D-4A21-AD99-5DD246A74AD8}" presName="tx1" presStyleLbl="revTx" presStyleIdx="4" presStyleCnt="5"/>
      <dgm:spPr/>
    </dgm:pt>
    <dgm:pt modelId="{0384ACA2-DE73-42D7-8A75-EEB502883071}" type="pres">
      <dgm:prSet presAssocID="{ECD0B164-FD8D-4A21-AD99-5DD246A74AD8}" presName="vert1" presStyleCnt="0"/>
      <dgm:spPr/>
    </dgm:pt>
  </dgm:ptLst>
  <dgm:cxnLst>
    <dgm:cxn modelId="{86284204-CB78-4DA2-86B0-C1AEF9ECBAE2}" type="presOf" srcId="{1B679112-B8F6-42E7-8D27-8F1A0FC856DE}" destId="{509CC8C8-EC17-48B6-B905-BF9B2E3F85F3}" srcOrd="0" destOrd="0" presId="urn:microsoft.com/office/officeart/2008/layout/LinedList"/>
    <dgm:cxn modelId="{072B5427-1D1E-463A-8309-205D2CDF9582}" type="presOf" srcId="{0F3C7E60-3644-4125-9F5D-A86C168F14F3}" destId="{B1A603D4-0735-44C0-8F56-0215DDA34F21}" srcOrd="0" destOrd="0" presId="urn:microsoft.com/office/officeart/2008/layout/LinedList"/>
    <dgm:cxn modelId="{A1DFC36A-A9AF-49CC-9EDC-DA453952BD9D}" srcId="{2FC9E9FD-CE43-4BBF-9058-3A2CC394CD9D}" destId="{E83B27F1-E7A8-4C78-952C-A4DFB1E4E8C2}" srcOrd="2" destOrd="0" parTransId="{659DA553-BA93-4055-8DD9-D65BE94EC74A}" sibTransId="{56F7610A-9337-41A5-9AC7-B50307FABCD9}"/>
    <dgm:cxn modelId="{3254FE72-CAD1-45F5-A2F9-71504E2A4247}" srcId="{2FC9E9FD-CE43-4BBF-9058-3A2CC394CD9D}" destId="{ECD0B164-FD8D-4A21-AD99-5DD246A74AD8}" srcOrd="4" destOrd="0" parTransId="{12123EFB-17B5-4CD2-B73C-3B1070BF51A1}" sibTransId="{9103825D-D731-4B8D-82CA-5A61FEA9E77A}"/>
    <dgm:cxn modelId="{8B8CB978-751F-473C-B579-B8182D96C492}" type="presOf" srcId="{17429C61-02A7-4F55-AA1B-4468029F8D00}" destId="{3943266D-9FD3-48AC-B8AF-D2A99FC4DEF8}" srcOrd="0" destOrd="0" presId="urn:microsoft.com/office/officeart/2008/layout/LinedList"/>
    <dgm:cxn modelId="{C8030981-3833-4258-8D31-A2352F218589}" type="presOf" srcId="{ECD0B164-FD8D-4A21-AD99-5DD246A74AD8}" destId="{68651D0A-CBB0-4E7E-B541-B13EFBE7D198}" srcOrd="0" destOrd="0" presId="urn:microsoft.com/office/officeart/2008/layout/LinedList"/>
    <dgm:cxn modelId="{0250D68E-BB30-41A0-A507-843A27430B35}" srcId="{2FC9E9FD-CE43-4BBF-9058-3A2CC394CD9D}" destId="{17429C61-02A7-4F55-AA1B-4468029F8D00}" srcOrd="1" destOrd="0" parTransId="{5A823522-5CC3-4A09-B2C2-A8C5323502AB}" sibTransId="{2E131387-4B8D-461F-978A-501534531B69}"/>
    <dgm:cxn modelId="{F5D6CF9A-2F65-487D-BF02-504F711E66B3}" type="presOf" srcId="{E83B27F1-E7A8-4C78-952C-A4DFB1E4E8C2}" destId="{EF3FD378-96BE-444F-9AE7-D79D31B96D01}" srcOrd="0" destOrd="0" presId="urn:microsoft.com/office/officeart/2008/layout/LinedList"/>
    <dgm:cxn modelId="{6716BEA3-5A2D-4458-A792-8C9C1B145372}" srcId="{2FC9E9FD-CE43-4BBF-9058-3A2CC394CD9D}" destId="{0F3C7E60-3644-4125-9F5D-A86C168F14F3}" srcOrd="3" destOrd="0" parTransId="{ADBEC9E1-0FEB-471A-97F8-F89B742F5774}" sibTransId="{7E1FD24F-B5F7-4FFE-8F41-345734CF305E}"/>
    <dgm:cxn modelId="{2F4371A7-DADD-4C38-B383-47EB63832673}" type="presOf" srcId="{2FC9E9FD-CE43-4BBF-9058-3A2CC394CD9D}" destId="{545E5B47-D48C-48D9-BA4D-7C2DC8440F2D}" srcOrd="0" destOrd="0" presId="urn:microsoft.com/office/officeart/2008/layout/LinedList"/>
    <dgm:cxn modelId="{4ADAFCEE-90CB-4572-8420-5B636DCEBBA4}" srcId="{2FC9E9FD-CE43-4BBF-9058-3A2CC394CD9D}" destId="{1B679112-B8F6-42E7-8D27-8F1A0FC856DE}" srcOrd="0" destOrd="0" parTransId="{44F98E05-57F9-4A0B-9217-6CFA91E1E9B9}" sibTransId="{93754C8B-D5DA-48E9-9CD2-6906A6D4303E}"/>
    <dgm:cxn modelId="{BE0EA3D1-D0DD-47B4-9869-ABF181C2B52C}" type="presParOf" srcId="{545E5B47-D48C-48D9-BA4D-7C2DC8440F2D}" destId="{0E12DA28-2DE9-453F-A3E8-67CCBEB57961}" srcOrd="0" destOrd="0" presId="urn:microsoft.com/office/officeart/2008/layout/LinedList"/>
    <dgm:cxn modelId="{F443B674-E06F-4D8D-9E07-42AEA7378D74}" type="presParOf" srcId="{545E5B47-D48C-48D9-BA4D-7C2DC8440F2D}" destId="{70DB6587-9CB2-4DB5-9BF4-385CB82FA33D}" srcOrd="1" destOrd="0" presId="urn:microsoft.com/office/officeart/2008/layout/LinedList"/>
    <dgm:cxn modelId="{BC832FE1-AF22-454F-A9F7-8691D6F2FFF1}" type="presParOf" srcId="{70DB6587-9CB2-4DB5-9BF4-385CB82FA33D}" destId="{509CC8C8-EC17-48B6-B905-BF9B2E3F85F3}" srcOrd="0" destOrd="0" presId="urn:microsoft.com/office/officeart/2008/layout/LinedList"/>
    <dgm:cxn modelId="{592F1857-D29D-4EED-9CF5-65F0EFEFD361}" type="presParOf" srcId="{70DB6587-9CB2-4DB5-9BF4-385CB82FA33D}" destId="{EED94B98-C35A-4FA4-8455-0BDC349E9E21}" srcOrd="1" destOrd="0" presId="urn:microsoft.com/office/officeart/2008/layout/LinedList"/>
    <dgm:cxn modelId="{507F397B-E462-4EBD-8D35-B6B78D7673CA}" type="presParOf" srcId="{545E5B47-D48C-48D9-BA4D-7C2DC8440F2D}" destId="{65AA99E3-B37E-47A5-B019-A0C359D73CE4}" srcOrd="2" destOrd="0" presId="urn:microsoft.com/office/officeart/2008/layout/LinedList"/>
    <dgm:cxn modelId="{0058A6CE-0AF6-4AD3-9E97-BDD572713BFD}" type="presParOf" srcId="{545E5B47-D48C-48D9-BA4D-7C2DC8440F2D}" destId="{EA6CA4B2-78D6-429F-A9B3-4680DBB5B126}" srcOrd="3" destOrd="0" presId="urn:microsoft.com/office/officeart/2008/layout/LinedList"/>
    <dgm:cxn modelId="{8B573550-2703-4830-BB24-59C1108A4DB7}" type="presParOf" srcId="{EA6CA4B2-78D6-429F-A9B3-4680DBB5B126}" destId="{3943266D-9FD3-48AC-B8AF-D2A99FC4DEF8}" srcOrd="0" destOrd="0" presId="urn:microsoft.com/office/officeart/2008/layout/LinedList"/>
    <dgm:cxn modelId="{124C8C1F-6FEA-45BA-88DC-622285991AA8}" type="presParOf" srcId="{EA6CA4B2-78D6-429F-A9B3-4680DBB5B126}" destId="{128476D5-19A7-492F-A77B-D4F16C40F6EF}" srcOrd="1" destOrd="0" presId="urn:microsoft.com/office/officeart/2008/layout/LinedList"/>
    <dgm:cxn modelId="{380FAB79-8FC5-495D-951B-92DDCF8FE0CE}" type="presParOf" srcId="{545E5B47-D48C-48D9-BA4D-7C2DC8440F2D}" destId="{6F4113B5-BF6E-4E25-AE8A-1D7390E5EE5A}" srcOrd="4" destOrd="0" presId="urn:microsoft.com/office/officeart/2008/layout/LinedList"/>
    <dgm:cxn modelId="{B7212814-7A7F-4C50-995C-FF7CFCA7D77B}" type="presParOf" srcId="{545E5B47-D48C-48D9-BA4D-7C2DC8440F2D}" destId="{B07C2A47-1F45-4BBE-B243-7DF04EE3869A}" srcOrd="5" destOrd="0" presId="urn:microsoft.com/office/officeart/2008/layout/LinedList"/>
    <dgm:cxn modelId="{383DFA95-B95B-408D-8D61-E4350AD57A07}" type="presParOf" srcId="{B07C2A47-1F45-4BBE-B243-7DF04EE3869A}" destId="{EF3FD378-96BE-444F-9AE7-D79D31B96D01}" srcOrd="0" destOrd="0" presId="urn:microsoft.com/office/officeart/2008/layout/LinedList"/>
    <dgm:cxn modelId="{2EE9052C-CED1-484A-9141-510CB24B6BDF}" type="presParOf" srcId="{B07C2A47-1F45-4BBE-B243-7DF04EE3869A}" destId="{1AC4B115-FB8D-4ACD-9177-950D92CAE839}" srcOrd="1" destOrd="0" presId="urn:microsoft.com/office/officeart/2008/layout/LinedList"/>
    <dgm:cxn modelId="{84D8F32F-51AE-4708-BC2E-7B7E6965A455}" type="presParOf" srcId="{545E5B47-D48C-48D9-BA4D-7C2DC8440F2D}" destId="{36772C4F-CFF5-432D-9707-7F8EF1708B28}" srcOrd="6" destOrd="0" presId="urn:microsoft.com/office/officeart/2008/layout/LinedList"/>
    <dgm:cxn modelId="{F88D5B83-772B-4490-BB45-62A5C1142741}" type="presParOf" srcId="{545E5B47-D48C-48D9-BA4D-7C2DC8440F2D}" destId="{65E24E3E-4146-437D-9822-F65CA93DF05D}" srcOrd="7" destOrd="0" presId="urn:microsoft.com/office/officeart/2008/layout/LinedList"/>
    <dgm:cxn modelId="{AC675DF0-B8EF-4EBC-AFC6-8DA05F07349A}" type="presParOf" srcId="{65E24E3E-4146-437D-9822-F65CA93DF05D}" destId="{B1A603D4-0735-44C0-8F56-0215DDA34F21}" srcOrd="0" destOrd="0" presId="urn:microsoft.com/office/officeart/2008/layout/LinedList"/>
    <dgm:cxn modelId="{8C558A77-CC3A-47FE-8CAF-85C321888BA2}" type="presParOf" srcId="{65E24E3E-4146-437D-9822-F65CA93DF05D}" destId="{B087149A-ED80-4733-8C91-F2F15C46887B}" srcOrd="1" destOrd="0" presId="urn:microsoft.com/office/officeart/2008/layout/LinedList"/>
    <dgm:cxn modelId="{68C38514-80AE-4779-A520-93D2C74A62DB}" type="presParOf" srcId="{545E5B47-D48C-48D9-BA4D-7C2DC8440F2D}" destId="{95F293E5-B68A-4624-84B2-B56773304F45}" srcOrd="8" destOrd="0" presId="urn:microsoft.com/office/officeart/2008/layout/LinedList"/>
    <dgm:cxn modelId="{EB071F6C-5C03-4E55-A099-9A028539C628}" type="presParOf" srcId="{545E5B47-D48C-48D9-BA4D-7C2DC8440F2D}" destId="{4C3007AF-B897-4FDA-B31C-2ED0139D5B67}" srcOrd="9" destOrd="0" presId="urn:microsoft.com/office/officeart/2008/layout/LinedList"/>
    <dgm:cxn modelId="{471D1DE3-1908-4087-8312-D6A81ACF95EC}" type="presParOf" srcId="{4C3007AF-B897-4FDA-B31C-2ED0139D5B67}" destId="{68651D0A-CBB0-4E7E-B541-B13EFBE7D198}" srcOrd="0" destOrd="0" presId="urn:microsoft.com/office/officeart/2008/layout/LinedList"/>
    <dgm:cxn modelId="{1F00C1FE-440E-490F-A414-6E48D5E8E383}" type="presParOf" srcId="{4C3007AF-B897-4FDA-B31C-2ED0139D5B67}" destId="{0384ACA2-DE73-42D7-8A75-EEB50288307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05C5C-F031-4AE0-B0A0-C2BFA4934168}">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A2DE3-CBEE-4169-8479-6E607251B329}">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Competency evaluation as required at hire</a:t>
          </a:r>
        </a:p>
      </dsp:txBody>
      <dsp:txXfrm>
        <a:off x="775406" y="482054"/>
        <a:ext cx="3737345" cy="2320513"/>
      </dsp:txXfrm>
    </dsp:sp>
    <dsp:sp modelId="{4B84E1F5-0785-4F38-AF80-C48FF1275E1E}">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82E9F-E19B-4CA5-B2C1-B252A7ECCFD5}">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Competency evaluation annually as required</a:t>
          </a:r>
        </a:p>
      </dsp:txBody>
      <dsp:txXfrm>
        <a:off x="5519748" y="482054"/>
        <a:ext cx="3737345" cy="2320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2DA28-2DE9-453F-A3E8-67CCBEB57961}">
      <dsp:nvSpPr>
        <dsp:cNvPr id="0" name=""/>
        <dsp:cNvSpPr/>
      </dsp:nvSpPr>
      <dsp:spPr>
        <a:xfrm>
          <a:off x="0" y="64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09CC8C8-EC17-48B6-B905-BF9B2E3F85F3}">
      <dsp:nvSpPr>
        <dsp:cNvPr id="0" name=""/>
        <dsp:cNvSpPr/>
      </dsp:nvSpPr>
      <dsp:spPr>
        <a:xfrm>
          <a:off x="0" y="64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Begin hiring process </a:t>
          </a:r>
        </a:p>
      </dsp:txBody>
      <dsp:txXfrm>
        <a:off x="0" y="640"/>
        <a:ext cx="5914209" cy="1049475"/>
      </dsp:txXfrm>
    </dsp:sp>
    <dsp:sp modelId="{65AA99E3-B37E-47A5-B019-A0C359D73CE4}">
      <dsp:nvSpPr>
        <dsp:cNvPr id="0" name=""/>
        <dsp:cNvSpPr/>
      </dsp:nvSpPr>
      <dsp:spPr>
        <a:xfrm>
          <a:off x="0" y="1050115"/>
          <a:ext cx="5914209" cy="0"/>
        </a:xfrm>
        <a:prstGeom prst="line">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w="9525" cap="flat" cmpd="sng" algn="ctr">
          <a:solidFill>
            <a:schemeClr val="accent2">
              <a:hueOff val="840789"/>
              <a:satOff val="-893"/>
              <a:lumOff val="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943266D-9FD3-48AC-B8AF-D2A99FC4DEF8}">
      <dsp:nvSpPr>
        <dsp:cNvPr id="0" name=""/>
        <dsp:cNvSpPr/>
      </dsp:nvSpPr>
      <dsp:spPr>
        <a:xfrm>
          <a:off x="0" y="1050115"/>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Conditionally hire personnel</a:t>
          </a:r>
        </a:p>
      </dsp:txBody>
      <dsp:txXfrm>
        <a:off x="0" y="1050115"/>
        <a:ext cx="5914209" cy="1049475"/>
      </dsp:txXfrm>
    </dsp:sp>
    <dsp:sp modelId="{6F4113B5-BF6E-4E25-AE8A-1D7390E5EE5A}">
      <dsp:nvSpPr>
        <dsp:cNvPr id="0" name=""/>
        <dsp:cNvSpPr/>
      </dsp:nvSpPr>
      <dsp:spPr>
        <a:xfrm>
          <a:off x="0" y="2099590"/>
          <a:ext cx="5914209" cy="0"/>
        </a:xfrm>
        <a:prstGeom prst="line">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w="9525" cap="flat"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EF3FD378-96BE-444F-9AE7-D79D31B96D01}">
      <dsp:nvSpPr>
        <dsp:cNvPr id="0" name=""/>
        <dsp:cNvSpPr/>
      </dsp:nvSpPr>
      <dsp:spPr>
        <a:xfrm>
          <a:off x="0" y="209959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Have resumes of Directors and Alternates approved</a:t>
          </a:r>
        </a:p>
      </dsp:txBody>
      <dsp:txXfrm>
        <a:off x="0" y="2099590"/>
        <a:ext cx="5914209" cy="1049475"/>
      </dsp:txXfrm>
    </dsp:sp>
    <dsp:sp modelId="{36772C4F-CFF5-432D-9707-7F8EF1708B28}">
      <dsp:nvSpPr>
        <dsp:cNvPr id="0" name=""/>
        <dsp:cNvSpPr/>
      </dsp:nvSpPr>
      <dsp:spPr>
        <a:xfrm>
          <a:off x="0" y="3149066"/>
          <a:ext cx="5914209" cy="0"/>
        </a:xfrm>
        <a:prstGeom prst="line">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w="9525" cap="flat" cmpd="sng" algn="ctr">
          <a:solidFill>
            <a:schemeClr val="accent2">
              <a:hueOff val="2522366"/>
              <a:satOff val="-2679"/>
              <a:lumOff val="205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1A603D4-0735-44C0-8F56-0215DDA34F21}">
      <dsp:nvSpPr>
        <dsp:cNvPr id="0" name=""/>
        <dsp:cNvSpPr/>
      </dsp:nvSpPr>
      <dsp:spPr>
        <a:xfrm>
          <a:off x="0" y="3149066"/>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Get insurance </a:t>
          </a:r>
        </a:p>
      </dsp:txBody>
      <dsp:txXfrm>
        <a:off x="0" y="3149066"/>
        <a:ext cx="5914209" cy="1049475"/>
      </dsp:txXfrm>
    </dsp:sp>
    <dsp:sp modelId="{95F293E5-B68A-4624-84B2-B56773304F45}">
      <dsp:nvSpPr>
        <dsp:cNvPr id="0" name=""/>
        <dsp:cNvSpPr/>
      </dsp:nvSpPr>
      <dsp:spPr>
        <a:xfrm>
          <a:off x="0" y="4198541"/>
          <a:ext cx="5914209" cy="0"/>
        </a:xfrm>
        <a:prstGeom prst="line">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8651D0A-CBB0-4E7E-B541-B13EFBE7D198}">
      <dsp:nvSpPr>
        <dsp:cNvPr id="0" name=""/>
        <dsp:cNvSpPr/>
      </dsp:nvSpPr>
      <dsp:spPr>
        <a:xfrm>
          <a:off x="0" y="4198541"/>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Business License – State of DE, and city/town (if applicable)</a:t>
          </a:r>
        </a:p>
      </dsp:txBody>
      <dsp:txXfrm>
        <a:off x="0" y="4198541"/>
        <a:ext cx="5914209" cy="10494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E6AD43-42CF-46BA-B2A1-FC2DE1BFD3FB}"/>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dirty="0"/>
          </a:p>
        </p:txBody>
      </p:sp>
      <p:sp>
        <p:nvSpPr>
          <p:cNvPr id="3" name="Date Placeholder 2">
            <a:extLst>
              <a:ext uri="{FF2B5EF4-FFF2-40B4-BE49-F238E27FC236}">
                <a16:creationId xmlns:a16="http://schemas.microsoft.com/office/drawing/2014/main" id="{F589998E-9169-4EC3-994E-1C7123AE319A}"/>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fld id="{41E08BBC-6438-4BAF-B906-2A9B766DC248}" type="datetimeFigureOut">
              <a:rPr lang="en-US" smtClean="0"/>
              <a:t>3/25/2025</a:t>
            </a:fld>
            <a:endParaRPr lang="en-US" dirty="0"/>
          </a:p>
        </p:txBody>
      </p:sp>
      <p:sp>
        <p:nvSpPr>
          <p:cNvPr id="4" name="Footer Placeholder 3">
            <a:extLst>
              <a:ext uri="{FF2B5EF4-FFF2-40B4-BE49-F238E27FC236}">
                <a16:creationId xmlns:a16="http://schemas.microsoft.com/office/drawing/2014/main" id="{E38D14FB-BF0B-43B7-A57B-BF3AA5A9F3DA}"/>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3F41360-41F2-4EE9-BDBC-3B10E3BE28D8}"/>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584E81F0-2D9E-4C56-BEFB-C505A6F8B26E}" type="slidenum">
              <a:rPr lang="en-US" smtClean="0"/>
              <a:t>‹#›</a:t>
            </a:fld>
            <a:endParaRPr lang="en-US" dirty="0"/>
          </a:p>
        </p:txBody>
      </p:sp>
    </p:spTree>
    <p:extLst>
      <p:ext uri="{BB962C8B-B14F-4D97-AF65-F5344CB8AC3E}">
        <p14:creationId xmlns:p14="http://schemas.microsoft.com/office/powerpoint/2010/main" val="376403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dirty="0"/>
          </a:p>
        </p:txBody>
      </p:sp>
      <p:sp>
        <p:nvSpPr>
          <p:cNvPr id="3" name="Date Placeholder 2"/>
          <p:cNvSpPr>
            <a:spLocks noGrp="1"/>
          </p:cNvSpPr>
          <p:nvPr>
            <p:ph type="dt" idx="1"/>
          </p:nvPr>
        </p:nvSpPr>
        <p:spPr>
          <a:xfrm>
            <a:off x="4143832" y="0"/>
            <a:ext cx="3169698" cy="481875"/>
          </a:xfrm>
          <a:prstGeom prst="rect">
            <a:avLst/>
          </a:prstGeom>
        </p:spPr>
        <p:txBody>
          <a:bodyPr vert="horz" lIns="95564" tIns="47782" rIns="95564" bIns="47782" rtlCol="0"/>
          <a:lstStyle>
            <a:lvl1pPr algn="r">
              <a:defRPr sz="1300"/>
            </a:lvl1pPr>
          </a:lstStyle>
          <a:p>
            <a:fld id="{8A4A7171-E162-49B5-8D34-81A10AC51D4A}" type="datetimeFigureOut">
              <a:rPr lang="en-US" smtClean="0"/>
              <a:t>3/25/2025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564" tIns="47782" rIns="95564" bIns="47782" rtlCol="0" anchor="ctr"/>
          <a:lstStyle/>
          <a:p>
            <a:endParaRPr lang="en-US" dirty="0"/>
          </a:p>
        </p:txBody>
      </p:sp>
      <p:sp>
        <p:nvSpPr>
          <p:cNvPr id="5" name="Notes Placeholder 4"/>
          <p:cNvSpPr>
            <a:spLocks noGrp="1"/>
          </p:cNvSpPr>
          <p:nvPr>
            <p:ph type="body" sz="quarter" idx="3"/>
          </p:nvPr>
        </p:nvSpPr>
        <p:spPr>
          <a:xfrm>
            <a:off x="731855" y="4620723"/>
            <a:ext cx="5851492" cy="3780741"/>
          </a:xfrm>
          <a:prstGeom prst="rect">
            <a:avLst/>
          </a:prstGeom>
        </p:spPr>
        <p:txBody>
          <a:bodyPr vert="horz" lIns="95564" tIns="47782" rIns="95564"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832" y="9119325"/>
            <a:ext cx="3169698" cy="481875"/>
          </a:xfrm>
          <a:prstGeom prst="rect">
            <a:avLst/>
          </a:prstGeom>
        </p:spPr>
        <p:txBody>
          <a:bodyPr vert="horz" lIns="95564" tIns="47782" rIns="95564" bIns="47782" rtlCol="0" anchor="b"/>
          <a:lstStyle>
            <a:lvl1pPr algn="r">
              <a:defRPr sz="1300"/>
            </a:lvl1pPr>
          </a:lstStyle>
          <a:p>
            <a:fld id="{F9C26C8A-87A7-4BCC-8941-C9E4CF79BD4D}" type="slidenum">
              <a:rPr lang="en-US" smtClean="0"/>
              <a:t>‹#›</a:t>
            </a:fld>
            <a:endParaRPr lang="en-US" dirty="0"/>
          </a:p>
        </p:txBody>
      </p:sp>
    </p:spTree>
    <p:extLst>
      <p:ext uri="{BB962C8B-B14F-4D97-AF65-F5344CB8AC3E}">
        <p14:creationId xmlns:p14="http://schemas.microsoft.com/office/powerpoint/2010/main" val="4820121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a:t>
            </a:fld>
            <a:endParaRPr lang="en-US" dirty="0"/>
          </a:p>
        </p:txBody>
      </p:sp>
    </p:spTree>
    <p:extLst>
      <p:ext uri="{BB962C8B-B14F-4D97-AF65-F5344CB8AC3E}">
        <p14:creationId xmlns:p14="http://schemas.microsoft.com/office/powerpoint/2010/main" val="325538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checklist does not exhaust all regulatory requirements - it is a beginning of compliance.  Some documents will be reviewed in the Binder review, others during the initial survey.  It is the responsibility of the agency to ensure they are meeting all regulatory requirements.  </a:t>
            </a:r>
          </a:p>
          <a:p>
            <a:endParaRPr lang="en-US" dirty="0"/>
          </a:p>
          <a:p>
            <a:r>
              <a:rPr lang="en-US" dirty="0"/>
              <a:t>If the agency is using an electronic documentation system, they must be able to print from it (in order to provide required documentation to surveyors). </a:t>
            </a:r>
          </a:p>
        </p:txBody>
      </p:sp>
      <p:sp>
        <p:nvSpPr>
          <p:cNvPr id="4" name="Slide Number Placeholder 3"/>
          <p:cNvSpPr>
            <a:spLocks noGrp="1"/>
          </p:cNvSpPr>
          <p:nvPr>
            <p:ph type="sldNum" sz="quarter" idx="5"/>
          </p:nvPr>
        </p:nvSpPr>
        <p:spPr/>
        <p:txBody>
          <a:bodyPr/>
          <a:lstStyle/>
          <a:p>
            <a:fld id="{F9C26C8A-87A7-4BCC-8941-C9E4CF79BD4D}" type="slidenum">
              <a:rPr lang="en-US" smtClean="0"/>
              <a:t>12</a:t>
            </a:fld>
            <a:endParaRPr lang="en-US" dirty="0"/>
          </a:p>
        </p:txBody>
      </p:sp>
    </p:spTree>
    <p:extLst>
      <p:ext uri="{BB962C8B-B14F-4D97-AF65-F5344CB8AC3E}">
        <p14:creationId xmlns:p14="http://schemas.microsoft.com/office/powerpoint/2010/main" val="318820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9C26C8A-87A7-4BCC-8941-C9E4CF79BD4D}" type="slidenum">
              <a:rPr lang="en-US" smtClean="0"/>
              <a:t>14</a:t>
            </a:fld>
            <a:endParaRPr lang="en-US" dirty="0"/>
          </a:p>
        </p:txBody>
      </p:sp>
    </p:spTree>
    <p:extLst>
      <p:ext uri="{BB962C8B-B14F-4D97-AF65-F5344CB8AC3E}">
        <p14:creationId xmlns:p14="http://schemas.microsoft.com/office/powerpoint/2010/main" val="292448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16</a:t>
            </a:fld>
            <a:endParaRPr lang="en-US" dirty="0"/>
          </a:p>
        </p:txBody>
      </p:sp>
    </p:spTree>
    <p:extLst>
      <p:ext uri="{BB962C8B-B14F-4D97-AF65-F5344CB8AC3E}">
        <p14:creationId xmlns:p14="http://schemas.microsoft.com/office/powerpoint/2010/main" val="372271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17</a:t>
            </a:fld>
            <a:endParaRPr lang="en-US" dirty="0"/>
          </a:p>
        </p:txBody>
      </p:sp>
    </p:spTree>
    <p:extLst>
      <p:ext uri="{BB962C8B-B14F-4D97-AF65-F5344CB8AC3E}">
        <p14:creationId xmlns:p14="http://schemas.microsoft.com/office/powerpoint/2010/main" val="380158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18</a:t>
            </a:fld>
            <a:endParaRPr lang="en-US" dirty="0"/>
          </a:p>
        </p:txBody>
      </p:sp>
    </p:spTree>
    <p:extLst>
      <p:ext uri="{BB962C8B-B14F-4D97-AF65-F5344CB8AC3E}">
        <p14:creationId xmlns:p14="http://schemas.microsoft.com/office/powerpoint/2010/main" val="35526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19</a:t>
            </a:fld>
            <a:endParaRPr lang="en-US" dirty="0"/>
          </a:p>
        </p:txBody>
      </p:sp>
    </p:spTree>
    <p:extLst>
      <p:ext uri="{BB962C8B-B14F-4D97-AF65-F5344CB8AC3E}">
        <p14:creationId xmlns:p14="http://schemas.microsoft.com/office/powerpoint/2010/main" val="325943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20</a:t>
            </a:fld>
            <a:endParaRPr lang="en-US" dirty="0"/>
          </a:p>
        </p:txBody>
      </p:sp>
    </p:spTree>
    <p:extLst>
      <p:ext uri="{BB962C8B-B14F-4D97-AF65-F5344CB8AC3E}">
        <p14:creationId xmlns:p14="http://schemas.microsoft.com/office/powerpoint/2010/main" val="377040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21</a:t>
            </a:fld>
            <a:endParaRPr lang="en-US" dirty="0"/>
          </a:p>
        </p:txBody>
      </p:sp>
    </p:spTree>
    <p:extLst>
      <p:ext uri="{BB962C8B-B14F-4D97-AF65-F5344CB8AC3E}">
        <p14:creationId xmlns:p14="http://schemas.microsoft.com/office/powerpoint/2010/main" val="415753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22</a:t>
            </a:fld>
            <a:endParaRPr lang="en-US" dirty="0"/>
          </a:p>
        </p:txBody>
      </p:sp>
    </p:spTree>
    <p:extLst>
      <p:ext uri="{BB962C8B-B14F-4D97-AF65-F5344CB8AC3E}">
        <p14:creationId xmlns:p14="http://schemas.microsoft.com/office/powerpoint/2010/main" val="230618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23</a:t>
            </a:fld>
            <a:endParaRPr lang="en-US" dirty="0"/>
          </a:p>
        </p:txBody>
      </p:sp>
    </p:spTree>
    <p:extLst>
      <p:ext uri="{BB962C8B-B14F-4D97-AF65-F5344CB8AC3E}">
        <p14:creationId xmlns:p14="http://schemas.microsoft.com/office/powerpoint/2010/main" val="17002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a:t>
            </a:fld>
            <a:endParaRPr lang="en-US" dirty="0"/>
          </a:p>
        </p:txBody>
      </p:sp>
    </p:spTree>
    <p:extLst>
      <p:ext uri="{BB962C8B-B14F-4D97-AF65-F5344CB8AC3E}">
        <p14:creationId xmlns:p14="http://schemas.microsoft.com/office/powerpoint/2010/main" val="3302343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24</a:t>
            </a:fld>
            <a:endParaRPr lang="en-US" dirty="0"/>
          </a:p>
        </p:txBody>
      </p:sp>
    </p:spTree>
    <p:extLst>
      <p:ext uri="{BB962C8B-B14F-4D97-AF65-F5344CB8AC3E}">
        <p14:creationId xmlns:p14="http://schemas.microsoft.com/office/powerpoint/2010/main" val="2667628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27</a:t>
            </a:fld>
            <a:endParaRPr lang="en-US" dirty="0"/>
          </a:p>
        </p:txBody>
      </p:sp>
    </p:spTree>
    <p:extLst>
      <p:ext uri="{BB962C8B-B14F-4D97-AF65-F5344CB8AC3E}">
        <p14:creationId xmlns:p14="http://schemas.microsoft.com/office/powerpoint/2010/main" val="1224081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29</a:t>
            </a:fld>
            <a:endParaRPr lang="en-US" dirty="0"/>
          </a:p>
        </p:txBody>
      </p:sp>
    </p:spTree>
    <p:extLst>
      <p:ext uri="{BB962C8B-B14F-4D97-AF65-F5344CB8AC3E}">
        <p14:creationId xmlns:p14="http://schemas.microsoft.com/office/powerpoint/2010/main" val="44277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30</a:t>
            </a:fld>
            <a:endParaRPr lang="en-US" dirty="0"/>
          </a:p>
        </p:txBody>
      </p:sp>
    </p:spTree>
    <p:extLst>
      <p:ext uri="{BB962C8B-B14F-4D97-AF65-F5344CB8AC3E}">
        <p14:creationId xmlns:p14="http://schemas.microsoft.com/office/powerpoint/2010/main" val="424546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31</a:t>
            </a:fld>
            <a:endParaRPr lang="en-US" dirty="0"/>
          </a:p>
        </p:txBody>
      </p:sp>
    </p:spTree>
    <p:extLst>
      <p:ext uri="{BB962C8B-B14F-4D97-AF65-F5344CB8AC3E}">
        <p14:creationId xmlns:p14="http://schemas.microsoft.com/office/powerpoint/2010/main" val="1102194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33</a:t>
            </a:fld>
            <a:endParaRPr lang="en-US" dirty="0"/>
          </a:p>
        </p:txBody>
      </p:sp>
    </p:spTree>
    <p:extLst>
      <p:ext uri="{BB962C8B-B14F-4D97-AF65-F5344CB8AC3E}">
        <p14:creationId xmlns:p14="http://schemas.microsoft.com/office/powerpoint/2010/main" val="146978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36</a:t>
            </a:fld>
            <a:endParaRPr lang="en-US" dirty="0"/>
          </a:p>
        </p:txBody>
      </p:sp>
    </p:spTree>
    <p:extLst>
      <p:ext uri="{BB962C8B-B14F-4D97-AF65-F5344CB8AC3E}">
        <p14:creationId xmlns:p14="http://schemas.microsoft.com/office/powerpoint/2010/main" val="178583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37</a:t>
            </a:fld>
            <a:endParaRPr lang="en-US" dirty="0"/>
          </a:p>
        </p:txBody>
      </p:sp>
    </p:spTree>
    <p:extLst>
      <p:ext uri="{BB962C8B-B14F-4D97-AF65-F5344CB8AC3E}">
        <p14:creationId xmlns:p14="http://schemas.microsoft.com/office/powerpoint/2010/main" val="310008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9C26C8A-87A7-4BCC-8941-C9E4CF79BD4D}" type="slidenum">
              <a:rPr lang="en-US" smtClean="0"/>
              <a:t>38</a:t>
            </a:fld>
            <a:endParaRPr lang="en-US" dirty="0"/>
          </a:p>
        </p:txBody>
      </p:sp>
    </p:spTree>
    <p:extLst>
      <p:ext uri="{BB962C8B-B14F-4D97-AF65-F5344CB8AC3E}">
        <p14:creationId xmlns:p14="http://schemas.microsoft.com/office/powerpoint/2010/main" val="2933564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9C26C8A-87A7-4BCC-8941-C9E4CF79BD4D}" type="slidenum">
              <a:rPr lang="en-US" smtClean="0"/>
              <a:t>40</a:t>
            </a:fld>
            <a:endParaRPr lang="en-US" dirty="0"/>
          </a:p>
        </p:txBody>
      </p:sp>
    </p:spTree>
    <p:extLst>
      <p:ext uri="{BB962C8B-B14F-4D97-AF65-F5344CB8AC3E}">
        <p14:creationId xmlns:p14="http://schemas.microsoft.com/office/powerpoint/2010/main" val="377368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9C26C8A-87A7-4BCC-8941-C9E4CF79BD4D}" type="slidenum">
              <a:rPr lang="en-US" smtClean="0"/>
              <a:t>3</a:t>
            </a:fld>
            <a:endParaRPr lang="en-US" dirty="0"/>
          </a:p>
        </p:txBody>
      </p:sp>
    </p:spTree>
    <p:extLst>
      <p:ext uri="{BB962C8B-B14F-4D97-AF65-F5344CB8AC3E}">
        <p14:creationId xmlns:p14="http://schemas.microsoft.com/office/powerpoint/2010/main" val="3169780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41</a:t>
            </a:fld>
            <a:endParaRPr lang="en-US" dirty="0"/>
          </a:p>
        </p:txBody>
      </p:sp>
    </p:spTree>
    <p:extLst>
      <p:ext uri="{BB962C8B-B14F-4D97-AF65-F5344CB8AC3E}">
        <p14:creationId xmlns:p14="http://schemas.microsoft.com/office/powerpoint/2010/main" val="2278749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9C26C8A-87A7-4BCC-8941-C9E4CF79BD4D}" type="slidenum">
              <a:rPr lang="en-US" smtClean="0"/>
              <a:t>44</a:t>
            </a:fld>
            <a:endParaRPr lang="en-US" dirty="0"/>
          </a:p>
        </p:txBody>
      </p:sp>
    </p:spTree>
    <p:extLst>
      <p:ext uri="{BB962C8B-B14F-4D97-AF65-F5344CB8AC3E}">
        <p14:creationId xmlns:p14="http://schemas.microsoft.com/office/powerpoint/2010/main" val="34586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45</a:t>
            </a:fld>
            <a:endParaRPr lang="en-US" dirty="0"/>
          </a:p>
        </p:txBody>
      </p:sp>
    </p:spTree>
    <p:extLst>
      <p:ext uri="{BB962C8B-B14F-4D97-AF65-F5344CB8AC3E}">
        <p14:creationId xmlns:p14="http://schemas.microsoft.com/office/powerpoint/2010/main" val="4160556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48</a:t>
            </a:fld>
            <a:endParaRPr lang="en-US" dirty="0"/>
          </a:p>
        </p:txBody>
      </p:sp>
    </p:spTree>
    <p:extLst>
      <p:ext uri="{BB962C8B-B14F-4D97-AF65-F5344CB8AC3E}">
        <p14:creationId xmlns:p14="http://schemas.microsoft.com/office/powerpoint/2010/main" val="173803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9C26C8A-87A7-4BCC-8941-C9E4CF79BD4D}" type="slidenum">
              <a:rPr lang="en-US" smtClean="0"/>
              <a:t>49</a:t>
            </a:fld>
            <a:endParaRPr lang="en-US" dirty="0"/>
          </a:p>
        </p:txBody>
      </p:sp>
    </p:spTree>
    <p:extLst>
      <p:ext uri="{BB962C8B-B14F-4D97-AF65-F5344CB8AC3E}">
        <p14:creationId xmlns:p14="http://schemas.microsoft.com/office/powerpoint/2010/main" val="3165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5</a:t>
            </a:fld>
            <a:endParaRPr lang="en-US" dirty="0"/>
          </a:p>
        </p:txBody>
      </p:sp>
    </p:spTree>
    <p:extLst>
      <p:ext uri="{BB962C8B-B14F-4D97-AF65-F5344CB8AC3E}">
        <p14:creationId xmlns:p14="http://schemas.microsoft.com/office/powerpoint/2010/main" val="76437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7</a:t>
            </a:fld>
            <a:endParaRPr lang="en-US" dirty="0"/>
          </a:p>
        </p:txBody>
      </p:sp>
    </p:spTree>
    <p:extLst>
      <p:ext uri="{BB962C8B-B14F-4D97-AF65-F5344CB8AC3E}">
        <p14:creationId xmlns:p14="http://schemas.microsoft.com/office/powerpoint/2010/main" val="326426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9C26C8A-87A7-4BCC-8941-C9E4CF79BD4D}" type="slidenum">
              <a:rPr lang="en-US" smtClean="0"/>
              <a:t>8</a:t>
            </a:fld>
            <a:endParaRPr lang="en-US" dirty="0"/>
          </a:p>
        </p:txBody>
      </p:sp>
    </p:spTree>
    <p:extLst>
      <p:ext uri="{BB962C8B-B14F-4D97-AF65-F5344CB8AC3E}">
        <p14:creationId xmlns:p14="http://schemas.microsoft.com/office/powerpoint/2010/main" val="219017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9</a:t>
            </a:fld>
            <a:endParaRPr lang="en-US" dirty="0"/>
          </a:p>
        </p:txBody>
      </p:sp>
    </p:spTree>
    <p:extLst>
      <p:ext uri="{BB962C8B-B14F-4D97-AF65-F5344CB8AC3E}">
        <p14:creationId xmlns:p14="http://schemas.microsoft.com/office/powerpoint/2010/main" val="212677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10</a:t>
            </a:fld>
            <a:endParaRPr lang="en-US" dirty="0"/>
          </a:p>
        </p:txBody>
      </p:sp>
    </p:spTree>
    <p:extLst>
      <p:ext uri="{BB962C8B-B14F-4D97-AF65-F5344CB8AC3E}">
        <p14:creationId xmlns:p14="http://schemas.microsoft.com/office/powerpoint/2010/main" val="46336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6C8A-87A7-4BCC-8941-C9E4CF79BD4D}" type="slidenum">
              <a:rPr lang="en-US" smtClean="0"/>
              <a:t>11</a:t>
            </a:fld>
            <a:endParaRPr lang="en-US" dirty="0"/>
          </a:p>
        </p:txBody>
      </p:sp>
    </p:spTree>
    <p:extLst>
      <p:ext uri="{BB962C8B-B14F-4D97-AF65-F5344CB8AC3E}">
        <p14:creationId xmlns:p14="http://schemas.microsoft.com/office/powerpoint/2010/main" val="2254391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1C16DF-7013-422A-82D2-EB8A35692A6A}" type="datetime1">
              <a:rPr lang="en-US" smtClean="0"/>
              <a:t>3/25/2025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E22BEF-AC6C-427A-A0D8-4904A4572BD7}"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F29C1-76AE-4026-820A-19103207FF85}"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011D3-618A-45AF-9BEC-E1E0EA5E0D93}"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9F735F-4CD2-4A22-87B0-A12BC67607D6}"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B4353-4F38-4DD5-91D9-263E13D89F6D}"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7B5F0-5FD8-4E20-B5E4-2E2738B75887}"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C3567-FB61-4570-859C-947E9BF7CB94}"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99052-42C5-44F5-83F7-C48129F43424}"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0E416-A879-421F-9903-9C2AE831E185}"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BB18D-719D-42CE-A3F1-FAEC6E0DE880}" type="datetime1">
              <a:rPr lang="en-US" smtClean="0"/>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6299AF-D108-425F-8811-7CC8A63A7BD6}"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857031-7297-472D-A43D-E2CBA41C9A58}" type="datetime1">
              <a:rPr lang="en-US" smtClean="0"/>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53A87-1CDA-4F44-BAFD-07F719900448}" type="datetime1">
              <a:rPr lang="en-US" smtClean="0"/>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35C75-C816-4E8F-A7DB-FB8C75CA1F00}" type="datetime1">
              <a:rPr lang="en-US" smtClean="0"/>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5C6C1-2E67-4750-AD0C-D67D680B26D5}"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430426-1BA8-461E-B71E-45E8C0327809}" type="datetime1">
              <a:rPr lang="en-US" smtClean="0"/>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442F7F-6E07-44E6-836A-F3C926590990}" type="datetime1">
              <a:rPr lang="en-US" smtClean="0"/>
              <a:t>3/25/2025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who.int/iris/bitstream/handle/10665/44102/9789241597906_eng.pdf;jsessionid=3F51A005AE502A7B03D7128E1899C372?sequence=1"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DHSS_DLTCRP_BCC@delaware.gov" TargetMode="External"/><Relationship Id="rId4" Type="http://schemas.openxmlformats.org/officeDocument/2006/relationships/hyperlink" Target="http://delcode.delaware.gov/title16/index.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dhss.delaware.gov/dhss/dph/chs/chstb.html" TargetMode="External"/><Relationship Id="rId5" Type="http://schemas.openxmlformats.org/officeDocument/2006/relationships/hyperlink" Target="https://www.cdc.gov/tb/topic/testing/healthcareworkers.htm"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hyperlink" Target="http://delcode.delaware.gov/title16/index.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abor.delaware.gov/divisions/industrial-affairs/labor-law/special-employment-practi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elcode.delaware.gov/title19/c007/sc01/index.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regulations.delaware.gov/AdminCode/title16/Department%20of%20Health%20and%20Social%20Services/Division%20of%20Health%20Care%20Quality/3350.s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regulations.delaware.gov/AdminCode/title16/Department%20of%20Health%20and%20Social%20Services/Division%20of%20Health%20Care%20Quality/3345.shtml" TargetMode="External"/><Relationship Id="rId4" Type="http://schemas.openxmlformats.org/officeDocument/2006/relationships/hyperlink" Target="https://regulations.delaware.gov/AdminCode/title16/Department%20of%20Health%20and%20Social%20Services/Division%20of%20Health%20Care%20Quality/3351.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egulations.delaware.gov/AdminCode/title16/Department%20of%20Health%20and%20Social%20Services/Division%20of%20Health%20Care%20Quality/3350.s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regulations.delaware.gov/AdminCode/title16/Department%20of%20Health%20and%20Social%20Services/Division%20of%20Health%20Care%20Quality/3345.shtml" TargetMode="External"/><Relationship Id="rId4" Type="http://schemas.openxmlformats.org/officeDocument/2006/relationships/hyperlink" Target="https://regulations.delaware.gov/AdminCode/title16/Department%20of%20Health%20and%20Social%20Services/Division%20of%20Health%20Care%20Quality/3351.s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egulations.delaware.gov/AdminCode/title16/Department%20of%20Health%20and%20Social%20Services/Division%20of%20Health%20Care%20Quality/3351.shtml" TargetMode="External"/><Relationship Id="rId2" Type="http://schemas.openxmlformats.org/officeDocument/2006/relationships/hyperlink" Target="https://regulations.delaware.gov/AdminCode/title16/Department%20of%20Health%20and%20Social%20Services/Division%20of%20Health%20Care%20Quality/3350.shtml" TargetMode="External"/><Relationship Id="rId1" Type="http://schemas.openxmlformats.org/officeDocument/2006/relationships/slideLayout" Target="../slideLayouts/slideLayout7.xml"/><Relationship Id="rId4" Type="http://schemas.openxmlformats.org/officeDocument/2006/relationships/hyperlink" Target="https://regulations.delaware.gov/AdminCode/title16/Department%20of%20Health%20and%20Social%20Services/Division%20of%20Health%20Care%20Quality/3345.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regulations.delaware.gov/AdminCode/title16/Department%20of%20Health%20and%20Social%20Services/Division%20of%20Health%20Care%20Quality/3350.s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hyperlink" Target="http://dhss.delaware.gov/" TargetMode="External"/><Relationship Id="rId7" Type="http://schemas.openxmlformats.org/officeDocument/2006/relationships/hyperlink" Target="http://www.delawareworks.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onestop.delaware.gov/osbrlpublic/home.isp" TargetMode="External"/><Relationship Id="rId5" Type="http://schemas.openxmlformats.org/officeDocument/2006/relationships/hyperlink" Target="https://delcode.delaware.gov/title19/c007/sc01/index.shtml" TargetMode="External"/><Relationship Id="rId4" Type="http://schemas.openxmlformats.org/officeDocument/2006/relationships/hyperlink" Target="https://delcode.delaware.gov/title16/c001/sc02/index.html#122"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sba.gov/" TargetMode="External"/><Relationship Id="rId7" Type="http://schemas.openxmlformats.org/officeDocument/2006/relationships/hyperlink" Target="http://www.business.delaware.gov/"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lindsay@petedupontfreedomfoundation.org" TargetMode="External"/><Relationship Id="rId5" Type="http://schemas.openxmlformats.org/officeDocument/2006/relationships/hyperlink" Target="http://dhss.delaware.gov/dhss/ddds/providercontract.html" TargetMode="External"/><Relationship Id="rId4" Type="http://schemas.openxmlformats.org/officeDocument/2006/relationships/hyperlink" Target="http://dhss.delaware.gov/dhss/ddds/contact.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kids.delaware.gov/occl/occl.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jointcommision.org/" TargetMode="External"/><Relationship Id="rId5" Type="http://schemas.openxmlformats.org/officeDocument/2006/relationships/hyperlink" Target="mailto:info@chapinc.org" TargetMode="External"/><Relationship Id="rId4" Type="http://schemas.openxmlformats.org/officeDocument/2006/relationships/hyperlink" Target="http://www.achc.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regulations.delaware.gov/AdminCode/title16/Department%20of%20Health%20and%20Social%20Services/Division%20of%20Health%20Care%20Quality/3345.shtml" TargetMode="External"/><Relationship Id="rId7" Type="http://schemas.openxmlformats.org/officeDocument/2006/relationships/hyperlink" Target="https://regulations.delaware.gov/AdminCode/title16/Department%20of%20Health%20and%20Social%20Services/Division%20of%20Health%20Care%20Quality/"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egulations.delaware.gov/AdminCode/title16/Department%20of%20Health%20and%20Social%20Services/Division%20of%20Health%20Care%20Quality/3380.shtml" TargetMode="External"/><Relationship Id="rId5" Type="http://schemas.openxmlformats.org/officeDocument/2006/relationships/hyperlink" Target="https://regulations.delaware.gov/AdminCode/title16/Department%20of%20Health%20and%20Social%20Services/Division%20of%20Health%20Care%20Quality/3351.shtml" TargetMode="External"/><Relationship Id="rId4" Type="http://schemas.openxmlformats.org/officeDocument/2006/relationships/hyperlink" Target="https://regulations.delaware.gov/AdminCode/title16/Department%20of%20Health%20and%20Social%20Services/Division%20of%20Health%20Care%20Quality/3350.s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Interested Providers</a:t>
            </a:r>
          </a:p>
        </p:txBody>
      </p:sp>
      <p:sp>
        <p:nvSpPr>
          <p:cNvPr id="3" name="Subtitle 2"/>
          <p:cNvSpPr>
            <a:spLocks noGrp="1"/>
          </p:cNvSpPr>
          <p:nvPr>
            <p:ph type="subTitle" idx="1"/>
          </p:nvPr>
        </p:nvSpPr>
        <p:spPr>
          <a:xfrm>
            <a:off x="2692398" y="3722251"/>
            <a:ext cx="6815669" cy="1320802"/>
          </a:xfrm>
        </p:spPr>
        <p:txBody>
          <a:bodyPr/>
          <a:lstStyle/>
          <a:p>
            <a:endParaRPr lang="en-US" dirty="0"/>
          </a:p>
        </p:txBody>
      </p:sp>
      <p:sp>
        <p:nvSpPr>
          <p:cNvPr id="5" name="Slide Number Placeholder 4">
            <a:extLst>
              <a:ext uri="{FF2B5EF4-FFF2-40B4-BE49-F238E27FC236}">
                <a16:creationId xmlns:a16="http://schemas.microsoft.com/office/drawing/2014/main" id="{AFD24EE2-9B3E-4303-9569-81ECB4C03ADA}"/>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42904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6DA28-B9E1-4FC6-9E7C-53FD4E75CEFE}"/>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Overview of the Process (cont.)</a:t>
            </a:r>
          </a:p>
        </p:txBody>
      </p:sp>
      <p:sp>
        <p:nvSpPr>
          <p:cNvPr id="9"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2732A0-510C-4E09-8066-8650E8BDAFE1}"/>
              </a:ext>
            </a:extLst>
          </p:cNvPr>
          <p:cNvSpPr>
            <a:spLocks noGrp="1"/>
          </p:cNvSpPr>
          <p:nvPr>
            <p:ph idx="1"/>
          </p:nvPr>
        </p:nvSpPr>
        <p:spPr>
          <a:xfrm>
            <a:off x="1295401" y="2612256"/>
            <a:ext cx="9601196" cy="3263612"/>
          </a:xfrm>
        </p:spPr>
        <p:txBody>
          <a:bodyPr>
            <a:normAutofit/>
          </a:bodyPr>
          <a:lstStyle/>
          <a:p>
            <a:pPr>
              <a:lnSpc>
                <a:spcPct val="90000"/>
              </a:lnSpc>
            </a:pPr>
            <a:r>
              <a:rPr lang="en-US" dirty="0"/>
              <a:t> The OHFLC will review your licensure application and document submission using the “Document Compliance Checklist”.</a:t>
            </a:r>
          </a:p>
          <a:p>
            <a:pPr>
              <a:lnSpc>
                <a:spcPct val="90000"/>
              </a:lnSpc>
            </a:pPr>
            <a:r>
              <a:rPr lang="en-US" dirty="0"/>
              <a:t>Items marked "not met" did not demonstrate the required regulatory compliance for licensure.  These items must be resubmitted for review no later than 30 days from the date of the initial review.  If your submission remains non-compliant after the second review, you will have to restart the licensure process and a license will not be issued. </a:t>
            </a:r>
          </a:p>
          <a:p>
            <a:pPr>
              <a:lnSpc>
                <a:spcPct val="90000"/>
              </a:lnSpc>
            </a:pPr>
            <a:r>
              <a:rPr lang="en-US" dirty="0"/>
              <a:t> If your submission is compliant, you will be granted a 90-day Initial License.</a:t>
            </a:r>
          </a:p>
        </p:txBody>
      </p:sp>
      <p:sp>
        <p:nvSpPr>
          <p:cNvPr id="5" name="Slide Number Placeholder 4">
            <a:extLst>
              <a:ext uri="{FF2B5EF4-FFF2-40B4-BE49-F238E27FC236}">
                <a16:creationId xmlns:a16="http://schemas.microsoft.com/office/drawing/2014/main" id="{EC5A3A8B-C870-4DBE-82CD-F0E355577426}"/>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10</a:t>
            </a:fld>
            <a:endParaRPr lang="en-US"/>
          </a:p>
        </p:txBody>
      </p:sp>
    </p:spTree>
    <p:extLst>
      <p:ext uri="{BB962C8B-B14F-4D97-AF65-F5344CB8AC3E}">
        <p14:creationId xmlns:p14="http://schemas.microsoft.com/office/powerpoint/2010/main" val="89111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1" name="Group 93">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5" name="Picture 94">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6" name="Rectangle 95">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7" name="Picture 96">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98" name="Picture 97">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2" name="Straight Connector 99">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3" name="Rectangle 10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64" name="Group 103">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05" name="Picture 104">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5" name="Rectangle 105">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7" name="Picture 106">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6" name="Picture 107">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ABC065B-6996-4984-A2F6-B0635223AF04}"/>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dirty="0">
                <a:solidFill>
                  <a:srgbClr val="262626"/>
                </a:solidFill>
              </a:rPr>
              <a:t>Document Compliance Checklist </a:t>
            </a:r>
          </a:p>
        </p:txBody>
      </p:sp>
      <p:pic>
        <p:nvPicPr>
          <p:cNvPr id="5" name="Picture 4">
            <a:extLst>
              <a:ext uri="{FF2B5EF4-FFF2-40B4-BE49-F238E27FC236}">
                <a16:creationId xmlns:a16="http://schemas.microsoft.com/office/drawing/2014/main" id="{791936F1-83C4-B004-AA11-80DD666B3B1D}"/>
              </a:ext>
            </a:extLst>
          </p:cNvPr>
          <p:cNvPicPr>
            <a:picLocks noChangeAspect="1"/>
          </p:cNvPicPr>
          <p:nvPr/>
        </p:nvPicPr>
        <p:blipFill>
          <a:blip r:embed="rId8"/>
          <a:stretch>
            <a:fillRect/>
          </a:stretch>
        </p:blipFill>
        <p:spPr>
          <a:xfrm>
            <a:off x="5418668" y="1289070"/>
            <a:ext cx="5469466" cy="4279856"/>
          </a:xfrm>
          <a:prstGeom prst="rect">
            <a:avLst/>
          </a:prstGeom>
          <a:ln w="57150" cmpd="thickThin">
            <a:solidFill>
              <a:srgbClr val="7F7F7F"/>
            </a:solidFill>
            <a:miter lim="800000"/>
          </a:ln>
        </p:spPr>
      </p:pic>
      <p:sp>
        <p:nvSpPr>
          <p:cNvPr id="4" name="Slide Number Placeholder 3">
            <a:extLst>
              <a:ext uri="{FF2B5EF4-FFF2-40B4-BE49-F238E27FC236}">
                <a16:creationId xmlns:a16="http://schemas.microsoft.com/office/drawing/2014/main" id="{6A59189D-421C-4E3A-BC4B-440B0C292C8B}"/>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defTabSz="914400">
              <a:spcAft>
                <a:spcPts val="600"/>
              </a:spcAft>
            </a:pPr>
            <a:fld id="{E97799C9-84D9-46D2-A11E-BCF8A720529D}" type="slidenum">
              <a:rPr lang="en-US" smtClean="0">
                <a:solidFill>
                  <a:srgbClr val="000000"/>
                </a:solidFill>
              </a:rPr>
              <a:pPr defTabSz="914400">
                <a:spcAft>
                  <a:spcPts val="600"/>
                </a:spcAft>
              </a:pPr>
              <a:t>11</a:t>
            </a:fld>
            <a:endParaRPr lang="en-US">
              <a:solidFill>
                <a:srgbClr val="000000"/>
              </a:solidFill>
            </a:endParaRPr>
          </a:p>
        </p:txBody>
      </p:sp>
    </p:spTree>
    <p:extLst>
      <p:ext uri="{BB962C8B-B14F-4D97-AF65-F5344CB8AC3E}">
        <p14:creationId xmlns:p14="http://schemas.microsoft.com/office/powerpoint/2010/main" val="97423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9" name="Group 5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60" name="Picture 5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2" name="Picture 6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63" name="Picture 6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80" name="Straight Connector 6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81" name="Rectangle 66">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68">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0" name="Picture 69">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 name="Rectangle 70">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2" name="Picture 71">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3" name="Picture 72">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B8CBD4F-32BF-4EF7-9E9E-865879914131}"/>
              </a:ext>
            </a:extLst>
          </p:cNvPr>
          <p:cNvSpPr>
            <a:spLocks noGrp="1"/>
          </p:cNvSpPr>
          <p:nvPr>
            <p:ph type="title"/>
          </p:nvPr>
        </p:nvSpPr>
        <p:spPr>
          <a:xfrm>
            <a:off x="8013290" y="1041401"/>
            <a:ext cx="3079006" cy="2345264"/>
          </a:xfrm>
        </p:spPr>
        <p:txBody>
          <a:bodyPr vert="horz" lIns="91440" tIns="45720" rIns="91440" bIns="45720" rtlCol="0" anchor="b">
            <a:normAutofit/>
          </a:bodyPr>
          <a:lstStyle/>
          <a:p>
            <a:r>
              <a:rPr lang="en-US" dirty="0">
                <a:solidFill>
                  <a:srgbClr val="262626"/>
                </a:solidFill>
              </a:rPr>
              <a:t>Document Compliance Checklist </a:t>
            </a:r>
          </a:p>
        </p:txBody>
      </p:sp>
      <p:sp>
        <p:nvSpPr>
          <p:cNvPr id="83" name="Rectangle 74">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318B3684-7962-48E7-9CBF-E8E7B8977DD0}"/>
              </a:ext>
            </a:extLst>
          </p:cNvPr>
          <p:cNvPicPr>
            <a:picLocks noChangeAspect="1"/>
          </p:cNvPicPr>
          <p:nvPr/>
        </p:nvPicPr>
        <p:blipFill>
          <a:blip r:embed="rId8"/>
          <a:stretch>
            <a:fillRect/>
          </a:stretch>
        </p:blipFill>
        <p:spPr>
          <a:xfrm>
            <a:off x="1096684" y="1090414"/>
            <a:ext cx="6417035" cy="4515104"/>
          </a:xfrm>
          <a:prstGeom prst="rect">
            <a:avLst/>
          </a:prstGeom>
        </p:spPr>
      </p:pic>
      <p:cxnSp>
        <p:nvCxnSpPr>
          <p:cNvPr id="84" name="Straight Connector 76">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F78A268-BC22-4C91-89C2-B77D26BF21AF}"/>
              </a:ext>
            </a:extLst>
          </p:cNvPr>
          <p:cNvSpPr>
            <a:spLocks noGrp="1"/>
          </p:cNvSpPr>
          <p:nvPr>
            <p:ph type="sldNum" sz="quarter" idx="12"/>
          </p:nvPr>
        </p:nvSpPr>
        <p:spPr>
          <a:xfrm>
            <a:off x="10351008" y="5907024"/>
            <a:ext cx="551167" cy="279400"/>
          </a:xfrm>
        </p:spPr>
        <p:txBody>
          <a:bodyPr vert="horz" lIns="91440" tIns="45720" rIns="91440" bIns="45720" rtlCol="0" anchor="ctr">
            <a:normAutofit/>
          </a:bodyPr>
          <a:lstStyle/>
          <a:p>
            <a:pPr defTabSz="914400">
              <a:spcAft>
                <a:spcPts val="600"/>
              </a:spcAft>
            </a:pPr>
            <a:fld id="{E97799C9-84D9-46D2-A11E-BCF8A720529D}" type="slidenum">
              <a:rPr lang="en-US" smtClean="0">
                <a:solidFill>
                  <a:srgbClr val="000000"/>
                </a:solidFill>
              </a:rPr>
              <a:pPr defTabSz="914400">
                <a:spcAft>
                  <a:spcPts val="600"/>
                </a:spcAft>
              </a:pPr>
              <a:t>12</a:t>
            </a:fld>
            <a:endParaRPr lang="en-US">
              <a:solidFill>
                <a:srgbClr val="000000"/>
              </a:solidFill>
            </a:endParaRPr>
          </a:p>
        </p:txBody>
      </p:sp>
    </p:spTree>
    <p:extLst>
      <p:ext uri="{BB962C8B-B14F-4D97-AF65-F5344CB8AC3E}">
        <p14:creationId xmlns:p14="http://schemas.microsoft.com/office/powerpoint/2010/main" val="260155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5D17-B7FA-CB0A-8FBC-088CA0A85CF0}"/>
              </a:ext>
            </a:extLst>
          </p:cNvPr>
          <p:cNvSpPr>
            <a:spLocks noGrp="1"/>
          </p:cNvSpPr>
          <p:nvPr>
            <p:ph type="title"/>
          </p:nvPr>
        </p:nvSpPr>
        <p:spPr/>
        <p:txBody>
          <a:bodyPr/>
          <a:lstStyle/>
          <a:p>
            <a:r>
              <a:rPr lang="en-US" dirty="0"/>
              <a:t>Meeting regulatory Requirements </a:t>
            </a:r>
          </a:p>
        </p:txBody>
      </p:sp>
      <p:sp>
        <p:nvSpPr>
          <p:cNvPr id="3" name="Content Placeholder 2">
            <a:extLst>
              <a:ext uri="{FF2B5EF4-FFF2-40B4-BE49-F238E27FC236}">
                <a16:creationId xmlns:a16="http://schemas.microsoft.com/office/drawing/2014/main" id="{1CB87B7E-73E1-E58E-8EAD-961FA3E8A9B4}"/>
              </a:ext>
            </a:extLst>
          </p:cNvPr>
          <p:cNvSpPr>
            <a:spLocks noGrp="1"/>
          </p:cNvSpPr>
          <p:nvPr>
            <p:ph idx="1"/>
          </p:nvPr>
        </p:nvSpPr>
        <p:spPr/>
        <p:txBody>
          <a:bodyPr>
            <a:normAutofit fontScale="85000" lnSpcReduction="20000"/>
          </a:bodyPr>
          <a:lstStyle/>
          <a:p>
            <a:endParaRPr lang="en-US" dirty="0"/>
          </a:p>
          <a:p>
            <a:r>
              <a:rPr lang="en-US" dirty="0"/>
              <a:t>This checklist and binder does not exhaust all regulatory requirements - it is a beginning of compliance.  Some documents will be reviewed in the Binder review, others during the initial survey.  </a:t>
            </a:r>
          </a:p>
          <a:p>
            <a:r>
              <a:rPr lang="en-US" dirty="0"/>
              <a:t>It is the responsibility of the agency to ensure they are meeting all regulatory requirements</a:t>
            </a:r>
          </a:p>
          <a:p>
            <a:r>
              <a:rPr lang="en-US" baseline="0" dirty="0"/>
              <a:t>This binder is the policies and procedures your agency is going to follow – you are responsible for following them.  </a:t>
            </a:r>
            <a:r>
              <a:rPr lang="en-US" dirty="0"/>
              <a:t>Y</a:t>
            </a:r>
            <a:r>
              <a:rPr lang="en-US" baseline="0" dirty="0"/>
              <a:t>ou need to be familiar with them.  </a:t>
            </a:r>
          </a:p>
          <a:p>
            <a:r>
              <a:rPr lang="en-US" baseline="0" dirty="0"/>
              <a:t>Similarly, you are responsible for following the State of Delaware regulations.  This means ensuring your policies and procedures align with and meet regulatory requirements.  </a:t>
            </a:r>
          </a:p>
          <a:p>
            <a:r>
              <a:rPr lang="en-US" baseline="0" dirty="0"/>
              <a:t>If you are opening a franchise, be mindful that all of this applies. </a:t>
            </a:r>
            <a:endParaRPr lang="en-US" dirty="0"/>
          </a:p>
        </p:txBody>
      </p:sp>
      <p:sp>
        <p:nvSpPr>
          <p:cNvPr id="4" name="Slide Number Placeholder 3">
            <a:extLst>
              <a:ext uri="{FF2B5EF4-FFF2-40B4-BE49-F238E27FC236}">
                <a16:creationId xmlns:a16="http://schemas.microsoft.com/office/drawing/2014/main" id="{6201A904-FE5C-6FF2-ED34-50432DA2F33C}"/>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132950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2B819D-CC31-407E-85A4-38D86944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33B347-AE1B-487E-9813-FC88C0DD7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E02B2F-D95A-47B1-8DA1-163D3426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B99054B-983E-4D0D-8A38-7AB2B61EB540}"/>
              </a:ext>
            </a:extLst>
          </p:cNvPr>
          <p:cNvSpPr>
            <a:spLocks noGrp="1"/>
          </p:cNvSpPr>
          <p:nvPr>
            <p:ph type="title"/>
          </p:nvPr>
        </p:nvSpPr>
        <p:spPr>
          <a:xfrm>
            <a:off x="1295402" y="982132"/>
            <a:ext cx="9601196" cy="1303867"/>
          </a:xfrm>
        </p:spPr>
        <p:txBody>
          <a:bodyPr>
            <a:normAutofit/>
          </a:bodyPr>
          <a:lstStyle/>
          <a:p>
            <a:pPr>
              <a:lnSpc>
                <a:spcPct val="90000"/>
              </a:lnSpc>
            </a:pPr>
            <a:br>
              <a:rPr lang="en-US" sz="2800">
                <a:solidFill>
                  <a:schemeClr val="bg1"/>
                </a:solidFill>
              </a:rPr>
            </a:br>
            <a:r>
              <a:rPr lang="en-US" sz="2800">
                <a:solidFill>
                  <a:schemeClr val="bg1"/>
                </a:solidFill>
              </a:rPr>
              <a:t>Document Compliance Binders</a:t>
            </a:r>
            <a:br>
              <a:rPr lang="en-US" sz="2800">
                <a:solidFill>
                  <a:schemeClr val="bg1"/>
                </a:solidFill>
              </a:rPr>
            </a:br>
            <a:endParaRPr lang="en-US" sz="2800">
              <a:solidFill>
                <a:schemeClr val="bg1"/>
              </a:solidFill>
            </a:endParaRPr>
          </a:p>
        </p:txBody>
      </p:sp>
      <p:cxnSp>
        <p:nvCxnSpPr>
          <p:cNvPr id="15" name="Straight Connector 14">
            <a:extLst>
              <a:ext uri="{FF2B5EF4-FFF2-40B4-BE49-F238E27FC236}">
                <a16:creationId xmlns:a16="http://schemas.microsoft.com/office/drawing/2014/main" id="{ED867580-55A6-4E67-A38E-4D1E3D4F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D9D4662-4CE2-4C23-B592-027FCDF7D21A}"/>
              </a:ext>
            </a:extLst>
          </p:cNvPr>
          <p:cNvSpPr>
            <a:spLocks noGrp="1"/>
          </p:cNvSpPr>
          <p:nvPr>
            <p:ph idx="1"/>
          </p:nvPr>
        </p:nvSpPr>
        <p:spPr>
          <a:xfrm>
            <a:off x="1295401" y="2556932"/>
            <a:ext cx="9601196" cy="3318936"/>
          </a:xfrm>
        </p:spPr>
        <p:txBody>
          <a:bodyPr>
            <a:normAutofit/>
          </a:bodyPr>
          <a:lstStyle/>
          <a:p>
            <a:pPr>
              <a:lnSpc>
                <a:spcPct val="90000"/>
              </a:lnSpc>
            </a:pPr>
            <a:r>
              <a:rPr lang="en-US" dirty="0">
                <a:solidFill>
                  <a:schemeClr val="bg1"/>
                </a:solidFill>
              </a:rPr>
              <a:t>You are responsible to know what you are submitting in your binder. If you hire a consultant to prepare your binder, you are responsible to know that it meets Delaware’s regulations.</a:t>
            </a:r>
          </a:p>
          <a:p>
            <a:pPr>
              <a:lnSpc>
                <a:spcPct val="90000"/>
              </a:lnSpc>
            </a:pPr>
            <a:r>
              <a:rPr lang="en-US" dirty="0">
                <a:solidFill>
                  <a:schemeClr val="bg1"/>
                </a:solidFill>
              </a:rPr>
              <a:t>Many consultant firms prepare binders for multiple states.</a:t>
            </a:r>
          </a:p>
          <a:p>
            <a:pPr>
              <a:lnSpc>
                <a:spcPct val="90000"/>
              </a:lnSpc>
            </a:pPr>
            <a:r>
              <a:rPr lang="en-US" dirty="0">
                <a:solidFill>
                  <a:schemeClr val="bg1"/>
                </a:solidFill>
              </a:rPr>
              <a:t>Delaware’s regulations differ from our surrounding states including New Jersey, Maryland, and Pennsylvania.</a:t>
            </a:r>
          </a:p>
          <a:p>
            <a:pPr>
              <a:lnSpc>
                <a:spcPct val="90000"/>
              </a:lnSpc>
            </a:pPr>
            <a:r>
              <a:rPr lang="en-US" dirty="0">
                <a:solidFill>
                  <a:schemeClr val="bg1"/>
                </a:solidFill>
              </a:rPr>
              <a:t>Make sure you are following the Delaware regulations for the agency type you are applying to open.  </a:t>
            </a:r>
          </a:p>
        </p:txBody>
      </p:sp>
      <p:sp>
        <p:nvSpPr>
          <p:cNvPr id="4" name="Slide Number Placeholder 3">
            <a:extLst>
              <a:ext uri="{FF2B5EF4-FFF2-40B4-BE49-F238E27FC236}">
                <a16:creationId xmlns:a16="http://schemas.microsoft.com/office/drawing/2014/main" id="{C0627300-C096-4122-8B04-2CFBBCEA32F1}"/>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14</a:t>
            </a:fld>
            <a:endParaRPr lang="en-US">
              <a:solidFill>
                <a:schemeClr val="bg1"/>
              </a:solidFill>
            </a:endParaRPr>
          </a:p>
        </p:txBody>
      </p:sp>
    </p:spTree>
    <p:extLst>
      <p:ext uri="{BB962C8B-B14F-4D97-AF65-F5344CB8AC3E}">
        <p14:creationId xmlns:p14="http://schemas.microsoft.com/office/powerpoint/2010/main" val="189364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2B819D-CC31-407E-85A4-38D86944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33B347-AE1B-487E-9813-FC88C0DD7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E02B2F-D95A-47B1-8DA1-163D3426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7A029D-F293-4B7C-AE31-1A9CDF74C2A7}"/>
              </a:ext>
            </a:extLst>
          </p:cNvPr>
          <p:cNvSpPr>
            <a:spLocks noGrp="1"/>
          </p:cNvSpPr>
          <p:nvPr>
            <p:ph type="title"/>
          </p:nvPr>
        </p:nvSpPr>
        <p:spPr>
          <a:xfrm>
            <a:off x="1295402" y="982132"/>
            <a:ext cx="9601196" cy="1303867"/>
          </a:xfrm>
        </p:spPr>
        <p:txBody>
          <a:bodyPr>
            <a:normAutofit/>
          </a:bodyPr>
          <a:lstStyle/>
          <a:p>
            <a:r>
              <a:rPr lang="en-US">
                <a:solidFill>
                  <a:schemeClr val="bg1"/>
                </a:solidFill>
              </a:rPr>
              <a:t>Document Compliance Binder (cont.)</a:t>
            </a:r>
          </a:p>
        </p:txBody>
      </p:sp>
      <p:cxnSp>
        <p:nvCxnSpPr>
          <p:cNvPr id="16" name="Straight Connector 15">
            <a:extLst>
              <a:ext uri="{FF2B5EF4-FFF2-40B4-BE49-F238E27FC236}">
                <a16:creationId xmlns:a16="http://schemas.microsoft.com/office/drawing/2014/main" id="{ED867580-55A6-4E67-A38E-4D1E3D4F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35D70C9-33CB-41F2-9A74-C361FD950271}"/>
              </a:ext>
            </a:extLst>
          </p:cNvPr>
          <p:cNvSpPr>
            <a:spLocks noGrp="1"/>
          </p:cNvSpPr>
          <p:nvPr>
            <p:ph idx="1"/>
          </p:nvPr>
        </p:nvSpPr>
        <p:spPr>
          <a:xfrm>
            <a:off x="1295401" y="2556932"/>
            <a:ext cx="9601196" cy="3318936"/>
          </a:xfrm>
        </p:spPr>
        <p:txBody>
          <a:bodyPr>
            <a:normAutofit/>
          </a:bodyPr>
          <a:lstStyle/>
          <a:p>
            <a:r>
              <a:rPr lang="en-US">
                <a:solidFill>
                  <a:schemeClr val="bg1"/>
                </a:solidFill>
              </a:rPr>
              <a:t>You will need to have a Binder for your agency and one for OHLFC.</a:t>
            </a:r>
          </a:p>
          <a:p>
            <a:r>
              <a:rPr lang="en-US">
                <a:solidFill>
                  <a:schemeClr val="bg1"/>
                </a:solidFill>
              </a:rPr>
              <a:t>OHFLC will retain any and all of the submission documents. </a:t>
            </a:r>
          </a:p>
          <a:p>
            <a:r>
              <a:rPr lang="en-US">
                <a:solidFill>
                  <a:schemeClr val="bg1"/>
                </a:solidFill>
              </a:rPr>
              <a:t>Document submissions may not be delivered to the OHFLC earlier than the assigned timeframe.</a:t>
            </a:r>
          </a:p>
          <a:p>
            <a:r>
              <a:rPr lang="en-US">
                <a:solidFill>
                  <a:schemeClr val="bg1"/>
                </a:solidFill>
              </a:rPr>
              <a:t>The initial licensure fee is not refundable.</a:t>
            </a:r>
          </a:p>
        </p:txBody>
      </p:sp>
      <p:sp>
        <p:nvSpPr>
          <p:cNvPr id="5" name="Slide Number Placeholder 4">
            <a:extLst>
              <a:ext uri="{FF2B5EF4-FFF2-40B4-BE49-F238E27FC236}">
                <a16:creationId xmlns:a16="http://schemas.microsoft.com/office/drawing/2014/main" id="{067E400F-366F-4E1E-B41D-1B9042CDA287}"/>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15</a:t>
            </a:fld>
            <a:endParaRPr lang="en-US">
              <a:solidFill>
                <a:schemeClr val="bg1"/>
              </a:solidFill>
            </a:endParaRPr>
          </a:p>
        </p:txBody>
      </p:sp>
    </p:spTree>
    <p:extLst>
      <p:ext uri="{BB962C8B-B14F-4D97-AF65-F5344CB8AC3E}">
        <p14:creationId xmlns:p14="http://schemas.microsoft.com/office/powerpoint/2010/main" val="328079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2B819D-CC31-407E-85A4-38D86944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33B347-AE1B-487E-9813-FC88C0DD7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E02B2F-D95A-47B1-8DA1-163D3426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sz="4100">
                <a:solidFill>
                  <a:schemeClr val="bg1"/>
                </a:solidFill>
              </a:rPr>
              <a:t>Document Compliance Submission Instructions</a:t>
            </a:r>
          </a:p>
        </p:txBody>
      </p:sp>
      <p:cxnSp>
        <p:nvCxnSpPr>
          <p:cNvPr id="16" name="Straight Connector 15">
            <a:extLst>
              <a:ext uri="{FF2B5EF4-FFF2-40B4-BE49-F238E27FC236}">
                <a16:creationId xmlns:a16="http://schemas.microsoft.com/office/drawing/2014/main" id="{ED867580-55A6-4E67-A38E-4D1E3D4F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pPr marL="0" indent="0">
              <a:buNone/>
            </a:pPr>
            <a:endParaRPr lang="en-US">
              <a:solidFill>
                <a:schemeClr val="bg1"/>
              </a:solidFill>
            </a:endParaRPr>
          </a:p>
          <a:p>
            <a:r>
              <a:rPr lang="en-US">
                <a:solidFill>
                  <a:schemeClr val="bg1"/>
                </a:solidFill>
              </a:rPr>
              <a:t>Number all pages of the submission and organize the submission in numerical order (i.e., 1, 2, 3, 4).</a:t>
            </a:r>
          </a:p>
          <a:p>
            <a:r>
              <a:rPr lang="en-US">
                <a:solidFill>
                  <a:schemeClr val="bg1"/>
                </a:solidFill>
              </a:rPr>
              <a:t>In the column of the Document Compliance Checklist titled “Page Number,” write the page number of your submission that contains the language that demonstrates compliance with that specific regulation.</a:t>
            </a:r>
          </a:p>
          <a:p>
            <a:pPr marL="0" indent="0">
              <a:buNone/>
            </a:pPr>
            <a:endParaRPr lang="en-US">
              <a:solidFill>
                <a:schemeClr val="bg1"/>
              </a:solidFill>
            </a:endParaRPr>
          </a:p>
          <a:p>
            <a:pPr marL="0" indent="0">
              <a:buNone/>
            </a:pPr>
            <a:endParaRPr lang="en-US">
              <a:solidFill>
                <a:schemeClr val="bg1"/>
              </a:solidFill>
            </a:endParaRPr>
          </a:p>
        </p:txBody>
      </p:sp>
      <p:sp>
        <p:nvSpPr>
          <p:cNvPr id="5" name="Slide Number Placeholder 4">
            <a:extLst>
              <a:ext uri="{FF2B5EF4-FFF2-40B4-BE49-F238E27FC236}">
                <a16:creationId xmlns:a16="http://schemas.microsoft.com/office/drawing/2014/main" id="{2689CD34-0BB0-45BB-88CA-809E872B8D97}"/>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16</a:t>
            </a:fld>
            <a:endParaRPr lang="en-US">
              <a:solidFill>
                <a:schemeClr val="bg1"/>
              </a:solidFill>
            </a:endParaRPr>
          </a:p>
        </p:txBody>
      </p:sp>
    </p:spTree>
    <p:extLst>
      <p:ext uri="{BB962C8B-B14F-4D97-AF65-F5344CB8AC3E}">
        <p14:creationId xmlns:p14="http://schemas.microsoft.com/office/powerpoint/2010/main" val="388633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Document Compliance Submission</a:t>
            </a:r>
          </a:p>
        </p:txBody>
      </p:sp>
      <p:sp>
        <p:nvSpPr>
          <p:cNvPr id="3" name="Content Placeholder 2"/>
          <p:cNvSpPr>
            <a:spLocks noGrp="1"/>
          </p:cNvSpPr>
          <p:nvPr>
            <p:ph idx="1"/>
          </p:nvPr>
        </p:nvSpPr>
        <p:spPr>
          <a:xfrm>
            <a:off x="1295401" y="2556932"/>
            <a:ext cx="9601196" cy="3446704"/>
          </a:xfrm>
        </p:spPr>
        <p:txBody>
          <a:bodyPr>
            <a:noAutofit/>
          </a:bodyPr>
          <a:lstStyle/>
          <a:p>
            <a:pPr>
              <a:spcAft>
                <a:spcPts val="0"/>
              </a:spcAft>
            </a:pPr>
            <a:r>
              <a:rPr lang="en-US" sz="2800" dirty="0"/>
              <a:t>Completed Part I licensure application</a:t>
            </a:r>
          </a:p>
          <a:p>
            <a:pPr>
              <a:spcAft>
                <a:spcPts val="0"/>
              </a:spcAft>
            </a:pPr>
            <a:r>
              <a:rPr lang="en-US" sz="2800" dirty="0"/>
              <a:t>Licensure fee, certified check or money order </a:t>
            </a:r>
            <a:r>
              <a:rPr lang="en-US" sz="2800" b="1" dirty="0">
                <a:highlight>
                  <a:srgbClr val="FFFF00"/>
                </a:highlight>
              </a:rPr>
              <a:t>(non-refundable)</a:t>
            </a:r>
          </a:p>
          <a:p>
            <a:pPr marL="457200" lvl="1" indent="0">
              <a:spcAft>
                <a:spcPts val="0"/>
              </a:spcAft>
              <a:buNone/>
            </a:pPr>
            <a:r>
              <a:rPr lang="en-US" sz="2800" dirty="0">
                <a:solidFill>
                  <a:schemeClr val="tx1"/>
                </a:solidFill>
              </a:rPr>
              <a:t>**No personal / company checks, or cash will be accepted**</a:t>
            </a:r>
          </a:p>
          <a:p>
            <a:r>
              <a:rPr lang="en-US" sz="2800" dirty="0"/>
              <a:t>Document/Binder submission</a:t>
            </a:r>
          </a:p>
        </p:txBody>
      </p:sp>
      <p:sp>
        <p:nvSpPr>
          <p:cNvPr id="5" name="Slide Number Placeholder 4">
            <a:extLst>
              <a:ext uri="{FF2B5EF4-FFF2-40B4-BE49-F238E27FC236}">
                <a16:creationId xmlns:a16="http://schemas.microsoft.com/office/drawing/2014/main" id="{4852ECFF-C4F3-489D-A239-2B28CE4797F7}"/>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249593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4E99-8759-49AB-8D3C-52BB9E1982BC}"/>
              </a:ext>
            </a:extLst>
          </p:cNvPr>
          <p:cNvSpPr>
            <a:spLocks noGrp="1"/>
          </p:cNvSpPr>
          <p:nvPr>
            <p:ph type="title"/>
          </p:nvPr>
        </p:nvSpPr>
        <p:spPr/>
        <p:txBody>
          <a:bodyPr>
            <a:normAutofit fontScale="90000"/>
          </a:bodyPr>
          <a:lstStyle/>
          <a:p>
            <a:r>
              <a:rPr lang="en-US" dirty="0"/>
              <a:t>Items that should be included in Document Compliance Binder</a:t>
            </a:r>
          </a:p>
        </p:txBody>
      </p:sp>
      <p:sp>
        <p:nvSpPr>
          <p:cNvPr id="3" name="Content Placeholder 2">
            <a:extLst>
              <a:ext uri="{FF2B5EF4-FFF2-40B4-BE49-F238E27FC236}">
                <a16:creationId xmlns:a16="http://schemas.microsoft.com/office/drawing/2014/main" id="{972E6173-FE63-4D37-B6A4-2841611A7E3C}"/>
              </a:ext>
            </a:extLst>
          </p:cNvPr>
          <p:cNvSpPr>
            <a:spLocks noGrp="1"/>
          </p:cNvSpPr>
          <p:nvPr>
            <p:ph sz="half" idx="1"/>
          </p:nvPr>
        </p:nvSpPr>
        <p:spPr/>
        <p:txBody>
          <a:bodyPr>
            <a:normAutofit fontScale="70000" lnSpcReduction="20000"/>
          </a:bodyPr>
          <a:lstStyle/>
          <a:p>
            <a:r>
              <a:rPr lang="en-US" dirty="0"/>
              <a:t>Policies and Procedures</a:t>
            </a:r>
          </a:p>
          <a:p>
            <a:r>
              <a:rPr lang="en-US" dirty="0"/>
              <a:t>Staff Development In-service Schedule</a:t>
            </a:r>
          </a:p>
          <a:p>
            <a:r>
              <a:rPr lang="en-US" dirty="0"/>
              <a:t>Organizational Chart</a:t>
            </a:r>
          </a:p>
          <a:p>
            <a:r>
              <a:rPr lang="en-US" dirty="0"/>
              <a:t>New Employee Orientation Teaching Material </a:t>
            </a:r>
          </a:p>
          <a:p>
            <a:r>
              <a:rPr lang="en-US" dirty="0"/>
              <a:t>Competency Tests with Answer Key</a:t>
            </a:r>
          </a:p>
          <a:p>
            <a:r>
              <a:rPr lang="en-US" dirty="0"/>
              <a:t>Job Descriptions</a:t>
            </a:r>
          </a:p>
          <a:p>
            <a:r>
              <a:rPr lang="en-US" dirty="0"/>
              <a:t>Annual and New Hire Competencies</a:t>
            </a:r>
          </a:p>
          <a:p>
            <a:r>
              <a:rPr lang="en-US" dirty="0"/>
              <a:t>Contracts</a:t>
            </a:r>
          </a:p>
          <a:p>
            <a:r>
              <a:rPr lang="en-US" dirty="0"/>
              <a:t>Forms</a:t>
            </a:r>
          </a:p>
          <a:p>
            <a:endParaRPr lang="en-US" dirty="0"/>
          </a:p>
          <a:p>
            <a:endParaRPr lang="en-US" dirty="0"/>
          </a:p>
        </p:txBody>
      </p:sp>
      <p:sp>
        <p:nvSpPr>
          <p:cNvPr id="4" name="Content Placeholder 3">
            <a:extLst>
              <a:ext uri="{FF2B5EF4-FFF2-40B4-BE49-F238E27FC236}">
                <a16:creationId xmlns:a16="http://schemas.microsoft.com/office/drawing/2014/main" id="{D4A108F4-02C2-4EF0-A100-39356A758B9B}"/>
              </a:ext>
            </a:extLst>
          </p:cNvPr>
          <p:cNvSpPr>
            <a:spLocks noGrp="1"/>
          </p:cNvSpPr>
          <p:nvPr>
            <p:ph sz="half" idx="2"/>
          </p:nvPr>
        </p:nvSpPr>
        <p:spPr/>
        <p:txBody>
          <a:bodyPr>
            <a:normAutofit fontScale="70000" lnSpcReduction="20000"/>
          </a:bodyPr>
          <a:lstStyle/>
          <a:p>
            <a:pPr marL="0" indent="0">
              <a:buNone/>
            </a:pPr>
            <a:r>
              <a:rPr lang="en-US" b="1" dirty="0">
                <a:solidFill>
                  <a:srgbClr val="0070C0"/>
                </a:solidFill>
              </a:rPr>
              <a:t>Items that you may want to include:</a:t>
            </a:r>
          </a:p>
          <a:p>
            <a:r>
              <a:rPr lang="en-US" dirty="0"/>
              <a:t>Employee Handbook</a:t>
            </a:r>
          </a:p>
          <a:p>
            <a:r>
              <a:rPr lang="en-US" dirty="0"/>
              <a:t>Performance Evaluations</a:t>
            </a:r>
          </a:p>
          <a:p>
            <a:r>
              <a:rPr lang="en-US" dirty="0"/>
              <a:t>Patient/Consumer Handbook</a:t>
            </a:r>
          </a:p>
          <a:p>
            <a:r>
              <a:rPr lang="en-US" dirty="0"/>
              <a:t>Admission Packet</a:t>
            </a:r>
          </a:p>
          <a:p>
            <a:endParaRPr lang="en-US" dirty="0"/>
          </a:p>
        </p:txBody>
      </p:sp>
      <p:sp>
        <p:nvSpPr>
          <p:cNvPr id="6" name="Slide Number Placeholder 5">
            <a:extLst>
              <a:ext uri="{FF2B5EF4-FFF2-40B4-BE49-F238E27FC236}">
                <a16:creationId xmlns:a16="http://schemas.microsoft.com/office/drawing/2014/main" id="{3B6C8117-59D4-49C0-974C-9A0A3F5A3AF8}"/>
              </a:ext>
            </a:extLst>
          </p:cNvPr>
          <p:cNvSpPr>
            <a:spLocks noGrp="1"/>
          </p:cNvSpPr>
          <p:nvPr>
            <p:ph type="sldNum" sz="quarter" idx="12"/>
          </p:nvPr>
        </p:nvSpPr>
        <p:spPr/>
        <p:txBody>
          <a:bodyPr/>
          <a:lstStyle/>
          <a:p>
            <a:fld id="{5D84065D-F351-4B03-BD91-D8A6B8D4B362}" type="slidenum">
              <a:rPr lang="en-US" smtClean="0"/>
              <a:t>18</a:t>
            </a:fld>
            <a:endParaRPr lang="en-US" dirty="0"/>
          </a:p>
        </p:txBody>
      </p:sp>
    </p:spTree>
    <p:extLst>
      <p:ext uri="{BB962C8B-B14F-4D97-AF65-F5344CB8AC3E}">
        <p14:creationId xmlns:p14="http://schemas.microsoft.com/office/powerpoint/2010/main" val="182020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29276"/>
            <a:ext cx="10035309" cy="5341462"/>
          </a:xfrm>
          <a:prstGeom prst="rect">
            <a:avLst/>
          </a:prstGeom>
        </p:spPr>
        <p:txBody>
          <a:bodyPr wrap="square">
            <a:spAutoFit/>
          </a:bodyPr>
          <a:lstStyle/>
          <a:p>
            <a:pPr algn="ctr">
              <a:lnSpc>
                <a:spcPct val="107000"/>
              </a:lnSpc>
              <a:spcAft>
                <a:spcPts val="800"/>
              </a:spcAft>
            </a:pPr>
            <a:r>
              <a:rPr lang="en-US" sz="1600" b="1" dirty="0">
                <a:latin typeface="+mj-lt"/>
                <a:ea typeface="Calibri" panose="020F0502020204030204" pitchFamily="34" charset="0"/>
                <a:cs typeface="Times New Roman" panose="02020603050405020304" pitchFamily="18" charset="0"/>
              </a:rPr>
              <a:t>“Sample Policy Template”</a:t>
            </a:r>
          </a:p>
          <a:p>
            <a:pPr algn="ctr">
              <a:lnSpc>
                <a:spcPct val="107000"/>
              </a:lnSpc>
              <a:spcAft>
                <a:spcPts val="800"/>
              </a:spcAft>
            </a:pPr>
            <a:r>
              <a:rPr lang="en-US" sz="1600" b="1" dirty="0">
                <a:latin typeface="+mj-lt"/>
                <a:ea typeface="Calibri" panose="020F0502020204030204" pitchFamily="34" charset="0"/>
                <a:cs typeface="Times New Roman" panose="02020603050405020304" pitchFamily="18" charset="0"/>
              </a:rPr>
              <a:t>Company Name</a:t>
            </a:r>
            <a:endParaRPr lang="en-US" sz="16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latin typeface="+mj-lt"/>
                <a:ea typeface="Calibri" panose="020F0502020204030204" pitchFamily="34" charset="0"/>
                <a:cs typeface="Times New Roman" panose="02020603050405020304" pitchFamily="18" charset="0"/>
              </a:rPr>
              <a:t>Policy Name and Number</a:t>
            </a:r>
            <a:endParaRPr lang="en-US" sz="16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latin typeface="+mj-lt"/>
                <a:ea typeface="Calibri" panose="020F0502020204030204" pitchFamily="34" charset="0"/>
                <a:cs typeface="Times New Roman" panose="02020603050405020304" pitchFamily="18" charset="0"/>
              </a:rPr>
              <a:t> </a:t>
            </a:r>
            <a:endParaRPr lang="en-US"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u="sng" dirty="0">
                <a:latin typeface="+mj-lt"/>
                <a:ea typeface="Calibri" panose="020F0502020204030204" pitchFamily="34" charset="0"/>
                <a:cs typeface="Times New Roman" panose="02020603050405020304" pitchFamily="18" charset="0"/>
              </a:rPr>
              <a:t>Overview or Purpose</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mj-lt"/>
                <a:ea typeface="Calibri" panose="020F0502020204030204" pitchFamily="34" charset="0"/>
                <a:cs typeface="Times New Roman" panose="02020603050405020304" pitchFamily="18" charset="0"/>
              </a:rPr>
              <a:t>   </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u="sng" dirty="0">
                <a:latin typeface="+mj-lt"/>
                <a:ea typeface="Calibri" panose="020F0502020204030204" pitchFamily="34" charset="0"/>
                <a:cs typeface="Times New Roman" panose="02020603050405020304" pitchFamily="18" charset="0"/>
              </a:rPr>
              <a:t>Process/Procedure or Policy</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mj-lt"/>
                <a:ea typeface="Calibri" panose="020F0502020204030204" pitchFamily="34" charset="0"/>
                <a:cs typeface="Times New Roman" panose="02020603050405020304" pitchFamily="18" charset="0"/>
              </a:rPr>
              <a:t> </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mj-lt"/>
                <a:ea typeface="Calibri" panose="020F0502020204030204" pitchFamily="34" charset="0"/>
                <a:cs typeface="Times New Roman" panose="02020603050405020304" pitchFamily="18" charset="0"/>
              </a:rPr>
              <a:t>(This section needs to contain language that asserts compliance with the regulation.  Tag this policy with the regulation number for easy reference at the time of the Document Compliance Meeting and the initial licensure survey.)</a:t>
            </a:r>
            <a:endParaRPr lang="en-US" sz="1400" b="1" u="sng"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US" sz="1400" b="1" u="sng"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u="sng" dirty="0">
                <a:latin typeface="+mj-lt"/>
                <a:ea typeface="Calibri" panose="020F0502020204030204" pitchFamily="34" charset="0"/>
                <a:cs typeface="Times New Roman" panose="02020603050405020304" pitchFamily="18" charset="0"/>
              </a:rPr>
              <a:t>Revision History</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mj-lt"/>
                <a:ea typeface="Calibri" panose="020F0502020204030204" pitchFamily="34" charset="0"/>
                <a:cs typeface="Times New Roman" panose="02020603050405020304" pitchFamily="18" charset="0"/>
              </a:rPr>
              <a:t>Origination date: ________	Approved by: ________</a:t>
            </a:r>
          </a:p>
          <a:p>
            <a:pPr>
              <a:lnSpc>
                <a:spcPct val="107000"/>
              </a:lnSpc>
              <a:spcAft>
                <a:spcPts val="800"/>
              </a:spcAft>
            </a:pPr>
            <a:r>
              <a:rPr lang="en-US" sz="1400" b="1" dirty="0">
                <a:latin typeface="+mj-lt"/>
                <a:ea typeface="Calibri" panose="020F0502020204030204" pitchFamily="34" charset="0"/>
                <a:cs typeface="Times New Roman" panose="02020603050405020304" pitchFamily="18" charset="0"/>
              </a:rPr>
              <a:t>Reviewed date:    ________	Reviewed by: ________</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mj-lt"/>
                <a:ea typeface="Calibri" panose="020F0502020204030204" pitchFamily="34" charset="0"/>
                <a:cs typeface="Times New Roman" panose="02020603050405020304" pitchFamily="18" charset="0"/>
              </a:rPr>
              <a:t>Revised date:        ________	Approved by: ________</a:t>
            </a:r>
          </a:p>
          <a:p>
            <a:pPr>
              <a:lnSpc>
                <a:spcPct val="107000"/>
              </a:lnSpc>
              <a:spcAft>
                <a:spcPts val="800"/>
              </a:spcAft>
            </a:pPr>
            <a:r>
              <a:rPr lang="en-US" sz="1400" b="1" u="sng" dirty="0">
                <a:latin typeface="+mj-lt"/>
                <a:ea typeface="Calibri" panose="020F0502020204030204" pitchFamily="34" charset="0"/>
                <a:cs typeface="Times New Roman" panose="02020603050405020304" pitchFamily="18" charset="0"/>
              </a:rPr>
              <a:t>Related Documents/Resources</a:t>
            </a:r>
            <a:endParaRPr lang="en-US" sz="1400" u="sng" dirty="0">
              <a:effectLst/>
              <a:latin typeface="+mj-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5B36F0-3B1E-426E-B509-6B6BEAC8B86C}"/>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08837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Prior to the start of your license application </a:t>
            </a:r>
          </a:p>
          <a:p>
            <a:pPr marL="0" indent="0" algn="ctr">
              <a:buNone/>
            </a:pPr>
            <a:r>
              <a:rPr lang="en-US" dirty="0"/>
              <a:t>Be sure you have the correct regulations </a:t>
            </a:r>
          </a:p>
          <a:p>
            <a:pPr marL="0" indent="0" algn="ctr">
              <a:buNone/>
            </a:pPr>
            <a:r>
              <a:rPr lang="en-US" dirty="0"/>
              <a:t>Review all the reference material </a:t>
            </a:r>
          </a:p>
          <a:p>
            <a:pPr marL="0" indent="0">
              <a:buNone/>
            </a:pPr>
            <a:endParaRPr lang="en-US" dirty="0"/>
          </a:p>
        </p:txBody>
      </p:sp>
      <p:sp>
        <p:nvSpPr>
          <p:cNvPr id="5" name="Slide Number Placeholder 4">
            <a:extLst>
              <a:ext uri="{FF2B5EF4-FFF2-40B4-BE49-F238E27FC236}">
                <a16:creationId xmlns:a16="http://schemas.microsoft.com/office/drawing/2014/main" id="{CF6BCF15-E0F9-4BE2-87E6-EA844A6E4A41}"/>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23077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B381A0-D842-490B-9E7A-830F089A74A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4" name="TextBox 3">
            <a:extLst>
              <a:ext uri="{FF2B5EF4-FFF2-40B4-BE49-F238E27FC236}">
                <a16:creationId xmlns:a16="http://schemas.microsoft.com/office/drawing/2014/main" id="{4B28E77A-E3F3-4C4C-B890-955F79C3AD66}"/>
              </a:ext>
            </a:extLst>
          </p:cNvPr>
          <p:cNvSpPr txBox="1"/>
          <p:nvPr/>
        </p:nvSpPr>
        <p:spPr>
          <a:xfrm>
            <a:off x="774916" y="609600"/>
            <a:ext cx="10786820" cy="5816977"/>
          </a:xfrm>
          <a:prstGeom prst="rect">
            <a:avLst/>
          </a:prstGeom>
          <a:noFill/>
        </p:spPr>
        <p:txBody>
          <a:bodyPr wrap="square">
            <a:spAutoFit/>
          </a:bodyPr>
          <a:lstStyle/>
          <a:p>
            <a:r>
              <a:rPr lang="en-US" sz="1200" b="1" dirty="0"/>
              <a:t>Hand Hygiene Policy and Procedure Example (incomplete policy)</a:t>
            </a:r>
          </a:p>
          <a:p>
            <a:endParaRPr lang="en-US" sz="1200" dirty="0"/>
          </a:p>
          <a:p>
            <a:r>
              <a:rPr lang="en-US" sz="1200" b="1" dirty="0"/>
              <a:t>XYZ Agency	</a:t>
            </a:r>
            <a:r>
              <a:rPr lang="en-US" sz="1200" dirty="0"/>
              <a:t>									                                                                                              </a:t>
            </a:r>
            <a:r>
              <a:rPr lang="en-US" sz="1200" b="1" dirty="0"/>
              <a:t>Policy # 3212</a:t>
            </a:r>
          </a:p>
          <a:p>
            <a:r>
              <a:rPr lang="en-US" sz="1200" b="1" dirty="0"/>
              <a:t>Purpose: </a:t>
            </a:r>
            <a:r>
              <a:rPr lang="en-US" sz="1200" dirty="0"/>
              <a:t>To cleanse the hands of germs and prevent contamination between patients and home care personnel. Effective hand hygiene reduces the incidence of infections.</a:t>
            </a:r>
          </a:p>
          <a:p>
            <a:r>
              <a:rPr lang="en-US" sz="1200" b="1" dirty="0"/>
              <a:t>Policy: </a:t>
            </a:r>
            <a:r>
              <a:rPr lang="en-US" sz="1200" dirty="0"/>
              <a:t>All personnel providing direct or indirect care/service will wash their hands in the home prior to contact with the client. Indications for hand washing include:</a:t>
            </a:r>
          </a:p>
          <a:p>
            <a:pPr marL="628650" lvl="1" indent="-171450">
              <a:buFont typeface="Arial" panose="020B0604020202020204" pitchFamily="34" charset="0"/>
              <a:buChar char="•"/>
            </a:pPr>
            <a:r>
              <a:rPr lang="en-US" sz="1200" dirty="0"/>
              <a:t>before and after providing direct care to a client after gloves are removed*;</a:t>
            </a:r>
          </a:p>
          <a:p>
            <a:pPr marL="628650" lvl="1" indent="-171450">
              <a:buFont typeface="Arial" panose="020B0604020202020204" pitchFamily="34" charset="0"/>
              <a:buChar char="•"/>
            </a:pPr>
            <a:r>
              <a:rPr lang="en-US" sz="1200" dirty="0"/>
              <a:t>when hands are visibly soiled;</a:t>
            </a:r>
          </a:p>
          <a:p>
            <a:pPr marL="628650" lvl="1" indent="-171450">
              <a:buFont typeface="Arial" panose="020B0604020202020204" pitchFamily="34" charset="0"/>
              <a:buChar char="•"/>
            </a:pPr>
            <a:r>
              <a:rPr lang="en-US" sz="1200" dirty="0"/>
              <a:t>after using the toilet, blowing the nose, or covering a sneeze;</a:t>
            </a:r>
          </a:p>
          <a:p>
            <a:pPr marL="628650" lvl="1" indent="-171450">
              <a:buFont typeface="Arial" panose="020B0604020202020204" pitchFamily="34" charset="0"/>
              <a:buChar char="•"/>
            </a:pPr>
            <a:r>
              <a:rPr lang="en-US" sz="1200" dirty="0"/>
              <a:t>after assisting a patient in using the toilet or changing diapers/protective undergarments;</a:t>
            </a:r>
          </a:p>
          <a:p>
            <a:pPr marL="628650" lvl="1" indent="-171450">
              <a:buFont typeface="Arial" panose="020B0604020202020204" pitchFamily="34" charset="0"/>
              <a:buChar char="•"/>
            </a:pPr>
            <a:r>
              <a:rPr lang="en-US" sz="1200" dirty="0"/>
              <a:t>before eating, drinking, handling, or serving food;</a:t>
            </a:r>
          </a:p>
          <a:p>
            <a:pPr marL="628650" lvl="1" indent="-171450">
              <a:buFont typeface="Arial" panose="020B0604020202020204" pitchFamily="34" charset="0"/>
              <a:buChar char="•"/>
            </a:pPr>
            <a:r>
              <a:rPr lang="en-US" sz="1200" dirty="0"/>
              <a:t>before leaving the patient’s home, as appropriate to the situation.</a:t>
            </a:r>
          </a:p>
          <a:p>
            <a:pPr marL="628650" lvl="1" indent="-171450">
              <a:buFont typeface="Arial" panose="020B0604020202020204" pitchFamily="34" charset="0"/>
              <a:buChar char="•"/>
            </a:pPr>
            <a:r>
              <a:rPr lang="en-US" sz="1200" dirty="0"/>
              <a:t>after trash removal.</a:t>
            </a:r>
          </a:p>
          <a:p>
            <a:r>
              <a:rPr lang="en-US" sz="1200" dirty="0"/>
              <a:t>	Towels, either cloth or paper, and liquid soap will be used if appropriate to the home setting. Waterless hand-washing products may be used if liquid soap and running    </a:t>
            </a:r>
          </a:p>
          <a:p>
            <a:r>
              <a:rPr lang="en-US" sz="1200" dirty="0"/>
              <a:t>             water are unavailable or when waterless hand washing is more appropriate to the situation.</a:t>
            </a:r>
          </a:p>
          <a:p>
            <a:r>
              <a:rPr lang="en-US" sz="1200" b="1" dirty="0"/>
              <a:t>PROCEDURE:</a:t>
            </a:r>
          </a:p>
          <a:p>
            <a:r>
              <a:rPr lang="en-US" sz="1200" b="1" dirty="0"/>
              <a:t>Washing with water </a:t>
            </a:r>
          </a:p>
          <a:p>
            <a:pPr marL="685800" lvl="1" indent="-228600">
              <a:buFont typeface="+mj-lt"/>
              <a:buAutoNum type="arabicPeriod"/>
            </a:pPr>
            <a:r>
              <a:rPr lang="en-US" sz="1200" dirty="0"/>
              <a:t>Turn on the water, adjust temperature, and wet hands.</a:t>
            </a:r>
          </a:p>
          <a:p>
            <a:pPr marL="685800" lvl="1" indent="-228600">
              <a:buFont typeface="+mj-lt"/>
              <a:buAutoNum type="arabicPeriod"/>
            </a:pPr>
            <a:r>
              <a:rPr lang="en-US" sz="1200" dirty="0"/>
              <a:t>Apply the soap and work into a lather using friction, covering the entire hand, top and bottom, for a minimum of 15 seconds.</a:t>
            </a:r>
          </a:p>
          <a:p>
            <a:pPr marL="685800" lvl="1" indent="-228600">
              <a:buFont typeface="+mj-lt"/>
              <a:buAutoNum type="arabicPeriod"/>
            </a:pPr>
            <a:r>
              <a:rPr lang="en-US" sz="1200" dirty="0"/>
              <a:t>Pay special attention to the nails and between the fingers and the back of hands.</a:t>
            </a:r>
          </a:p>
          <a:p>
            <a:pPr marL="685800" lvl="1" indent="-228600">
              <a:buFont typeface="+mj-lt"/>
              <a:buAutoNum type="arabicPeriod"/>
            </a:pPr>
            <a:r>
              <a:rPr lang="en-US" sz="1200" dirty="0"/>
              <a:t>Rinse hands thoroughly with running water. Dry hands with a paper towel or clean cloth towel.</a:t>
            </a:r>
          </a:p>
          <a:p>
            <a:pPr marL="685800" lvl="1" indent="-228600">
              <a:buFont typeface="+mj-lt"/>
              <a:buAutoNum type="arabicPeriod"/>
            </a:pPr>
            <a:r>
              <a:rPr lang="en-US" sz="1200" dirty="0"/>
              <a:t>Turn off faucet with clean paper towel or cloth towel</a:t>
            </a:r>
          </a:p>
          <a:p>
            <a:r>
              <a:rPr lang="en-US" sz="1200" b="1" dirty="0"/>
              <a:t>Washing without water (using hand sanitizer)</a:t>
            </a:r>
            <a:endParaRPr lang="en-US" sz="1200" dirty="0"/>
          </a:p>
          <a:p>
            <a:pPr marL="628650" lvl="1" indent="-171450">
              <a:buFont typeface="Arial" panose="020B0604020202020204" pitchFamily="34" charset="0"/>
              <a:buChar char="•"/>
            </a:pPr>
            <a:r>
              <a:rPr lang="en-US" sz="1200" dirty="0"/>
              <a:t>Apply recommended amount of product to palm of one hand</a:t>
            </a:r>
          </a:p>
          <a:p>
            <a:pPr marL="628650" lvl="1" indent="-171450">
              <a:buFont typeface="Arial" panose="020B0604020202020204" pitchFamily="34" charset="0"/>
              <a:buChar char="•"/>
            </a:pPr>
            <a:r>
              <a:rPr lang="en-US" sz="1200" dirty="0"/>
              <a:t>Rub hands together, covering all surfaces of hands and fingers and under the nails</a:t>
            </a:r>
          </a:p>
          <a:p>
            <a:pPr marL="628650" lvl="1" indent="-171450">
              <a:buFont typeface="Arial" panose="020B0604020202020204" pitchFamily="34" charset="0"/>
              <a:buChar char="•"/>
            </a:pPr>
            <a:r>
              <a:rPr lang="en-US" sz="1200" dirty="0"/>
              <a:t>Continue to rub until hands are dry; do not rinse</a:t>
            </a:r>
          </a:p>
          <a:p>
            <a:pPr marL="628650" lvl="1" indent="-171450">
              <a:buFont typeface="Arial" panose="020B0604020202020204" pitchFamily="34" charset="0"/>
              <a:buChar char="•"/>
            </a:pPr>
            <a:r>
              <a:rPr lang="en-US" sz="1200" dirty="0"/>
              <a:t>Repeated use of alcohol hand rubs may result in a sticky residue on the hands; wash with soap and water periodically to remove the hand rub residue</a:t>
            </a:r>
          </a:p>
          <a:p>
            <a:endParaRPr lang="en-US" sz="1200" dirty="0"/>
          </a:p>
          <a:p>
            <a:r>
              <a:rPr lang="en-US" sz="1200" b="1" dirty="0"/>
              <a:t>REFERENCES</a:t>
            </a:r>
            <a:r>
              <a:rPr lang="en-US" sz="1200" dirty="0"/>
              <a:t> World Health Organization. (2009). </a:t>
            </a:r>
            <a:r>
              <a:rPr lang="en-US" sz="1200" dirty="0">
                <a:solidFill>
                  <a:srgbClr val="0000FF"/>
                </a:solidFill>
                <a:hlinkClick r:id="rId3">
                  <a:extLst>
                    <a:ext uri="{A12FA001-AC4F-418D-AE19-62706E023703}">
                      <ahyp:hlinkClr xmlns:ahyp="http://schemas.microsoft.com/office/drawing/2018/hyperlinkcolor" val="tx"/>
                    </a:ext>
                  </a:extLst>
                </a:hlinkClick>
              </a:rPr>
              <a:t>WHO Guidelines on Hand Hygiene in Health Care</a:t>
            </a:r>
            <a:endParaRPr lang="en-US" sz="1200" dirty="0">
              <a:solidFill>
                <a:srgbClr val="0000FF"/>
              </a:solidFill>
            </a:endParaRPr>
          </a:p>
          <a:p>
            <a:r>
              <a:rPr lang="en-US" sz="1200" b="1" dirty="0"/>
              <a:t>Effective date: </a:t>
            </a:r>
            <a:r>
              <a:rPr lang="en-US" sz="1200" dirty="0"/>
              <a:t>1/10/17</a:t>
            </a:r>
          </a:p>
          <a:p>
            <a:r>
              <a:rPr lang="en-US" sz="1200" b="1" dirty="0"/>
              <a:t>Revised dates:  </a:t>
            </a:r>
            <a:r>
              <a:rPr lang="en-US" sz="1200" dirty="0"/>
              <a:t>1/08/18, 1/11/19, 1/10/20</a:t>
            </a:r>
            <a:endParaRPr lang="en-US" dirty="0"/>
          </a:p>
        </p:txBody>
      </p:sp>
    </p:spTree>
    <p:extLst>
      <p:ext uri="{BB962C8B-B14F-4D97-AF65-F5344CB8AC3E}">
        <p14:creationId xmlns:p14="http://schemas.microsoft.com/office/powerpoint/2010/main" val="355677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4691E06-9654-48E2-B63D-782C739F63EE}"/>
              </a:ext>
            </a:extLst>
          </p:cNvPr>
          <p:cNvSpPr>
            <a:spLocks noGrp="1"/>
          </p:cNvSpPr>
          <p:nvPr>
            <p:ph type="title"/>
          </p:nvPr>
        </p:nvSpPr>
        <p:spPr>
          <a:xfrm>
            <a:off x="640080" y="635508"/>
            <a:ext cx="3354470" cy="5586984"/>
          </a:xfrm>
        </p:spPr>
        <p:txBody>
          <a:bodyPr>
            <a:normAutofit/>
          </a:bodyPr>
          <a:lstStyle/>
          <a:p>
            <a:r>
              <a:rPr lang="en-US" sz="4800">
                <a:solidFill>
                  <a:schemeClr val="tx2"/>
                </a:solidFill>
              </a:rPr>
              <a:t>Compliance</a:t>
            </a:r>
          </a:p>
        </p:txBody>
      </p:sp>
      <p:sp>
        <p:nvSpPr>
          <p:cNvPr id="17" name="Rectangle 16">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932A7AE-635D-4268-B10A-7E36AAF2E6B4}"/>
              </a:ext>
            </a:extLst>
          </p:cNvPr>
          <p:cNvSpPr>
            <a:spLocks noGrp="1"/>
          </p:cNvSpPr>
          <p:nvPr>
            <p:ph idx="1"/>
          </p:nvPr>
        </p:nvSpPr>
        <p:spPr>
          <a:xfrm>
            <a:off x="5617804" y="954756"/>
            <a:ext cx="5613283" cy="4853888"/>
          </a:xfrm>
        </p:spPr>
        <p:txBody>
          <a:bodyPr anchor="ctr">
            <a:normAutofit/>
          </a:bodyPr>
          <a:lstStyle/>
          <a:p>
            <a:pPr marL="0" indent="0">
              <a:buNone/>
            </a:pPr>
            <a:r>
              <a:rPr lang="en-US" sz="2200">
                <a:solidFill>
                  <a:schemeClr val="bg1"/>
                </a:solidFill>
              </a:rPr>
              <a:t>The </a:t>
            </a:r>
            <a:r>
              <a:rPr lang="en-US" sz="2200" i="1">
                <a:solidFill>
                  <a:schemeClr val="bg1"/>
                </a:solidFill>
              </a:rPr>
              <a:t>Document Compliance Checklist </a:t>
            </a:r>
            <a:r>
              <a:rPr lang="en-US" sz="2200">
                <a:solidFill>
                  <a:schemeClr val="bg1"/>
                </a:solidFill>
              </a:rPr>
              <a:t>contains the basics of compliance; and completion of this checklist is a starting point for licensure. Each agency/facility is responsible for maintaining compliance with all applicable laws and regulations at all times. Surveyors will be checking for compliance with applicable laws and regulations (Refer to the Resource Links at the end of slides).</a:t>
            </a:r>
          </a:p>
        </p:txBody>
      </p:sp>
      <p:sp>
        <p:nvSpPr>
          <p:cNvPr id="3" name="Slide Number Placeholder 2">
            <a:extLst>
              <a:ext uri="{FF2B5EF4-FFF2-40B4-BE49-F238E27FC236}">
                <a16:creationId xmlns:a16="http://schemas.microsoft.com/office/drawing/2014/main" id="{F320588B-E8AA-4F2C-830B-4612FF114D4C}"/>
              </a:ext>
            </a:extLst>
          </p:cNvPr>
          <p:cNvSpPr>
            <a:spLocks noGrp="1"/>
          </p:cNvSpPr>
          <p:nvPr>
            <p:ph type="sldNum" sz="quarter" idx="12"/>
          </p:nvPr>
        </p:nvSpPr>
        <p:spPr>
          <a:xfrm>
            <a:off x="10800704" y="5875868"/>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21</a:t>
            </a:fld>
            <a:endParaRPr lang="en-US">
              <a:solidFill>
                <a:schemeClr val="bg1"/>
              </a:solidFill>
            </a:endParaRPr>
          </a:p>
        </p:txBody>
      </p:sp>
      <p:sp>
        <p:nvSpPr>
          <p:cNvPr id="19" name="Rectangle 18">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4989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3"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New Hire Orientation</a:t>
            </a:r>
          </a:p>
        </p:txBody>
      </p:sp>
      <p:sp>
        <p:nvSpPr>
          <p:cNvPr id="3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t>Orientation must include topics outlined in the regulations and must include content of teaching</a:t>
            </a:r>
          </a:p>
          <a:p>
            <a:pPr marL="0" indent="0">
              <a:buNone/>
            </a:pPr>
            <a:r>
              <a:rPr lang="en-US" dirty="0"/>
              <a:t>Direct your attention to the regs pertaining to orientation (PASA – 4.5; HHAS 5.7.3 and 5.7.4).</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CE58E093-DCDC-4813-940F-7EE3C4A4909A}"/>
              </a:ext>
            </a:extLst>
          </p:cNvPr>
          <p:cNvSpPr>
            <a:spLocks noGrp="1"/>
          </p:cNvSpPr>
          <p:nvPr>
            <p:ph type="sldNum" sz="quarter" idx="12"/>
          </p:nvPr>
        </p:nvSpPr>
        <p:spPr>
          <a:xfrm>
            <a:off x="10551868" y="5969000"/>
            <a:ext cx="542697" cy="279400"/>
          </a:xfrm>
        </p:spPr>
        <p:txBody>
          <a:bodyPr>
            <a:normAutofit/>
          </a:bodyPr>
          <a:lstStyle/>
          <a:p>
            <a:pPr>
              <a:spcAft>
                <a:spcPts val="600"/>
              </a:spcAft>
            </a:pPr>
            <a:fld id="{E97799C9-84D9-46D2-A11E-BCF8A720529D}" type="slidenum">
              <a:rPr lang="en-US" smtClean="0"/>
              <a:pPr>
                <a:spcAft>
                  <a:spcPts val="600"/>
                </a:spcAft>
              </a:pPr>
              <a:t>22</a:t>
            </a:fld>
            <a:endParaRPr lang="en-US"/>
          </a:p>
        </p:txBody>
      </p:sp>
    </p:spTree>
    <p:extLst>
      <p:ext uri="{BB962C8B-B14F-4D97-AF65-F5344CB8AC3E}">
        <p14:creationId xmlns:p14="http://schemas.microsoft.com/office/powerpoint/2010/main" val="2931870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E9204-33F5-48CD-91B9-D9D74BF332B1}"/>
              </a:ext>
            </a:extLst>
          </p:cNvPr>
          <p:cNvSpPr>
            <a:spLocks noGrp="1"/>
          </p:cNvSpPr>
          <p:nvPr>
            <p:ph type="title"/>
          </p:nvPr>
        </p:nvSpPr>
        <p:spPr>
          <a:xfrm>
            <a:off x="804421" y="796374"/>
            <a:ext cx="10583158" cy="880027"/>
          </a:xfrm>
        </p:spPr>
        <p:txBody>
          <a:bodyPr>
            <a:normAutofit/>
          </a:bodyPr>
          <a:lstStyle/>
          <a:p>
            <a:r>
              <a:rPr lang="en-US">
                <a:solidFill>
                  <a:srgbClr val="FFFFFF"/>
                </a:solidFill>
              </a:rPr>
              <a:t>Orientation</a:t>
            </a:r>
          </a:p>
        </p:txBody>
      </p:sp>
      <p:sp>
        <p:nvSpPr>
          <p:cNvPr id="38" name="Rectangle 2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97C187BF-15C3-4439-99BF-CDD19AFF2B8A}"/>
              </a:ext>
            </a:extLst>
          </p:cNvPr>
          <p:cNvSpPr>
            <a:spLocks noGrp="1"/>
          </p:cNvSpPr>
          <p:nvPr>
            <p:ph idx="1"/>
          </p:nvPr>
        </p:nvSpPr>
        <p:spPr>
          <a:xfrm>
            <a:off x="1295401" y="2612256"/>
            <a:ext cx="9601196" cy="3263612"/>
          </a:xfrm>
        </p:spPr>
        <p:txBody>
          <a:bodyPr>
            <a:normAutofit/>
          </a:bodyPr>
          <a:lstStyle/>
          <a:p>
            <a:pPr marL="0" indent="0">
              <a:buNone/>
            </a:pPr>
            <a:endParaRPr lang="en-US"/>
          </a:p>
          <a:p>
            <a:pPr marL="0" indent="0">
              <a:buNone/>
            </a:pPr>
            <a:endParaRPr lang="en-US"/>
          </a:p>
          <a:p>
            <a:pPr marL="0" indent="0">
              <a:buNone/>
            </a:pPr>
            <a:r>
              <a:rPr lang="en-US"/>
              <a:t>We realize people teach through different methods, but we need to see the content of what you are teaching.  OHFLC </a:t>
            </a:r>
            <a:r>
              <a:rPr lang="en-US" b="1" u="sng">
                <a:highlight>
                  <a:srgbClr val="FFFF00"/>
                </a:highlight>
              </a:rPr>
              <a:t>will</a:t>
            </a:r>
            <a:r>
              <a:rPr lang="en-US" b="1">
                <a:highlight>
                  <a:srgbClr val="FFFF00"/>
                </a:highlight>
              </a:rPr>
              <a:t> </a:t>
            </a:r>
            <a:r>
              <a:rPr lang="en-US" b="1" u="sng">
                <a:highlight>
                  <a:srgbClr val="FFFF00"/>
                </a:highlight>
              </a:rPr>
              <a:t>not</a:t>
            </a:r>
            <a:r>
              <a:rPr lang="en-US" b="1">
                <a:highlight>
                  <a:srgbClr val="FFFF00"/>
                </a:highlight>
              </a:rPr>
              <a:t> </a:t>
            </a:r>
            <a:r>
              <a:rPr lang="en-US"/>
              <a:t>accept video links as teaching content.</a:t>
            </a:r>
            <a:endParaRPr lang="en-US" dirty="0"/>
          </a:p>
        </p:txBody>
      </p:sp>
      <p:sp>
        <p:nvSpPr>
          <p:cNvPr id="4" name="Slide Number Placeholder 3">
            <a:extLst>
              <a:ext uri="{FF2B5EF4-FFF2-40B4-BE49-F238E27FC236}">
                <a16:creationId xmlns:a16="http://schemas.microsoft.com/office/drawing/2014/main" id="{3B12691A-B35A-4658-A4F3-0DC989978FDD}"/>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23</a:t>
            </a:fld>
            <a:endParaRPr lang="en-US"/>
          </a:p>
        </p:txBody>
      </p:sp>
    </p:spTree>
    <p:extLst>
      <p:ext uri="{BB962C8B-B14F-4D97-AF65-F5344CB8AC3E}">
        <p14:creationId xmlns:p14="http://schemas.microsoft.com/office/powerpoint/2010/main" val="54990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rPr>
              <a:t>Competency	</a:t>
            </a:r>
          </a:p>
        </p:txBody>
      </p:sp>
      <p:sp>
        <p:nvSpPr>
          <p:cNvPr id="5" name="Slide Number Placeholder 4">
            <a:extLst>
              <a:ext uri="{FF2B5EF4-FFF2-40B4-BE49-F238E27FC236}">
                <a16:creationId xmlns:a16="http://schemas.microsoft.com/office/drawing/2014/main" id="{9F7C5227-B0FE-49A0-A19E-DC9EFB4C4648}"/>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solidFill>
                  <a:srgbClr val="000000"/>
                </a:solidFill>
              </a:rPr>
              <a:pPr>
                <a:spcAft>
                  <a:spcPts val="600"/>
                </a:spcAft>
              </a:pPr>
              <a:t>24</a:t>
            </a:fld>
            <a:endParaRPr lang="en-US">
              <a:solidFill>
                <a:srgbClr val="000000"/>
              </a:solidFill>
            </a:endParaRPr>
          </a:p>
        </p:txBody>
      </p:sp>
      <p:graphicFrame>
        <p:nvGraphicFramePr>
          <p:cNvPr id="19" name="Content Placeholder 2">
            <a:extLst>
              <a:ext uri="{FF2B5EF4-FFF2-40B4-BE49-F238E27FC236}">
                <a16:creationId xmlns:a16="http://schemas.microsoft.com/office/drawing/2014/main" id="{54642F6F-1EE6-51FE-01C5-CB7335D14FF6}"/>
              </a:ext>
            </a:extLst>
          </p:cNvPr>
          <p:cNvGraphicFramePr>
            <a:graphicFrameLocks noGrp="1"/>
          </p:cNvGraphicFramePr>
          <p:nvPr>
            <p:ph idx="1"/>
            <p:extLst>
              <p:ext uri="{D42A27DB-BD31-4B8C-83A1-F6EECF244321}">
                <p14:modId xmlns:p14="http://schemas.microsoft.com/office/powerpoint/2010/main" val="169085365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855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Annual In-Service Training</a:t>
            </a:r>
          </a:p>
        </p:txBody>
      </p:sp>
      <p:sp>
        <p:nvSpPr>
          <p:cNvPr id="9"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pPr>
              <a:lnSpc>
                <a:spcPct val="90000"/>
              </a:lnSpc>
            </a:pPr>
            <a:r>
              <a:rPr lang="en-US"/>
              <a:t>On-going staff development as applicable</a:t>
            </a:r>
          </a:p>
          <a:p>
            <a:pPr>
              <a:lnSpc>
                <a:spcPct val="90000"/>
              </a:lnSpc>
            </a:pPr>
            <a:r>
              <a:rPr lang="en-US"/>
              <a:t>Certain topics are required </a:t>
            </a:r>
            <a:endParaRPr lang="en-US">
              <a:highlight>
                <a:srgbClr val="FFFF00"/>
              </a:highlight>
            </a:endParaRPr>
          </a:p>
          <a:p>
            <a:pPr>
              <a:lnSpc>
                <a:spcPct val="90000"/>
              </a:lnSpc>
            </a:pPr>
            <a:r>
              <a:rPr lang="en-US"/>
              <a:t>Mandatory annual dementia training </a:t>
            </a:r>
            <a:endParaRPr lang="en-US">
              <a:highlight>
                <a:srgbClr val="FFFF00"/>
              </a:highlight>
            </a:endParaRPr>
          </a:p>
          <a:p>
            <a:pPr>
              <a:lnSpc>
                <a:spcPct val="90000"/>
              </a:lnSpc>
            </a:pPr>
            <a:r>
              <a:rPr lang="en-US"/>
              <a:t>Mandatory TB training </a:t>
            </a:r>
            <a:endParaRPr lang="en-US">
              <a:highlight>
                <a:srgbClr val="FFFF00"/>
              </a:highlight>
            </a:endParaRPr>
          </a:p>
          <a:p>
            <a:pPr>
              <a:lnSpc>
                <a:spcPct val="90000"/>
              </a:lnSpc>
            </a:pPr>
            <a:r>
              <a:rPr lang="en-US"/>
              <a:t>Please read your regulations carefully for details on what is required. (Refer to the Resource Links at the end of slides).</a:t>
            </a:r>
          </a:p>
          <a:p>
            <a:pPr marL="0" indent="0">
              <a:lnSpc>
                <a:spcPct val="90000"/>
              </a:lnSpc>
              <a:buNone/>
            </a:pPr>
            <a:r>
              <a:rPr lang="en-US" b="1">
                <a:highlight>
                  <a:srgbClr val="FFFF00"/>
                </a:highlight>
              </a:rPr>
              <a:t>REFER TO YOUR REGULATIONS!</a:t>
            </a:r>
          </a:p>
          <a:p>
            <a:pPr marL="0" indent="0">
              <a:lnSpc>
                <a:spcPct val="90000"/>
              </a:lnSpc>
              <a:buNone/>
            </a:pPr>
            <a:endParaRPr lang="en-US"/>
          </a:p>
        </p:txBody>
      </p:sp>
      <p:sp>
        <p:nvSpPr>
          <p:cNvPr id="5" name="Slide Number Placeholder 4">
            <a:extLst>
              <a:ext uri="{FF2B5EF4-FFF2-40B4-BE49-F238E27FC236}">
                <a16:creationId xmlns:a16="http://schemas.microsoft.com/office/drawing/2014/main" id="{B603B220-8103-4A40-869E-05708A34A834}"/>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25</a:t>
            </a:fld>
            <a:endParaRPr lang="en-US"/>
          </a:p>
        </p:txBody>
      </p:sp>
    </p:spTree>
    <p:extLst>
      <p:ext uri="{BB962C8B-B14F-4D97-AF65-F5344CB8AC3E}">
        <p14:creationId xmlns:p14="http://schemas.microsoft.com/office/powerpoint/2010/main" val="3102192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sz="4100" dirty="0">
                <a:solidFill>
                  <a:srgbClr val="262626"/>
                </a:solidFill>
              </a:rPr>
              <a:t>After Document Compliance is approved, you will be sent these documents.</a:t>
            </a:r>
          </a:p>
        </p:txBody>
      </p:sp>
      <p:sp>
        <p:nvSpPr>
          <p:cNvPr id="20" name="Content Placeholder 2"/>
          <p:cNvSpPr>
            <a:spLocks noGrp="1"/>
          </p:cNvSpPr>
          <p:nvPr>
            <p:ph idx="1"/>
          </p:nvPr>
        </p:nvSpPr>
        <p:spPr>
          <a:xfrm>
            <a:off x="2034704" y="2556932"/>
            <a:ext cx="3305781" cy="3318936"/>
          </a:xfrm>
        </p:spPr>
        <p:txBody>
          <a:bodyPr>
            <a:normAutofit/>
          </a:bodyPr>
          <a:lstStyle/>
          <a:p>
            <a:endParaRPr lang="en-US" dirty="0">
              <a:solidFill>
                <a:srgbClr val="262626"/>
              </a:solidFill>
            </a:endParaRPr>
          </a:p>
          <a:p>
            <a:r>
              <a:rPr lang="en-US" dirty="0">
                <a:solidFill>
                  <a:srgbClr val="262626"/>
                </a:solidFill>
              </a:rPr>
              <a:t>Part II Application </a:t>
            </a:r>
          </a:p>
          <a:p>
            <a:pPr marL="0" indent="0">
              <a:buNone/>
            </a:pPr>
            <a:endParaRPr lang="en-US" dirty="0">
              <a:solidFill>
                <a:srgbClr val="262626"/>
              </a:solidFill>
            </a:endParaRPr>
          </a:p>
          <a:p>
            <a:r>
              <a:rPr lang="en-US" dirty="0">
                <a:solidFill>
                  <a:srgbClr val="262626"/>
                </a:solidFill>
              </a:rPr>
              <a:t> Part II Checklist.</a:t>
            </a:r>
          </a:p>
          <a:p>
            <a:pPr marL="0" indent="0">
              <a:buNone/>
            </a:pPr>
            <a:endParaRPr lang="en-US" dirty="0">
              <a:solidFill>
                <a:srgbClr val="262626"/>
              </a:solidFill>
            </a:endParaRPr>
          </a:p>
          <a:p>
            <a:pPr marL="0" indent="0">
              <a:buNone/>
            </a:pPr>
            <a:endParaRPr lang="en-US" dirty="0">
              <a:solidFill>
                <a:srgbClr val="262626"/>
              </a:solidFill>
            </a:endParaRPr>
          </a:p>
        </p:txBody>
      </p:sp>
      <p:pic>
        <p:nvPicPr>
          <p:cNvPr id="21" name="Graphic 8" descr="Check List">
            <a:extLst>
              <a:ext uri="{FF2B5EF4-FFF2-40B4-BE49-F238E27FC236}">
                <a16:creationId xmlns:a16="http://schemas.microsoft.com/office/drawing/2014/main" id="{B0F19277-C8BF-2F73-4019-9D3892EAFC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145" y="2556932"/>
            <a:ext cx="2739728" cy="2739728"/>
          </a:xfrm>
          <a:prstGeom prst="rect">
            <a:avLst/>
          </a:prstGeom>
          <a:ln w="57150" cmpd="thickThin">
            <a:solidFill>
              <a:srgbClr val="7F7F7F"/>
            </a:solidFill>
            <a:miter lim="800000"/>
          </a:ln>
        </p:spPr>
      </p:pic>
      <p:sp>
        <p:nvSpPr>
          <p:cNvPr id="5" name="Slide Number Placeholder 4">
            <a:extLst>
              <a:ext uri="{FF2B5EF4-FFF2-40B4-BE49-F238E27FC236}">
                <a16:creationId xmlns:a16="http://schemas.microsoft.com/office/drawing/2014/main" id="{4DD040FA-5507-4834-8B69-625D72518FAB}"/>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solidFill>
                  <a:srgbClr val="000000"/>
                </a:solidFill>
              </a:rPr>
              <a:pPr>
                <a:spcAft>
                  <a:spcPts val="600"/>
                </a:spcAft>
              </a:pPr>
              <a:t>26</a:t>
            </a:fld>
            <a:endParaRPr lang="en-US">
              <a:solidFill>
                <a:srgbClr val="000000"/>
              </a:solidFill>
            </a:endParaRPr>
          </a:p>
        </p:txBody>
      </p:sp>
    </p:spTree>
    <p:extLst>
      <p:ext uri="{BB962C8B-B14F-4D97-AF65-F5344CB8AC3E}">
        <p14:creationId xmlns:p14="http://schemas.microsoft.com/office/powerpoint/2010/main" val="38513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2C7D0A2-55B7-4476-BA96-336F55688B0A}"/>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Part II Document Compliance</a:t>
            </a:r>
          </a:p>
        </p:txBody>
      </p:sp>
      <p:sp useBgFill="1">
        <p:nvSpPr>
          <p:cNvPr id="11"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08F8000-9715-4171-9B80-2DD10359C0FB}"/>
              </a:ext>
            </a:extLst>
          </p:cNvPr>
          <p:cNvSpPr>
            <a:spLocks noGrp="1"/>
          </p:cNvSpPr>
          <p:nvPr>
            <p:ph type="sldNum" sz="quarter" idx="12"/>
          </p:nvPr>
        </p:nvSpPr>
        <p:spPr>
          <a:xfrm>
            <a:off x="11049630" y="6379383"/>
            <a:ext cx="542697" cy="279400"/>
          </a:xfrm>
        </p:spPr>
        <p:txBody>
          <a:bodyPr>
            <a:normAutofit/>
          </a:bodyPr>
          <a:lstStyle/>
          <a:p>
            <a:pPr>
              <a:spcAft>
                <a:spcPts val="600"/>
              </a:spcAft>
            </a:pPr>
            <a:fld id="{E97799C9-84D9-46D2-A11E-BCF8A720529D}" type="slidenum">
              <a:rPr lang="en-US" smtClean="0"/>
              <a:pPr>
                <a:spcAft>
                  <a:spcPts val="600"/>
                </a:spcAft>
              </a:pPr>
              <a:t>27</a:t>
            </a:fld>
            <a:endParaRPr lang="en-US"/>
          </a:p>
        </p:txBody>
      </p:sp>
      <p:graphicFrame>
        <p:nvGraphicFramePr>
          <p:cNvPr id="13" name="Content Placeholder 2">
            <a:extLst>
              <a:ext uri="{FF2B5EF4-FFF2-40B4-BE49-F238E27FC236}">
                <a16:creationId xmlns:a16="http://schemas.microsoft.com/office/drawing/2014/main" id="{1F870E77-F1E1-7300-39E5-03184B496ECF}"/>
              </a:ext>
            </a:extLst>
          </p:cNvPr>
          <p:cNvGraphicFramePr>
            <a:graphicFrameLocks noGrp="1"/>
          </p:cNvGraphicFramePr>
          <p:nvPr>
            <p:ph idx="1"/>
            <p:extLst>
              <p:ext uri="{D42A27DB-BD31-4B8C-83A1-F6EECF244321}">
                <p14:modId xmlns:p14="http://schemas.microsoft.com/office/powerpoint/2010/main" val="193692291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001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Initial License is Granted</a:t>
            </a:r>
          </a:p>
        </p:txBody>
      </p:sp>
      <p:sp>
        <p:nvSpPr>
          <p:cNvPr id="3" name="Content Placeholder 2"/>
          <p:cNvSpPr>
            <a:spLocks noGrp="1"/>
          </p:cNvSpPr>
          <p:nvPr>
            <p:ph idx="1"/>
          </p:nvPr>
        </p:nvSpPr>
        <p:spPr/>
        <p:txBody>
          <a:bodyPr>
            <a:normAutofit fontScale="77500" lnSpcReduction="20000"/>
          </a:bodyPr>
          <a:lstStyle/>
          <a:p>
            <a:r>
              <a:rPr lang="en-US" dirty="0"/>
              <a:t>You may provide services.</a:t>
            </a:r>
          </a:p>
          <a:p>
            <a:r>
              <a:rPr lang="en-US" dirty="0"/>
              <a:t>OHFLC does not supply any agency with clients or patients </a:t>
            </a:r>
          </a:p>
          <a:p>
            <a:r>
              <a:rPr lang="en-US" dirty="0"/>
              <a:t>Notify OHFLC when you have your first patient/consumer. You have 90 days to </a:t>
            </a:r>
            <a:r>
              <a:rPr lang="en-US" b="1" dirty="0"/>
              <a:t>obtain and care for a consumer</a:t>
            </a:r>
            <a:r>
              <a:rPr lang="en-US" dirty="0"/>
              <a:t>. If you </a:t>
            </a:r>
            <a:r>
              <a:rPr lang="en-US" b="1" dirty="0"/>
              <a:t>do not </a:t>
            </a:r>
            <a:r>
              <a:rPr lang="en-US" dirty="0"/>
              <a:t>have a consumer within your </a:t>
            </a:r>
            <a:r>
              <a:rPr lang="en-US" b="1" dirty="0"/>
              <a:t>first 90 days, </a:t>
            </a:r>
            <a:r>
              <a:rPr lang="en-US" dirty="0"/>
              <a:t>you </a:t>
            </a:r>
            <a:r>
              <a:rPr lang="en-US" b="1" dirty="0"/>
              <a:t>will not meet the definition of an agency and </a:t>
            </a:r>
            <a:r>
              <a:rPr lang="en-US" b="1" u="sng" dirty="0"/>
              <a:t>will not get an annual license</a:t>
            </a:r>
            <a:r>
              <a:rPr lang="en-US" b="1" dirty="0"/>
              <a:t>. </a:t>
            </a:r>
          </a:p>
          <a:p>
            <a:r>
              <a:rPr lang="en-US" dirty="0"/>
              <a:t>When your agency has provided services required to meet the definition of your specific licensure type (i.e., a skilled home health agency must provide skilled services), you must notify the OHFLC in writing (email) and a surveyor will conduct an </a:t>
            </a:r>
            <a:r>
              <a:rPr lang="en-US" b="1" dirty="0"/>
              <a:t>unannounced</a:t>
            </a:r>
            <a:r>
              <a:rPr lang="en-US" dirty="0"/>
              <a:t>, comprehensive on-site survey.</a:t>
            </a:r>
          </a:p>
          <a:p>
            <a:r>
              <a:rPr lang="en-US" dirty="0"/>
              <a:t>If you are found in compliance, you will be granted a license for the remaining nine additional months.</a:t>
            </a:r>
          </a:p>
        </p:txBody>
      </p:sp>
      <p:sp>
        <p:nvSpPr>
          <p:cNvPr id="5" name="Slide Number Placeholder 4">
            <a:extLst>
              <a:ext uri="{FF2B5EF4-FFF2-40B4-BE49-F238E27FC236}">
                <a16:creationId xmlns:a16="http://schemas.microsoft.com/office/drawing/2014/main" id="{9386156F-B919-4F20-AA8B-0D3999D79E0C}"/>
              </a:ext>
            </a:extLst>
          </p:cNvPr>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203181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2E30-3D86-4A34-9584-6AECC390817B}"/>
              </a:ext>
            </a:extLst>
          </p:cNvPr>
          <p:cNvSpPr>
            <a:spLocks noGrp="1"/>
          </p:cNvSpPr>
          <p:nvPr>
            <p:ph type="title"/>
          </p:nvPr>
        </p:nvSpPr>
        <p:spPr/>
        <p:txBody>
          <a:bodyPr>
            <a:normAutofit fontScale="90000"/>
          </a:bodyPr>
          <a:lstStyle/>
          <a:p>
            <a:r>
              <a:rPr lang="en-US" dirty="0"/>
              <a:t>Personnel files will be reviewed during the initial survey and must include:</a:t>
            </a:r>
          </a:p>
        </p:txBody>
      </p:sp>
      <p:sp>
        <p:nvSpPr>
          <p:cNvPr id="4" name="Content Placeholder 3">
            <a:extLst>
              <a:ext uri="{FF2B5EF4-FFF2-40B4-BE49-F238E27FC236}">
                <a16:creationId xmlns:a16="http://schemas.microsoft.com/office/drawing/2014/main" id="{B69C708B-B109-42B5-8C88-B36680F97AB2}"/>
              </a:ext>
            </a:extLst>
          </p:cNvPr>
          <p:cNvSpPr>
            <a:spLocks noGrp="1"/>
          </p:cNvSpPr>
          <p:nvPr>
            <p:ph sz="half" idx="2"/>
          </p:nvPr>
        </p:nvSpPr>
        <p:spPr/>
        <p:txBody>
          <a:bodyPr>
            <a:normAutofit fontScale="92500" lnSpcReduction="20000"/>
          </a:bodyPr>
          <a:lstStyle/>
          <a:p>
            <a:r>
              <a:rPr lang="en-US" dirty="0"/>
              <a:t>Application or Resume</a:t>
            </a:r>
          </a:p>
          <a:p>
            <a:r>
              <a:rPr lang="en-US" dirty="0"/>
              <a:t>Service Letters</a:t>
            </a:r>
          </a:p>
          <a:p>
            <a:r>
              <a:rPr lang="en-US" dirty="0"/>
              <a:t>Criminal Background Check</a:t>
            </a:r>
          </a:p>
          <a:p>
            <a:r>
              <a:rPr lang="en-US" dirty="0"/>
              <a:t>Adult Abuse Check	</a:t>
            </a:r>
          </a:p>
          <a:p>
            <a:r>
              <a:rPr lang="en-US" dirty="0"/>
              <a:t>Child Abuse Check</a:t>
            </a:r>
          </a:p>
          <a:p>
            <a:r>
              <a:rPr lang="en-US" dirty="0"/>
              <a:t>Physical prior to providing care</a:t>
            </a:r>
          </a:p>
          <a:p>
            <a:endParaRPr lang="en-US" dirty="0"/>
          </a:p>
        </p:txBody>
      </p:sp>
      <p:sp>
        <p:nvSpPr>
          <p:cNvPr id="6" name="Content Placeholder 5">
            <a:extLst>
              <a:ext uri="{FF2B5EF4-FFF2-40B4-BE49-F238E27FC236}">
                <a16:creationId xmlns:a16="http://schemas.microsoft.com/office/drawing/2014/main" id="{B106AD9C-DD0F-4FC6-ABB0-4AD114ABFC46}"/>
              </a:ext>
            </a:extLst>
          </p:cNvPr>
          <p:cNvSpPr>
            <a:spLocks noGrp="1"/>
          </p:cNvSpPr>
          <p:nvPr>
            <p:ph sz="quarter" idx="4"/>
          </p:nvPr>
        </p:nvSpPr>
        <p:spPr/>
        <p:txBody>
          <a:bodyPr>
            <a:normAutofit fontScale="92500" lnSpcReduction="20000"/>
          </a:bodyPr>
          <a:lstStyle/>
          <a:p>
            <a:r>
              <a:rPr lang="en-US" dirty="0"/>
              <a:t>Drug Testing evidence</a:t>
            </a:r>
          </a:p>
          <a:p>
            <a:r>
              <a:rPr lang="en-US" dirty="0"/>
              <a:t>New Hire Orientation</a:t>
            </a:r>
          </a:p>
          <a:p>
            <a:r>
              <a:rPr lang="en-US" dirty="0"/>
              <a:t>Competency as applicable</a:t>
            </a:r>
          </a:p>
          <a:p>
            <a:r>
              <a:rPr lang="en-US" dirty="0"/>
              <a:t>Signed Job Description</a:t>
            </a:r>
          </a:p>
          <a:p>
            <a:r>
              <a:rPr lang="en-US" dirty="0"/>
              <a:t>TB Testing evidence</a:t>
            </a:r>
          </a:p>
        </p:txBody>
      </p:sp>
      <p:sp>
        <p:nvSpPr>
          <p:cNvPr id="8" name="Slide Number Placeholder 7">
            <a:extLst>
              <a:ext uri="{FF2B5EF4-FFF2-40B4-BE49-F238E27FC236}">
                <a16:creationId xmlns:a16="http://schemas.microsoft.com/office/drawing/2014/main" id="{742784DD-EAE7-45F9-8D37-F03BC4704426}"/>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10431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84B0B5-4158-4D4B-AFB4-D5565A0782F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Box 3">
            <a:extLst>
              <a:ext uri="{FF2B5EF4-FFF2-40B4-BE49-F238E27FC236}">
                <a16:creationId xmlns:a16="http://schemas.microsoft.com/office/drawing/2014/main" id="{2A2DE0FD-7AC2-C381-20D2-1C8C24A5DC0B}"/>
              </a:ext>
            </a:extLst>
          </p:cNvPr>
          <p:cNvSpPr txBox="1"/>
          <p:nvPr/>
        </p:nvSpPr>
        <p:spPr>
          <a:xfrm>
            <a:off x="1181957" y="873303"/>
            <a:ext cx="9828086" cy="5386090"/>
          </a:xfrm>
          <a:prstGeom prst="rect">
            <a:avLst/>
          </a:prstGeom>
          <a:noFill/>
        </p:spPr>
        <p:txBody>
          <a:bodyPr wrap="square">
            <a:spAutoFit/>
          </a:bodyPr>
          <a:lstStyle/>
          <a:p>
            <a:pPr marL="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tabLst>
                <a:tab pos="268605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Delaware Initial Application Process Steps for Home Care Agencies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1</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Read regulations.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2. Complete the application, and checklist in its entirety with the required nonrefundable fee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certified check or money order only</a:t>
            </a:r>
            <a:r>
              <a:rPr lang="en-US" kern="100" dirty="0">
                <a:effectLst/>
                <a:latin typeface="Calibri" panose="020F0502020204030204" pitchFamily="34" charset="0"/>
                <a:ea typeface="Calibri" panose="020F0502020204030204" pitchFamily="34" charset="0"/>
                <a:cs typeface="Times New Roman" panose="02020603050405020304" pitchFamily="18" charset="0"/>
              </a:rPr>
              <a:t>). Prepare all documents in a binder according to checklist instructions. Do not use plastic page covers. Deliver to the Office of Health Facilities Licensing and Certification (OHFLC).</a:t>
            </a: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3. The Division reviews your application for completeness.</a:t>
            </a:r>
          </a:p>
          <a:p>
            <a:pPr marL="485775"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3a. Application incomplete – The applicant is notified to pick up documents (including the application fee) with a list of the missing items.  Return to Step 2.</a:t>
            </a: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4. Application is accepted for further review; the applicant will receive an email stating the following: </a:t>
            </a: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Forwarded for review </a:t>
            </a: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The time frame for review is 6-9 months or longer.</a:t>
            </a:r>
          </a:p>
          <a:p>
            <a:pPr marL="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Do NOT contact the Division regarding the status.</a:t>
            </a:r>
          </a:p>
          <a:p>
            <a:pPr marL="0" marR="0" indent="45720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4a. Application approved; the license will be issued.</a:t>
            </a:r>
          </a:p>
          <a:p>
            <a:pPr marL="45720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4b. Requested Further Information:  Applicant will receive an email requesting revision(s).    </a:t>
            </a:r>
          </a:p>
          <a:p>
            <a:pPr marL="45720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The Agency will have 30 days to respond/email revisions to the requester.</a:t>
            </a:r>
          </a:p>
          <a:p>
            <a:pPr marL="45720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4c. Revisions are not complete and do not meet regulatory guidance. The applicant is sent an </a:t>
            </a:r>
          </a:p>
          <a:p>
            <a:pPr marL="457200" marR="0" algn="l">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e-mail stating license application is withdrawn. Return to step 2.</a:t>
            </a:r>
          </a:p>
        </p:txBody>
      </p:sp>
    </p:spTree>
    <p:extLst>
      <p:ext uri="{BB962C8B-B14F-4D97-AF65-F5344CB8AC3E}">
        <p14:creationId xmlns:p14="http://schemas.microsoft.com/office/powerpoint/2010/main" val="3907219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sz="4100">
                <a:solidFill>
                  <a:srgbClr val="FFFFFF"/>
                </a:solidFill>
              </a:rPr>
              <a:t>Background Checks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5" y="865071"/>
            <a:ext cx="5953630" cy="5405968"/>
          </a:xfrm>
        </p:spPr>
        <p:txBody>
          <a:bodyPr anchor="ctr">
            <a:normAutofit fontScale="92500"/>
          </a:bodyPr>
          <a:lstStyle/>
          <a:p>
            <a:pPr marL="0" indent="0">
              <a:buNone/>
            </a:pPr>
            <a:r>
              <a:rPr lang="en-US" dirty="0"/>
              <a:t>The Background Check Center (BCC) contact info will be supplied after you have passed your binder review and receive your initial license.</a:t>
            </a:r>
          </a:p>
          <a:p>
            <a:pPr marL="0" indent="0">
              <a:buNone/>
            </a:pPr>
            <a:r>
              <a:rPr lang="en-US" dirty="0"/>
              <a:t>This is the department which will help you get your criminal background checks - with finger printing from the State Police,  adult abuse &amp; child abuse.</a:t>
            </a:r>
          </a:p>
          <a:p>
            <a:pPr marL="0" indent="0">
              <a:buNone/>
            </a:pPr>
            <a:r>
              <a:rPr lang="en-US" dirty="0"/>
              <a:t>You will need to send to the BCC mailbox the completed BCC Provider Verification Form (which will be sent with your license) with 1-2 people to be your agency’s BCC administrator to access the BCC.</a:t>
            </a:r>
          </a:p>
          <a:p>
            <a:pPr marL="0" indent="0">
              <a:buNone/>
            </a:pPr>
            <a:r>
              <a:rPr lang="en-US" dirty="0"/>
              <a:t>OHFLC will notify the BCC that you are a licensed agency.  Then you will be able to utilize the services.</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282A19E5-6037-46DE-BBA5-33C04381220E}"/>
              </a:ext>
            </a:extLst>
          </p:cNvPr>
          <p:cNvSpPr>
            <a:spLocks noGrp="1"/>
          </p:cNvSpPr>
          <p:nvPr>
            <p:ph type="sldNum" sz="quarter" idx="12"/>
          </p:nvPr>
        </p:nvSpPr>
        <p:spPr>
          <a:xfrm>
            <a:off x="10551868" y="5969000"/>
            <a:ext cx="542697" cy="279400"/>
          </a:xfrm>
        </p:spPr>
        <p:txBody>
          <a:bodyPr>
            <a:normAutofit/>
          </a:bodyPr>
          <a:lstStyle/>
          <a:p>
            <a:pPr>
              <a:spcAft>
                <a:spcPts val="600"/>
              </a:spcAft>
            </a:pPr>
            <a:fld id="{E97799C9-84D9-46D2-A11E-BCF8A720529D}" type="slidenum">
              <a:rPr lang="en-US" smtClean="0"/>
              <a:pPr>
                <a:spcAft>
                  <a:spcPts val="600"/>
                </a:spcAft>
              </a:pPr>
              <a:t>30</a:t>
            </a:fld>
            <a:endParaRPr lang="en-US"/>
          </a:p>
        </p:txBody>
      </p:sp>
    </p:spTree>
    <p:extLst>
      <p:ext uri="{BB962C8B-B14F-4D97-AF65-F5344CB8AC3E}">
        <p14:creationId xmlns:p14="http://schemas.microsoft.com/office/powerpoint/2010/main" val="355793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sz="4100">
                <a:solidFill>
                  <a:srgbClr val="FFFFFF"/>
                </a:solidFill>
              </a:rPr>
              <a:t>Background Checks (cont.)</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5" y="609600"/>
            <a:ext cx="5953630" cy="5405968"/>
          </a:xfrm>
        </p:spPr>
        <p:txBody>
          <a:bodyPr anchor="ctr">
            <a:normAutofit/>
          </a:bodyPr>
          <a:lstStyle/>
          <a:p>
            <a:pPr>
              <a:lnSpc>
                <a:spcPct val="90000"/>
              </a:lnSpc>
            </a:pPr>
            <a:r>
              <a:rPr lang="en-US" dirty="0"/>
              <a:t>Fingerprinting must be done by Delaware State Bureau of Investigation (SBI) after you pass your binder review.</a:t>
            </a:r>
          </a:p>
          <a:p>
            <a:pPr>
              <a:lnSpc>
                <a:spcPct val="90000"/>
              </a:lnSpc>
            </a:pPr>
            <a:r>
              <a:rPr lang="en-US" dirty="0"/>
              <a:t>Chapter 11: Nursing facilities and similar facilities, Subchapter V, Section 1145 </a:t>
            </a:r>
            <a:r>
              <a:rPr lang="en-US" b="1" dirty="0">
                <a:hlinkClick r:id="rId4">
                  <a:extLst>
                    <a:ext uri="{A12FA001-AC4F-418D-AE19-62706E023703}">
                      <ahyp:hlinkClr xmlns:ahyp="http://schemas.microsoft.com/office/drawing/2018/hyperlinkcolor" val="tx"/>
                    </a:ext>
                  </a:extLst>
                </a:hlinkClick>
              </a:rPr>
              <a:t>DE Code Title 16 Link</a:t>
            </a:r>
            <a:endParaRPr lang="en-US" b="1" dirty="0"/>
          </a:p>
          <a:p>
            <a:pPr>
              <a:lnSpc>
                <a:spcPct val="90000"/>
              </a:lnSpc>
            </a:pPr>
            <a:r>
              <a:rPr lang="en-US" dirty="0"/>
              <a:t>Title 16 Health and Safety Delaware Administrative Code DHSS, DHCQ 3110 “Background Checks and Drug Testing for Programs and Home Care Agencies”</a:t>
            </a:r>
          </a:p>
          <a:p>
            <a:pPr>
              <a:lnSpc>
                <a:spcPct val="90000"/>
              </a:lnSpc>
            </a:pPr>
            <a:r>
              <a:rPr lang="en-US" dirty="0">
                <a:effectLst/>
                <a:ea typeface="Calibri" panose="020F0502020204030204" pitchFamily="34" charset="0"/>
              </a:rPr>
              <a:t>Please use </a:t>
            </a:r>
            <a:r>
              <a:rPr lang="en-US" u="sng" dirty="0">
                <a:effectLst/>
                <a:highlight>
                  <a:srgbClr val="FFFFFF"/>
                </a:highlight>
                <a:ea typeface="Calibri" panose="020F0502020204030204" pitchFamily="34" charset="0"/>
                <a:hlinkClick r:id="rId5">
                  <a:extLst>
                    <a:ext uri="{A12FA001-AC4F-418D-AE19-62706E023703}">
                      <ahyp:hlinkClr xmlns:ahyp="http://schemas.microsoft.com/office/drawing/2018/hyperlinkcolor" val="tx"/>
                    </a:ext>
                  </a:extLst>
                </a:hlinkClick>
              </a:rPr>
              <a:t>DHSS_DLTCRP_BCC@delaware.gov</a:t>
            </a:r>
            <a:r>
              <a:rPr lang="en-US" dirty="0">
                <a:effectLst/>
                <a:ea typeface="Calibri" panose="020F0502020204030204" pitchFamily="34" charset="0"/>
              </a:rPr>
              <a:t>   for all Background Check Center inquiries or call 302 421 7405.</a:t>
            </a:r>
          </a:p>
          <a:p>
            <a:pPr>
              <a:lnSpc>
                <a:spcPct val="90000"/>
              </a:lnSpc>
            </a:pPr>
            <a:endParaRPr lang="en-US" dirty="0"/>
          </a:p>
        </p:txBody>
      </p:sp>
      <p:sp>
        <p:nvSpPr>
          <p:cNvPr id="5" name="Slide Number Placeholder 4">
            <a:extLst>
              <a:ext uri="{FF2B5EF4-FFF2-40B4-BE49-F238E27FC236}">
                <a16:creationId xmlns:a16="http://schemas.microsoft.com/office/drawing/2014/main" id="{014A946B-536A-4A15-ADA3-64AD8AC7BD6B}"/>
              </a:ext>
            </a:extLst>
          </p:cNvPr>
          <p:cNvSpPr>
            <a:spLocks noGrp="1"/>
          </p:cNvSpPr>
          <p:nvPr>
            <p:ph type="sldNum" sz="quarter" idx="12"/>
          </p:nvPr>
        </p:nvSpPr>
        <p:spPr>
          <a:xfrm>
            <a:off x="10551868" y="5969000"/>
            <a:ext cx="542697" cy="279400"/>
          </a:xfrm>
        </p:spPr>
        <p:txBody>
          <a:bodyPr>
            <a:normAutofit/>
          </a:bodyPr>
          <a:lstStyle/>
          <a:p>
            <a:pPr>
              <a:spcAft>
                <a:spcPts val="600"/>
              </a:spcAft>
            </a:pPr>
            <a:fld id="{E97799C9-84D9-46D2-A11E-BCF8A720529D}" type="slidenum">
              <a:rPr lang="en-US" smtClean="0"/>
              <a:pPr>
                <a:spcAft>
                  <a:spcPts val="600"/>
                </a:spcAft>
              </a:pPr>
              <a:t>31</a:t>
            </a:fld>
            <a:endParaRPr lang="en-US"/>
          </a:p>
        </p:txBody>
      </p:sp>
    </p:spTree>
    <p:extLst>
      <p:ext uri="{BB962C8B-B14F-4D97-AF65-F5344CB8AC3E}">
        <p14:creationId xmlns:p14="http://schemas.microsoft.com/office/powerpoint/2010/main" val="214685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4421" y="796374"/>
            <a:ext cx="10583158" cy="880027"/>
          </a:xfrm>
        </p:spPr>
        <p:txBody>
          <a:bodyPr vert="horz" lIns="91440" tIns="45720" rIns="91440" bIns="45720" rtlCol="0" anchor="ctr">
            <a:normAutofit/>
          </a:bodyPr>
          <a:lstStyle/>
          <a:p>
            <a:r>
              <a:rPr lang="en-US">
                <a:solidFill>
                  <a:srgbClr val="FFFFFF"/>
                </a:solidFill>
              </a:rPr>
              <a:t>     Tuberculosis (TB) Screening &amp; Testing </a:t>
            </a:r>
          </a:p>
        </p:txBody>
      </p:sp>
      <p:sp>
        <p:nvSpPr>
          <p:cNvPr id="22" name="Rectangle 2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1295401" y="2612256"/>
            <a:ext cx="9601196" cy="3263612"/>
          </a:xfrm>
        </p:spPr>
        <p:txBody>
          <a:bodyPr vert="horz" lIns="91440" tIns="45720" rIns="91440" bIns="45720" rtlCol="0" anchor="t">
            <a:normAutofit/>
          </a:bodyPr>
          <a:lstStyle/>
          <a:p>
            <a:pPr>
              <a:lnSpc>
                <a:spcPct val="90000"/>
              </a:lnSpc>
            </a:pPr>
            <a:r>
              <a:rPr lang="en-US" sz="1500" dirty="0"/>
              <a:t>Follow CDC guidelines  CDC web sites: </a:t>
            </a:r>
            <a:r>
              <a:rPr lang="en-US" sz="1500" b="1" dirty="0">
                <a:hlinkClick r:id="rId5">
                  <a:extLst>
                    <a:ext uri="{A12FA001-AC4F-418D-AE19-62706E023703}">
                      <ahyp:hlinkClr xmlns:ahyp="http://schemas.microsoft.com/office/drawing/2018/hyperlinkcolor" val="tx"/>
                    </a:ext>
                  </a:extLst>
                </a:hlinkClick>
              </a:rPr>
              <a:t>CDC Link</a:t>
            </a:r>
            <a:endParaRPr lang="en-US" sz="1500" b="1" dirty="0"/>
          </a:p>
          <a:p>
            <a:pPr>
              <a:lnSpc>
                <a:spcPct val="90000"/>
              </a:lnSpc>
            </a:pPr>
            <a:r>
              <a:rPr lang="en-US" sz="1500" b="1" u="sng" dirty="0">
                <a:hlinkClick r:id="rId6">
                  <a:extLst>
                    <a:ext uri="{A12FA001-AC4F-418D-AE19-62706E023703}">
                      <ahyp:hlinkClr xmlns:ahyp="http://schemas.microsoft.com/office/drawing/2018/hyperlinkcolor" val="tx"/>
                    </a:ext>
                  </a:extLst>
                </a:hlinkClick>
              </a:rPr>
              <a:t>DE DPH TB Link</a:t>
            </a:r>
            <a:r>
              <a:rPr lang="en-US" sz="1500" b="1" u="sng" dirty="0"/>
              <a:t> </a:t>
            </a:r>
            <a:r>
              <a:rPr lang="en-US" sz="1500" dirty="0"/>
              <a:t>Phone 302-744-1050</a:t>
            </a:r>
          </a:p>
          <a:p>
            <a:pPr>
              <a:lnSpc>
                <a:spcPct val="90000"/>
              </a:lnSpc>
            </a:pPr>
            <a:r>
              <a:rPr lang="en-US" sz="1500" dirty="0"/>
              <a:t>Use the following for policy development: </a:t>
            </a:r>
          </a:p>
          <a:p>
            <a:pPr>
              <a:lnSpc>
                <a:spcPct val="90000"/>
              </a:lnSpc>
            </a:pPr>
            <a:r>
              <a:rPr lang="en-US" sz="1500" dirty="0"/>
              <a:t>All healthcare personnel should be screened for TB upon hire</a:t>
            </a:r>
          </a:p>
          <a:p>
            <a:pPr>
              <a:lnSpc>
                <a:spcPct val="90000"/>
              </a:lnSpc>
            </a:pPr>
            <a:r>
              <a:rPr lang="en-US" sz="1500" dirty="0"/>
              <a:t>Baseline TB screening  and testing includes  </a:t>
            </a:r>
          </a:p>
          <a:p>
            <a:pPr lvl="1">
              <a:lnSpc>
                <a:spcPct val="90000"/>
              </a:lnSpc>
            </a:pPr>
            <a:r>
              <a:rPr lang="en-US" sz="1500" dirty="0"/>
              <a:t>A baseline individual risk assessment</a:t>
            </a:r>
          </a:p>
          <a:p>
            <a:pPr lvl="1">
              <a:lnSpc>
                <a:spcPct val="90000"/>
              </a:lnSpc>
            </a:pPr>
            <a:r>
              <a:rPr lang="en-US" sz="1500" dirty="0"/>
              <a:t>TB symptom Evaluation</a:t>
            </a:r>
          </a:p>
          <a:p>
            <a:pPr lvl="1">
              <a:lnSpc>
                <a:spcPct val="90000"/>
              </a:lnSpc>
            </a:pPr>
            <a:r>
              <a:rPr lang="en-US" sz="1500" dirty="0"/>
              <a:t>TB test (e.g., TB blood test or TB skin Test) </a:t>
            </a:r>
          </a:p>
        </p:txBody>
      </p:sp>
      <p:sp>
        <p:nvSpPr>
          <p:cNvPr id="5" name="Slide Number Placeholder 4">
            <a:extLst>
              <a:ext uri="{FF2B5EF4-FFF2-40B4-BE49-F238E27FC236}">
                <a16:creationId xmlns:a16="http://schemas.microsoft.com/office/drawing/2014/main" id="{9DCB9F85-F400-4BD0-8D2C-9703FBE33617}"/>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E97799C9-84D9-46D2-A11E-BCF8A720529D}" type="slidenum">
              <a:rPr lang="en-US" b="0" i="0" kern="1200" dirty="0">
                <a:solidFill>
                  <a:schemeClr val="tx1"/>
                </a:solidFill>
                <a:effectLst/>
                <a:latin typeface="+mn-lt"/>
                <a:ea typeface="+mn-ea"/>
                <a:cs typeface="+mn-cs"/>
              </a:rPr>
              <a:pPr>
                <a:spcAft>
                  <a:spcPts val="600"/>
                </a:spcAft>
              </a:pPr>
              <a:t>32</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95927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 name="Straight Connector 14">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 name="Rectangle 16">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94D29-FCB1-4BD7-595C-0A68AA8A4090}"/>
              </a:ext>
            </a:extLst>
          </p:cNvPr>
          <p:cNvSpPr>
            <a:spLocks noGrp="1"/>
          </p:cNvSpPr>
          <p:nvPr>
            <p:ph type="title" idx="4294967295"/>
          </p:nvPr>
        </p:nvSpPr>
        <p:spPr>
          <a:xfrm>
            <a:off x="804421" y="796374"/>
            <a:ext cx="10583158" cy="880027"/>
          </a:xfrm>
        </p:spPr>
        <p:txBody>
          <a:bodyPr vert="horz" lIns="91440" tIns="45720" rIns="91440" bIns="45720" rtlCol="0" anchor="ctr">
            <a:normAutofit/>
          </a:bodyPr>
          <a:lstStyle/>
          <a:p>
            <a:r>
              <a:rPr lang="en-US">
                <a:solidFill>
                  <a:srgbClr val="FFFFFF"/>
                </a:solidFill>
              </a:rPr>
              <a:t>Tuberculosis continued  </a:t>
            </a:r>
          </a:p>
        </p:txBody>
      </p:sp>
      <p:sp>
        <p:nvSpPr>
          <p:cNvPr id="16" name="Rectangle 20">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2">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B5CE25-1DCE-A2DC-C4AD-9CFF6C3760A0}"/>
              </a:ext>
            </a:extLst>
          </p:cNvPr>
          <p:cNvSpPr>
            <a:spLocks noGrp="1"/>
          </p:cNvSpPr>
          <p:nvPr>
            <p:ph idx="4294967295"/>
          </p:nvPr>
        </p:nvSpPr>
        <p:spPr>
          <a:xfrm>
            <a:off x="1295401" y="2612255"/>
            <a:ext cx="9601196" cy="4126469"/>
          </a:xfrm>
        </p:spPr>
        <p:txBody>
          <a:bodyPr vert="horz" lIns="91440" tIns="45720" rIns="91440" bIns="45720" rtlCol="0" anchor="t">
            <a:normAutofit lnSpcReduction="10000"/>
          </a:bodyPr>
          <a:lstStyle/>
          <a:p>
            <a:pPr>
              <a:lnSpc>
                <a:spcPct val="90000"/>
              </a:lnSpc>
            </a:pPr>
            <a:r>
              <a:rPr lang="en-US" sz="1600" dirty="0"/>
              <a:t>TB  Blood Test – 2 approved for use</a:t>
            </a:r>
          </a:p>
          <a:p>
            <a:pPr lvl="1">
              <a:lnSpc>
                <a:spcPct val="90000"/>
              </a:lnSpc>
            </a:pPr>
            <a:r>
              <a:rPr lang="en-US" sz="1600" dirty="0"/>
              <a:t>QuantiFERON </a:t>
            </a:r>
            <a:r>
              <a:rPr lang="en-US" sz="1600" dirty="0">
                <a:sym typeface="Symbol" panose="05050102010706020507" pitchFamily="18" charset="2"/>
              </a:rPr>
              <a:t>-TB Gold Plus (QFT-Plus)</a:t>
            </a:r>
          </a:p>
          <a:p>
            <a:pPr lvl="1">
              <a:lnSpc>
                <a:spcPct val="90000"/>
              </a:lnSpc>
            </a:pPr>
            <a:r>
              <a:rPr lang="en-US" sz="1600" dirty="0">
                <a:sym typeface="Symbol" panose="05050102010706020507" pitchFamily="18" charset="2"/>
              </a:rPr>
              <a:t>T-SPOT-TB Test (T-Spot)</a:t>
            </a:r>
            <a:endParaRPr lang="en-US" sz="1600" dirty="0"/>
          </a:p>
          <a:p>
            <a:pPr>
              <a:lnSpc>
                <a:spcPct val="90000"/>
              </a:lnSpc>
            </a:pPr>
            <a:r>
              <a:rPr lang="en-US" sz="1600" dirty="0"/>
              <a:t>TB  skin testing  (TST) This is considered a 2 step TB test  If TST test is used, the required procedure is:</a:t>
            </a:r>
          </a:p>
          <a:p>
            <a:pPr lvl="1">
              <a:lnSpc>
                <a:spcPct val="90000"/>
              </a:lnSpc>
            </a:pPr>
            <a:r>
              <a:rPr lang="en-US" sz="1600" dirty="0"/>
              <a:t>1</a:t>
            </a:r>
            <a:r>
              <a:rPr lang="en-US" sz="1600" baseline="30000" dirty="0"/>
              <a:t>st</a:t>
            </a:r>
            <a:r>
              <a:rPr lang="en-US" sz="1600" dirty="0"/>
              <a:t> Test administered and then results read by practitioner 48-72 hours later</a:t>
            </a:r>
          </a:p>
          <a:p>
            <a:pPr lvl="1">
              <a:lnSpc>
                <a:spcPct val="90000"/>
              </a:lnSpc>
            </a:pPr>
            <a:r>
              <a:rPr lang="en-US" sz="1600" dirty="0"/>
              <a:t>If 1</a:t>
            </a:r>
            <a:r>
              <a:rPr lang="en-US" sz="1600" baseline="30000" dirty="0"/>
              <a:t>st</a:t>
            </a:r>
            <a:r>
              <a:rPr lang="en-US" sz="1600" dirty="0"/>
              <a:t> Test is negative, the </a:t>
            </a:r>
            <a:r>
              <a:rPr lang="en-US" sz="1600" u="sng" dirty="0"/>
              <a:t>2</a:t>
            </a:r>
            <a:r>
              <a:rPr lang="en-US" sz="1600" u="sng" baseline="30000" dirty="0"/>
              <a:t>nd</a:t>
            </a:r>
            <a:r>
              <a:rPr lang="en-US" sz="1600" u="sng" dirty="0"/>
              <a:t> TST test must be administered within 1-3 weeks after the 1</a:t>
            </a:r>
            <a:r>
              <a:rPr lang="en-US" sz="1600" u="sng" baseline="30000" dirty="0"/>
              <a:t>st</a:t>
            </a:r>
            <a:r>
              <a:rPr lang="en-US" sz="1600" u="sng" dirty="0"/>
              <a:t> test was administered</a:t>
            </a:r>
            <a:r>
              <a:rPr lang="en-US" sz="1600" dirty="0"/>
              <a:t>.</a:t>
            </a:r>
          </a:p>
          <a:p>
            <a:pPr>
              <a:lnSpc>
                <a:spcPct val="90000"/>
              </a:lnSpc>
            </a:pPr>
            <a:r>
              <a:rPr lang="en-US" sz="1600" dirty="0"/>
              <a:t>A TB test in the past 12 months may be considered acceptable if it was done for another healthcare agency and you have a copy of the results</a:t>
            </a:r>
          </a:p>
          <a:p>
            <a:pPr>
              <a:lnSpc>
                <a:spcPct val="90000"/>
              </a:lnSpc>
            </a:pPr>
            <a:r>
              <a:rPr lang="en-US" sz="1600" dirty="0"/>
              <a:t>Annually you are required to have a TB Education for all employees (See CDC). Annual symptom screening for persons with untreated Latent TB infection (LTBI). Symptom evaluation post exposure- and test if indicated</a:t>
            </a:r>
          </a:p>
          <a:p>
            <a:pPr>
              <a:lnSpc>
                <a:spcPct val="90000"/>
              </a:lnSpc>
            </a:pPr>
            <a:r>
              <a:rPr lang="en-US" sz="1600" dirty="0"/>
              <a:t>A newly positive TB requires a Chest X-ray for clearance. Healthcare personnel with a prior positive TB test and a documented normal chest x-ray do not require a repeat x-ray unless they are symptomatic or starting LTBI treatment.</a:t>
            </a:r>
          </a:p>
          <a:p>
            <a:pPr>
              <a:lnSpc>
                <a:spcPct val="90000"/>
              </a:lnSpc>
            </a:pPr>
            <a:endParaRPr lang="en-US" sz="1000" dirty="0"/>
          </a:p>
        </p:txBody>
      </p:sp>
      <p:sp>
        <p:nvSpPr>
          <p:cNvPr id="4" name="Slide Number Placeholder 3">
            <a:extLst>
              <a:ext uri="{FF2B5EF4-FFF2-40B4-BE49-F238E27FC236}">
                <a16:creationId xmlns:a16="http://schemas.microsoft.com/office/drawing/2014/main" id="{F36631AF-D28D-3741-CC6C-CA06970151E7}"/>
              </a:ext>
            </a:extLst>
          </p:cNvPr>
          <p:cNvSpPr>
            <a:spLocks noGrp="1"/>
          </p:cNvSpPr>
          <p:nvPr>
            <p:ph type="sldNum" sz="quarter" idx="12"/>
          </p:nvPr>
        </p:nvSpPr>
        <p:spPr>
          <a:xfrm>
            <a:off x="10353901" y="5969000"/>
            <a:ext cx="542697" cy="279400"/>
          </a:xfrm>
        </p:spPr>
        <p:txBody>
          <a:bodyPr vert="horz" lIns="91440" tIns="45720" rIns="91440" bIns="45720" rtlCol="0" anchor="ctr">
            <a:normAutofit/>
          </a:bodyPr>
          <a:lstStyle/>
          <a:p>
            <a:pPr>
              <a:spcAft>
                <a:spcPts val="600"/>
              </a:spcAft>
            </a:pPr>
            <a:fld id="{E97799C9-84D9-46D2-A11E-BCF8A720529D}" type="slidenum">
              <a:rPr lang="en-US" b="0" i="0" kern="1200" dirty="0">
                <a:solidFill>
                  <a:schemeClr val="tx1"/>
                </a:solidFill>
                <a:effectLst/>
                <a:latin typeface="+mn-lt"/>
                <a:ea typeface="+mn-ea"/>
                <a:cs typeface="+mn-cs"/>
              </a:rPr>
              <a:pPr>
                <a:spcAft>
                  <a:spcPts val="600"/>
                </a:spcAft>
              </a:pPr>
              <a:t>33</a:t>
            </a:fld>
            <a:endParaRPr lang="en-US"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9172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Screens</a:t>
            </a:r>
          </a:p>
        </p:txBody>
      </p:sp>
      <p:sp>
        <p:nvSpPr>
          <p:cNvPr id="3" name="Content Placeholder 2"/>
          <p:cNvSpPr>
            <a:spLocks noGrp="1"/>
          </p:cNvSpPr>
          <p:nvPr>
            <p:ph idx="1"/>
          </p:nvPr>
        </p:nvSpPr>
        <p:spPr/>
        <p:txBody>
          <a:bodyPr/>
          <a:lstStyle/>
          <a:p>
            <a:r>
              <a:rPr lang="en-US" dirty="0"/>
              <a:t>All applicants must have a drug screen before being employed.</a:t>
            </a:r>
          </a:p>
          <a:p>
            <a:r>
              <a:rPr lang="en-US" dirty="0"/>
              <a:t>Chapter 11: Nursing facilities and similar facilities, Subchapter V. Section 1146 </a:t>
            </a:r>
            <a:r>
              <a:rPr lang="en-US" b="1" dirty="0">
                <a:solidFill>
                  <a:srgbClr val="0000FF"/>
                </a:solidFill>
                <a:hlinkClick r:id="rId2">
                  <a:extLst>
                    <a:ext uri="{A12FA001-AC4F-418D-AE19-62706E023703}">
                      <ahyp:hlinkClr xmlns:ahyp="http://schemas.microsoft.com/office/drawing/2018/hyperlinkcolor" val="tx"/>
                    </a:ext>
                  </a:extLst>
                </a:hlinkClick>
              </a:rPr>
              <a:t>DE Code Title 16 Link</a:t>
            </a:r>
            <a:endParaRPr lang="en-US" b="1" dirty="0">
              <a:solidFill>
                <a:srgbClr val="0000FF"/>
              </a:solidFill>
            </a:endParaRPr>
          </a:p>
          <a:p>
            <a:r>
              <a:rPr lang="en-US" dirty="0"/>
              <a:t>1. Marijuana/Cannabis					4. Phencyclidine (“PCP”)</a:t>
            </a:r>
          </a:p>
          <a:p>
            <a:r>
              <a:rPr lang="en-US" dirty="0"/>
              <a:t>2. Cocaine								5. Amphetamines</a:t>
            </a:r>
          </a:p>
          <a:p>
            <a:r>
              <a:rPr lang="en-US" dirty="0"/>
              <a:t>3. Opiates								6. Any other illegal drug</a:t>
            </a:r>
          </a:p>
        </p:txBody>
      </p:sp>
      <p:sp>
        <p:nvSpPr>
          <p:cNvPr id="5" name="Slide Number Placeholder 4">
            <a:extLst>
              <a:ext uri="{FF2B5EF4-FFF2-40B4-BE49-F238E27FC236}">
                <a16:creationId xmlns:a16="http://schemas.microsoft.com/office/drawing/2014/main" id="{B7F3744C-631E-4769-994F-6688814ED122}"/>
              </a:ext>
            </a:extLst>
          </p:cNvPr>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138628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5508"/>
            <a:ext cx="3354470" cy="5586984"/>
          </a:xfrm>
        </p:spPr>
        <p:txBody>
          <a:bodyPr>
            <a:normAutofit/>
          </a:bodyPr>
          <a:lstStyle/>
          <a:p>
            <a:r>
              <a:rPr lang="en-US" sz="4800">
                <a:solidFill>
                  <a:schemeClr val="tx2"/>
                </a:solidFill>
              </a:rPr>
              <a:t>Physical</a:t>
            </a:r>
            <a:br>
              <a:rPr lang="en-US" sz="4800">
                <a:solidFill>
                  <a:schemeClr val="tx2"/>
                </a:solidFill>
              </a:rPr>
            </a:br>
            <a:endParaRPr lang="en-US" sz="4800">
              <a:solidFill>
                <a:schemeClr val="tx2"/>
              </a:solidFill>
            </a:endParaRPr>
          </a:p>
        </p:txBody>
      </p:sp>
      <p:sp>
        <p:nvSpPr>
          <p:cNvPr id="14" name="Rectangle 13">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17804" y="954756"/>
            <a:ext cx="5613283" cy="4853888"/>
          </a:xfrm>
        </p:spPr>
        <p:txBody>
          <a:bodyPr anchor="ctr">
            <a:normAutofit/>
          </a:bodyPr>
          <a:lstStyle/>
          <a:p>
            <a:pPr marL="0" indent="0">
              <a:buNone/>
            </a:pPr>
            <a:r>
              <a:rPr lang="en-US" sz="2200">
                <a:solidFill>
                  <a:schemeClr val="bg1"/>
                </a:solidFill>
              </a:rPr>
              <a:t>Must include documentation that physical:</a:t>
            </a:r>
          </a:p>
          <a:p>
            <a:r>
              <a:rPr lang="en-US" sz="2200">
                <a:solidFill>
                  <a:schemeClr val="bg1"/>
                </a:solidFill>
              </a:rPr>
              <a:t>Completed prior to hire and prior to providing care.</a:t>
            </a:r>
          </a:p>
          <a:p>
            <a:r>
              <a:rPr lang="en-US" sz="2200">
                <a:solidFill>
                  <a:schemeClr val="bg1"/>
                </a:solidFill>
              </a:rPr>
              <a:t>Performed by a physician or other qualified licensed practitioner.</a:t>
            </a:r>
          </a:p>
          <a:p>
            <a:r>
              <a:rPr lang="en-US" sz="2200">
                <a:solidFill>
                  <a:schemeClr val="bg1"/>
                </a:solidFill>
              </a:rPr>
              <a:t>Be a complete physical examination – not just a “sick/problem” visit.</a:t>
            </a:r>
          </a:p>
        </p:txBody>
      </p:sp>
      <p:sp>
        <p:nvSpPr>
          <p:cNvPr id="5" name="Slide Number Placeholder 4">
            <a:extLst>
              <a:ext uri="{FF2B5EF4-FFF2-40B4-BE49-F238E27FC236}">
                <a16:creationId xmlns:a16="http://schemas.microsoft.com/office/drawing/2014/main" id="{04C68CE4-6577-4E9C-A4CB-28E3B3BE9123}"/>
              </a:ext>
            </a:extLst>
          </p:cNvPr>
          <p:cNvSpPr>
            <a:spLocks noGrp="1"/>
          </p:cNvSpPr>
          <p:nvPr>
            <p:ph type="sldNum" sz="quarter" idx="12"/>
          </p:nvPr>
        </p:nvSpPr>
        <p:spPr>
          <a:xfrm>
            <a:off x="10800704" y="5875868"/>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35</a:t>
            </a:fld>
            <a:endParaRPr lang="en-US">
              <a:solidFill>
                <a:schemeClr val="bg1"/>
              </a:solidFill>
            </a:endParaRPr>
          </a:p>
        </p:txBody>
      </p:sp>
      <p:sp>
        <p:nvSpPr>
          <p:cNvPr id="16" name="Rectangle 15">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7696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Letters</a:t>
            </a:r>
          </a:p>
        </p:txBody>
      </p:sp>
      <p:sp>
        <p:nvSpPr>
          <p:cNvPr id="3" name="Content Placeholder 2"/>
          <p:cNvSpPr>
            <a:spLocks noGrp="1"/>
          </p:cNvSpPr>
          <p:nvPr>
            <p:ph idx="1"/>
          </p:nvPr>
        </p:nvSpPr>
        <p:spPr/>
        <p:txBody>
          <a:bodyPr>
            <a:normAutofit fontScale="77500" lnSpcReduction="20000"/>
          </a:bodyPr>
          <a:lstStyle/>
          <a:p>
            <a:r>
              <a:rPr lang="en-US" dirty="0"/>
              <a:t>Required on all employees</a:t>
            </a:r>
          </a:p>
          <a:p>
            <a:r>
              <a:rPr lang="en-US" dirty="0"/>
              <a:t>Must obtain one from current or most recent employer</a:t>
            </a:r>
          </a:p>
          <a:p>
            <a:r>
              <a:rPr lang="en-US" dirty="0"/>
              <a:t>In addition, if employed in health care and/or childcare within the past 5 years, must obtain service letters from these employers too</a:t>
            </a:r>
          </a:p>
          <a:p>
            <a:r>
              <a:rPr lang="en-US" dirty="0"/>
              <a:t>If service letters are not returned, additional attempts are required.  Keep evidence of all attempts (i.e., fax, email, certified mail receipts).</a:t>
            </a:r>
          </a:p>
          <a:p>
            <a:r>
              <a:rPr lang="en-US" dirty="0"/>
              <a:t>If employee not previously employed or was self-employed, then obtain two (2) letters of reference </a:t>
            </a:r>
            <a:r>
              <a:rPr lang="en-US" dirty="0">
                <a:highlight>
                  <a:srgbClr val="FFFF00"/>
                </a:highlight>
              </a:rPr>
              <a:t>(cannot be relatives).</a:t>
            </a:r>
          </a:p>
          <a:p>
            <a:r>
              <a:rPr lang="en-US" b="1" dirty="0">
                <a:solidFill>
                  <a:srgbClr val="0000FF"/>
                </a:solidFill>
                <a:hlinkClick r:id="rId3">
                  <a:extLst>
                    <a:ext uri="{A12FA001-AC4F-418D-AE19-62706E023703}">
                      <ahyp:hlinkClr xmlns:ahyp="http://schemas.microsoft.com/office/drawing/2018/hyperlinkcolor" val="tx"/>
                    </a:ext>
                  </a:extLst>
                </a:hlinkClick>
              </a:rPr>
              <a:t>Dept. of Labor Link</a:t>
            </a:r>
            <a:endParaRPr lang="en-US" b="1" dirty="0">
              <a:solidFill>
                <a:srgbClr val="0000FF"/>
              </a:solidFill>
            </a:endParaRPr>
          </a:p>
          <a:p>
            <a:r>
              <a:rPr lang="en-US" b="1" dirty="0">
                <a:solidFill>
                  <a:srgbClr val="0000FF"/>
                </a:solidFill>
                <a:hlinkClick r:id="rId4">
                  <a:extLst>
                    <a:ext uri="{A12FA001-AC4F-418D-AE19-62706E023703}">
                      <ahyp:hlinkClr xmlns:ahyp="http://schemas.microsoft.com/office/drawing/2018/hyperlinkcolor" val="tx"/>
                    </a:ext>
                  </a:extLst>
                </a:hlinkClick>
              </a:rPr>
              <a:t>DE Code Title 19 Link</a:t>
            </a:r>
            <a:endParaRPr lang="en-US" b="1" dirty="0">
              <a:solidFill>
                <a:srgbClr val="0000FF"/>
              </a:solidFill>
            </a:endParaRPr>
          </a:p>
          <a:p>
            <a:endParaRPr lang="en-US" dirty="0">
              <a:solidFill>
                <a:srgbClr val="0000FF"/>
              </a:solidFill>
            </a:endParaRPr>
          </a:p>
        </p:txBody>
      </p:sp>
      <p:sp>
        <p:nvSpPr>
          <p:cNvPr id="5" name="Slide Number Placeholder 4">
            <a:extLst>
              <a:ext uri="{FF2B5EF4-FFF2-40B4-BE49-F238E27FC236}">
                <a16:creationId xmlns:a16="http://schemas.microsoft.com/office/drawing/2014/main" id="{91D74D87-05B7-494B-865C-4490D2B77151}"/>
              </a:ext>
            </a:extLst>
          </p:cNvPr>
          <p:cNvSpPr>
            <a:spLocks noGrp="1"/>
          </p:cNvSpPr>
          <p:nvPr>
            <p:ph type="sldNum" sz="quarter" idx="12"/>
          </p:nvPr>
        </p:nvSpPr>
        <p:spPr/>
        <p:txBody>
          <a:bodyPr/>
          <a:lstStyle/>
          <a:p>
            <a:fld id="{E97799C9-84D9-46D2-A11E-BCF8A720529D}" type="slidenum">
              <a:rPr lang="en-US" smtClean="0"/>
              <a:t>36</a:t>
            </a:fld>
            <a:endParaRPr lang="en-US" dirty="0"/>
          </a:p>
        </p:txBody>
      </p:sp>
    </p:spTree>
    <p:extLst>
      <p:ext uri="{BB962C8B-B14F-4D97-AF65-F5344CB8AC3E}">
        <p14:creationId xmlns:p14="http://schemas.microsoft.com/office/powerpoint/2010/main" val="265463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318090" y="2422051"/>
            <a:ext cx="214377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7301234"/>
              </p:ext>
            </p:extLst>
          </p:nvPr>
        </p:nvGraphicFramePr>
        <p:xfrm>
          <a:off x="794084" y="609600"/>
          <a:ext cx="10606007" cy="5730800"/>
        </p:xfrm>
        <a:graphic>
          <a:graphicData uri="http://schemas.openxmlformats.org/drawingml/2006/table">
            <a:tbl>
              <a:tblPr firstRow="1" bandRow="1">
                <a:tableStyleId>{5C22544A-7EE6-4342-B048-85BDC9FD1C3A}</a:tableStyleId>
              </a:tblPr>
              <a:tblGrid>
                <a:gridCol w="2682501">
                  <a:extLst>
                    <a:ext uri="{9D8B030D-6E8A-4147-A177-3AD203B41FA5}">
                      <a16:colId xmlns:a16="http://schemas.microsoft.com/office/drawing/2014/main" val="20000"/>
                    </a:ext>
                  </a:extLst>
                </a:gridCol>
                <a:gridCol w="2625112">
                  <a:extLst>
                    <a:ext uri="{9D8B030D-6E8A-4147-A177-3AD203B41FA5}">
                      <a16:colId xmlns:a16="http://schemas.microsoft.com/office/drawing/2014/main" val="20001"/>
                    </a:ext>
                  </a:extLst>
                </a:gridCol>
                <a:gridCol w="2649197">
                  <a:extLst>
                    <a:ext uri="{9D8B030D-6E8A-4147-A177-3AD203B41FA5}">
                      <a16:colId xmlns:a16="http://schemas.microsoft.com/office/drawing/2014/main" val="20002"/>
                    </a:ext>
                  </a:extLst>
                </a:gridCol>
                <a:gridCol w="2649197">
                  <a:extLst>
                    <a:ext uri="{9D8B030D-6E8A-4147-A177-3AD203B41FA5}">
                      <a16:colId xmlns:a16="http://schemas.microsoft.com/office/drawing/2014/main" val="20003"/>
                    </a:ext>
                  </a:extLst>
                </a:gridCol>
              </a:tblGrid>
              <a:tr h="694023">
                <a:tc>
                  <a:txBody>
                    <a:bodyPr/>
                    <a:lstStyle/>
                    <a:p>
                      <a:r>
                        <a:rPr lang="en-US" sz="1800" b="1" dirty="0">
                          <a:solidFill>
                            <a:srgbClr val="FF0000"/>
                          </a:solidFill>
                          <a:effectLst/>
                          <a:highlight>
                            <a:srgbClr val="FFFF00"/>
                          </a:highlight>
                          <a:latin typeface="+mj-lt"/>
                          <a:ea typeface="Times New Roman" panose="02020603050405020304" pitchFamily="18" charset="0"/>
                          <a:cs typeface="Times New Roman" panose="02020603050405020304" pitchFamily="18" charset="0"/>
                        </a:rPr>
                        <a:t>See regulations links for more information.</a:t>
                      </a:r>
                      <a:r>
                        <a:rPr lang="en-US" sz="1800" b="1" dirty="0">
                          <a:solidFill>
                            <a:srgbClr val="FF0000"/>
                          </a:solidFill>
                          <a:effectLst/>
                          <a:latin typeface="+mj-lt"/>
                          <a:ea typeface="Times New Roman" panose="02020603050405020304" pitchFamily="18" charset="0"/>
                          <a:cs typeface="Times New Roman" panose="02020603050405020304" pitchFamily="18" charset="0"/>
                        </a:rPr>
                        <a:t> </a:t>
                      </a:r>
                      <a:endParaRPr lang="en-US" dirty="0">
                        <a:latin typeface="+mj-lt"/>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3350 Skilled Home Health Agencies (Licensure)</a:t>
                      </a:r>
                      <a:endParaRPr lang="en-US" sz="1600" dirty="0">
                        <a:solidFill>
                          <a:srgbClr val="333333"/>
                        </a:solidFill>
                        <a:effectLst/>
                        <a:latin typeface="+mj-lt"/>
                        <a:ea typeface="Calibri" panose="020F0502020204030204" pitchFamily="34" charset="0"/>
                      </a:endParaRPr>
                    </a:p>
                    <a:p>
                      <a:endParaRPr lang="en-US" dirty="0">
                        <a:latin typeface="+mj-lt"/>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4">
                            <a:extLst>
                              <a:ext uri="{A12FA001-AC4F-418D-AE19-62706E023703}">
                                <ahyp:hlinkClr xmlns:ahyp="http://schemas.microsoft.com/office/drawing/2018/hyperlinkcolor" val="tx"/>
                              </a:ext>
                            </a:extLst>
                          </a:hlinkClick>
                        </a:rPr>
                        <a:t>3351 Home Health Agencies--Aide Only (Licensure)</a:t>
                      </a:r>
                      <a:endParaRPr lang="en-US" sz="1600" dirty="0">
                        <a:solidFill>
                          <a:srgbClr val="333333"/>
                        </a:solidFill>
                        <a:effectLst/>
                        <a:latin typeface="+mj-lt"/>
                        <a:ea typeface="Calibri" panose="020F0502020204030204" pitchFamily="34" charset="0"/>
                      </a:endParaRPr>
                    </a:p>
                    <a:p>
                      <a:endParaRPr lang="en-US" dirty="0">
                        <a:latin typeface="+mj-lt"/>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5">
                            <a:extLst>
                              <a:ext uri="{A12FA001-AC4F-418D-AE19-62706E023703}">
                                <ahyp:hlinkClr xmlns:ahyp="http://schemas.microsoft.com/office/drawing/2018/hyperlinkcolor" val="tx"/>
                              </a:ext>
                            </a:extLst>
                          </a:hlinkClick>
                        </a:rPr>
                        <a:t>3345 Personal Assistance Services Agencies</a:t>
                      </a:r>
                      <a:endParaRPr lang="en-US" sz="1600" dirty="0">
                        <a:solidFill>
                          <a:srgbClr val="333333"/>
                        </a:solidFill>
                        <a:effectLst/>
                        <a:latin typeface="+mj-lt"/>
                        <a:ea typeface="Calibri" panose="020F0502020204030204" pitchFamily="34" charset="0"/>
                      </a:endParaRPr>
                    </a:p>
                    <a:p>
                      <a:endParaRPr lang="en-US" dirty="0">
                        <a:latin typeface="+mj-lt"/>
                      </a:endParaRPr>
                    </a:p>
                  </a:txBody>
                  <a:tcPr/>
                </a:tc>
                <a:extLst>
                  <a:ext uri="{0D108BD9-81ED-4DB2-BD59-A6C34878D82A}">
                    <a16:rowId xmlns:a16="http://schemas.microsoft.com/office/drawing/2014/main" val="10000"/>
                  </a:ext>
                </a:extLst>
              </a:tr>
              <a:tr h="402093">
                <a:tc>
                  <a:txBody>
                    <a:bodyPr/>
                    <a:lstStyle/>
                    <a:p>
                      <a:r>
                        <a:rPr lang="en-US" dirty="0"/>
                        <a:t>Model</a:t>
                      </a:r>
                    </a:p>
                  </a:txBody>
                  <a:tcPr/>
                </a:tc>
                <a:tc>
                  <a:txBody>
                    <a:bodyPr/>
                    <a:lstStyle/>
                    <a:p>
                      <a:r>
                        <a:rPr lang="en-US" dirty="0"/>
                        <a:t>Medical</a:t>
                      </a:r>
                    </a:p>
                  </a:txBody>
                  <a:tcPr/>
                </a:tc>
                <a:tc>
                  <a:txBody>
                    <a:bodyPr/>
                    <a:lstStyle/>
                    <a:p>
                      <a:r>
                        <a:rPr lang="en-US" dirty="0"/>
                        <a:t>Medical</a:t>
                      </a:r>
                    </a:p>
                  </a:txBody>
                  <a:tcPr/>
                </a:tc>
                <a:tc>
                  <a:txBody>
                    <a:bodyPr/>
                    <a:lstStyle/>
                    <a:p>
                      <a:r>
                        <a:rPr lang="en-US" dirty="0"/>
                        <a:t>Social</a:t>
                      </a:r>
                    </a:p>
                  </a:txBody>
                  <a:tcPr/>
                </a:tc>
                <a:extLst>
                  <a:ext uri="{0D108BD9-81ED-4DB2-BD59-A6C34878D82A}">
                    <a16:rowId xmlns:a16="http://schemas.microsoft.com/office/drawing/2014/main" val="10001"/>
                  </a:ext>
                </a:extLst>
              </a:tr>
              <a:tr h="694023">
                <a:tc>
                  <a:txBody>
                    <a:bodyPr/>
                    <a:lstStyle/>
                    <a:p>
                      <a:r>
                        <a:rPr lang="en-US" dirty="0"/>
                        <a:t>Licensure</a:t>
                      </a:r>
                      <a:r>
                        <a:rPr lang="en-US" baseline="0" dirty="0"/>
                        <a:t> Fees</a:t>
                      </a:r>
                      <a:endParaRPr lang="en-US" dirty="0"/>
                    </a:p>
                  </a:txBody>
                  <a:tcPr/>
                </a:tc>
                <a:tc>
                  <a:txBody>
                    <a:bodyPr/>
                    <a:lstStyle/>
                    <a:p>
                      <a:r>
                        <a:rPr lang="en-US" dirty="0"/>
                        <a:t>$500 Initial</a:t>
                      </a:r>
                    </a:p>
                    <a:p>
                      <a:r>
                        <a:rPr lang="en-US" dirty="0"/>
                        <a:t>$300</a:t>
                      </a:r>
                      <a:r>
                        <a:rPr lang="en-US" baseline="0" dirty="0"/>
                        <a:t> Annual</a:t>
                      </a:r>
                      <a:endParaRPr lang="en-US" dirty="0"/>
                    </a:p>
                  </a:txBody>
                  <a:tcPr/>
                </a:tc>
                <a:tc>
                  <a:txBody>
                    <a:bodyPr/>
                    <a:lstStyle/>
                    <a:p>
                      <a:r>
                        <a:rPr lang="en-US" dirty="0"/>
                        <a:t>$500 Initial</a:t>
                      </a:r>
                    </a:p>
                    <a:p>
                      <a:r>
                        <a:rPr lang="en-US" dirty="0"/>
                        <a:t>$300</a:t>
                      </a:r>
                      <a:r>
                        <a:rPr lang="en-US" baseline="0" dirty="0"/>
                        <a:t> Annual</a:t>
                      </a:r>
                      <a:endParaRPr lang="en-US" dirty="0"/>
                    </a:p>
                  </a:txBody>
                  <a:tcPr/>
                </a:tc>
                <a:tc>
                  <a:txBody>
                    <a:bodyPr/>
                    <a:lstStyle/>
                    <a:p>
                      <a:r>
                        <a:rPr lang="en-US" dirty="0"/>
                        <a:t>$250 Initial</a:t>
                      </a:r>
                    </a:p>
                    <a:p>
                      <a:r>
                        <a:rPr lang="en-US" dirty="0"/>
                        <a:t>$100</a:t>
                      </a:r>
                      <a:r>
                        <a:rPr lang="en-US" baseline="0" dirty="0"/>
                        <a:t> Annual</a:t>
                      </a:r>
                      <a:endParaRPr lang="en-US" dirty="0"/>
                    </a:p>
                  </a:txBody>
                  <a:tcPr/>
                </a:tc>
                <a:extLst>
                  <a:ext uri="{0D108BD9-81ED-4DB2-BD59-A6C34878D82A}">
                    <a16:rowId xmlns:a16="http://schemas.microsoft.com/office/drawing/2014/main" val="10002"/>
                  </a:ext>
                </a:extLst>
              </a:tr>
              <a:tr h="991462">
                <a:tc>
                  <a:txBody>
                    <a:bodyPr/>
                    <a:lstStyle/>
                    <a:p>
                      <a:r>
                        <a:rPr lang="en-US" dirty="0"/>
                        <a:t>Services</a:t>
                      </a:r>
                      <a:r>
                        <a:rPr lang="en-US" baseline="0" dirty="0"/>
                        <a:t> Provided</a:t>
                      </a:r>
                      <a:endParaRPr lang="en-US" dirty="0"/>
                    </a:p>
                  </a:txBody>
                  <a:tcPr/>
                </a:tc>
                <a:tc>
                  <a:txBody>
                    <a:bodyPr/>
                    <a:lstStyle/>
                    <a:p>
                      <a:r>
                        <a:rPr lang="en-US" dirty="0"/>
                        <a:t>Nursing,</a:t>
                      </a:r>
                      <a:r>
                        <a:rPr lang="en-US" baseline="0" dirty="0"/>
                        <a:t> Therapists, Social Work, Aides, Companions, Homemakers</a:t>
                      </a:r>
                      <a:endParaRPr lang="en-US" dirty="0"/>
                    </a:p>
                  </a:txBody>
                  <a:tcPr/>
                </a:tc>
                <a:tc>
                  <a:txBody>
                    <a:bodyPr/>
                    <a:lstStyle/>
                    <a:p>
                      <a:r>
                        <a:rPr lang="en-US" dirty="0"/>
                        <a:t>Aides, Companions, Homemakers</a:t>
                      </a:r>
                    </a:p>
                  </a:txBody>
                  <a:tcPr/>
                </a:tc>
                <a:tc>
                  <a:txBody>
                    <a:bodyPr/>
                    <a:lstStyle/>
                    <a:p>
                      <a:r>
                        <a:rPr lang="en-US" dirty="0"/>
                        <a:t>Direct Care Workers, Companions, Homemakers</a:t>
                      </a:r>
                    </a:p>
                  </a:txBody>
                  <a:tcPr/>
                </a:tc>
                <a:extLst>
                  <a:ext uri="{0D108BD9-81ED-4DB2-BD59-A6C34878D82A}">
                    <a16:rowId xmlns:a16="http://schemas.microsoft.com/office/drawing/2014/main" val="10003"/>
                  </a:ext>
                </a:extLst>
              </a:tr>
              <a:tr h="1452221">
                <a:tc>
                  <a:txBody>
                    <a:bodyPr/>
                    <a:lstStyle/>
                    <a:p>
                      <a:r>
                        <a:rPr lang="en-US" dirty="0"/>
                        <a:t>Director/full-time</a:t>
                      </a:r>
                      <a:r>
                        <a:rPr lang="en-US" baseline="0" dirty="0"/>
                        <a:t> on site</a:t>
                      </a:r>
                      <a:endParaRPr lang="en-US" dirty="0"/>
                    </a:p>
                  </a:txBody>
                  <a:tcPr/>
                </a:tc>
                <a:tc>
                  <a:txBody>
                    <a:bodyPr/>
                    <a:lstStyle/>
                    <a:p>
                      <a:r>
                        <a:rPr lang="en-US" dirty="0"/>
                        <a:t>Bachelor’s Degree or RN plus 5 years healthcare experience plus 1year supervisory experience with home health care</a:t>
                      </a:r>
                    </a:p>
                  </a:txBody>
                  <a:tcPr/>
                </a:tc>
                <a:tc>
                  <a:txBody>
                    <a:bodyPr/>
                    <a:lstStyle/>
                    <a:p>
                      <a:r>
                        <a:rPr lang="en-US" dirty="0"/>
                        <a:t>Bachelor’s degree in a health-related field</a:t>
                      </a:r>
                    </a:p>
                  </a:txBody>
                  <a:tcPr/>
                </a:tc>
                <a:tc>
                  <a:txBody>
                    <a:bodyPr/>
                    <a:lstStyle/>
                    <a:p>
                      <a:r>
                        <a:rPr lang="en-US" dirty="0"/>
                        <a:t>An Associate’s Degree plus 2 years healthcare or homecare supervisory experience (see FAQ)</a:t>
                      </a:r>
                    </a:p>
                  </a:txBody>
                  <a:tcPr/>
                </a:tc>
                <a:extLst>
                  <a:ext uri="{0D108BD9-81ED-4DB2-BD59-A6C34878D82A}">
                    <a16:rowId xmlns:a16="http://schemas.microsoft.com/office/drawing/2014/main" val="10004"/>
                  </a:ext>
                </a:extLst>
              </a:tr>
              <a:tr h="991462">
                <a:tc>
                  <a:txBody>
                    <a:bodyPr/>
                    <a:lstStyle/>
                    <a:p>
                      <a:r>
                        <a:rPr lang="en-US" dirty="0"/>
                        <a:t>Clinical</a:t>
                      </a:r>
                      <a:r>
                        <a:rPr lang="en-US" baseline="0" dirty="0"/>
                        <a:t> Director</a:t>
                      </a:r>
                      <a:endParaRPr lang="en-US" dirty="0"/>
                    </a:p>
                  </a:txBody>
                  <a:tcPr/>
                </a:tc>
                <a:tc>
                  <a:txBody>
                    <a:bodyPr/>
                    <a:lstStyle/>
                    <a:p>
                      <a:r>
                        <a:rPr lang="en-US" dirty="0"/>
                        <a:t>Full-time</a:t>
                      </a:r>
                      <a:r>
                        <a:rPr lang="en-US" baseline="0" dirty="0"/>
                        <a:t> RN plus 1 year home health supervisory exp.</a:t>
                      </a:r>
                      <a:endParaRPr lang="en-US" dirty="0"/>
                    </a:p>
                  </a:txBody>
                  <a:tcPr/>
                </a:tc>
                <a:tc>
                  <a:txBody>
                    <a:bodyPr/>
                    <a:lstStyle/>
                    <a:p>
                      <a:r>
                        <a:rPr lang="en-US" dirty="0"/>
                        <a:t>Full-time RN plus 1 year home health supervisory exp.</a:t>
                      </a:r>
                    </a:p>
                  </a:txBody>
                  <a:tcPr/>
                </a:tc>
                <a:tc>
                  <a:txBody>
                    <a:bodyPr/>
                    <a:lstStyle/>
                    <a:p>
                      <a:r>
                        <a:rPr lang="en-US" dirty="0"/>
                        <a:t>N/A</a:t>
                      </a:r>
                    </a:p>
                  </a:txBody>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994EF777-8169-486A-A9B6-B80A8E5A719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788052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6942773"/>
              </p:ext>
            </p:extLst>
          </p:nvPr>
        </p:nvGraphicFramePr>
        <p:xfrm>
          <a:off x="537412" y="489284"/>
          <a:ext cx="11510209" cy="5937141"/>
        </p:xfrm>
        <a:graphic>
          <a:graphicData uri="http://schemas.openxmlformats.org/drawingml/2006/table">
            <a:tbl>
              <a:tblPr firstRow="1" bandRow="1">
                <a:tableStyleId>{5C22544A-7EE6-4342-B048-85BDC9FD1C3A}</a:tableStyleId>
              </a:tblPr>
              <a:tblGrid>
                <a:gridCol w="4335930">
                  <a:extLst>
                    <a:ext uri="{9D8B030D-6E8A-4147-A177-3AD203B41FA5}">
                      <a16:colId xmlns:a16="http://schemas.microsoft.com/office/drawing/2014/main" val="20000"/>
                    </a:ext>
                  </a:extLst>
                </a:gridCol>
                <a:gridCol w="2391428">
                  <a:extLst>
                    <a:ext uri="{9D8B030D-6E8A-4147-A177-3AD203B41FA5}">
                      <a16:colId xmlns:a16="http://schemas.microsoft.com/office/drawing/2014/main" val="20001"/>
                    </a:ext>
                  </a:extLst>
                </a:gridCol>
                <a:gridCol w="2397052">
                  <a:extLst>
                    <a:ext uri="{9D8B030D-6E8A-4147-A177-3AD203B41FA5}">
                      <a16:colId xmlns:a16="http://schemas.microsoft.com/office/drawing/2014/main" val="20002"/>
                    </a:ext>
                  </a:extLst>
                </a:gridCol>
                <a:gridCol w="2385799">
                  <a:extLst>
                    <a:ext uri="{9D8B030D-6E8A-4147-A177-3AD203B41FA5}">
                      <a16:colId xmlns:a16="http://schemas.microsoft.com/office/drawing/2014/main" val="20003"/>
                    </a:ext>
                  </a:extLst>
                </a:gridCol>
              </a:tblGrid>
              <a:tr h="1427472">
                <a:tc>
                  <a:txBody>
                    <a:bodyPr/>
                    <a:lstStyle/>
                    <a:p>
                      <a:r>
                        <a:rPr lang="en-US" sz="1800" b="1" dirty="0">
                          <a:solidFill>
                            <a:srgbClr val="FF0000"/>
                          </a:solidFill>
                          <a:effectLst/>
                          <a:highlight>
                            <a:srgbClr val="FFFF00"/>
                          </a:highlight>
                          <a:latin typeface="+mj-lt"/>
                          <a:ea typeface="Times New Roman" panose="02020603050405020304" pitchFamily="18" charset="0"/>
                          <a:cs typeface="Times New Roman" panose="02020603050405020304" pitchFamily="18" charset="0"/>
                        </a:rPr>
                        <a:t>See regulations links for more information.</a:t>
                      </a:r>
                      <a:r>
                        <a:rPr lang="en-US" sz="1800" b="1" dirty="0">
                          <a:solidFill>
                            <a:srgbClr val="FF0000"/>
                          </a:solidFill>
                          <a:effectLst/>
                          <a:latin typeface="+mj-lt"/>
                          <a:ea typeface="Times New Roman" panose="02020603050405020304" pitchFamily="18" charset="0"/>
                          <a:cs typeface="Times New Roman" panose="02020603050405020304" pitchFamily="18" charset="0"/>
                        </a:rPr>
                        <a:t> </a:t>
                      </a:r>
                      <a:endParaRPr lang="en-US" dirty="0">
                        <a:latin typeface="+mj-lt"/>
                      </a:endParaRPr>
                    </a:p>
                  </a:txBody>
                  <a:tcPr/>
                </a:tc>
                <a:tc>
                  <a:txBody>
                    <a:bodyPr/>
                    <a:lstStyle/>
                    <a:p>
                      <a:pPr marL="0" marR="0" lvl="0" indent="0">
                        <a:spcBef>
                          <a:spcPts val="0"/>
                        </a:spcBef>
                        <a:spcAft>
                          <a:spcPts val="0"/>
                        </a:spcAft>
                        <a:buSzPts val="1000"/>
                        <a:buFont typeface="Symbol" panose="05050102010706020507" pitchFamily="18" charset="2"/>
                        <a:buNone/>
                        <a:tabLst>
                          <a:tab pos="457200" algn="l"/>
                        </a:tabLst>
                      </a:pPr>
                      <a:r>
                        <a:rPr lang="en-US" baseline="0" dirty="0">
                          <a:latin typeface="+mj-lt"/>
                        </a:rPr>
                        <a:t>    </a:t>
                      </a:r>
                      <a:r>
                        <a:rPr lang="en-US" sz="1800" u="sng" dirty="0">
                          <a:solidFill>
                            <a:srgbClr val="003399"/>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3350 Skilled Home      </a:t>
                      </a:r>
                    </a:p>
                    <a:p>
                      <a:pPr marL="0" marR="0" lvl="0" indent="0">
                        <a:spcBef>
                          <a:spcPts val="0"/>
                        </a:spcBef>
                        <a:spcAft>
                          <a:spcPts val="0"/>
                        </a:spcAft>
                        <a:buSzPts val="1000"/>
                        <a:buFont typeface="Symbol" panose="05050102010706020507" pitchFamily="18" charset="2"/>
                        <a:buNone/>
                        <a:tabLst>
                          <a:tab pos="457200" algn="l"/>
                        </a:tabLst>
                      </a:pPr>
                      <a:r>
                        <a:rPr lang="en-US" sz="1800" u="sng" dirty="0">
                          <a:solidFill>
                            <a:srgbClr val="003399"/>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      Health Agencies </a:t>
                      </a:r>
                    </a:p>
                    <a:p>
                      <a:pPr marL="0" marR="0" lvl="0" indent="0">
                        <a:spcBef>
                          <a:spcPts val="0"/>
                        </a:spcBef>
                        <a:spcAft>
                          <a:spcPts val="0"/>
                        </a:spcAft>
                        <a:buSzPts val="1000"/>
                        <a:buFont typeface="Symbol" panose="05050102010706020507" pitchFamily="18" charset="2"/>
                        <a:buNone/>
                        <a:tabLst>
                          <a:tab pos="457200" algn="l"/>
                        </a:tabLst>
                      </a:pPr>
                      <a:r>
                        <a:rPr lang="en-US" sz="1800" u="sng" dirty="0">
                          <a:solidFill>
                            <a:srgbClr val="003399"/>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(Licensure)</a:t>
                      </a:r>
                      <a:endParaRPr lang="en-US" sz="1600" dirty="0">
                        <a:solidFill>
                          <a:srgbClr val="333333"/>
                        </a:solidFill>
                        <a:effectLst/>
                        <a:latin typeface="+mj-lt"/>
                        <a:ea typeface="Calibri" panose="020F0502020204030204" pitchFamily="34" charset="0"/>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4">
                            <a:extLst>
                              <a:ext uri="{A12FA001-AC4F-418D-AE19-62706E023703}">
                                <ahyp:hlinkClr xmlns:ahyp="http://schemas.microsoft.com/office/drawing/2018/hyperlinkcolor" val="tx"/>
                              </a:ext>
                            </a:extLst>
                          </a:hlinkClick>
                        </a:rPr>
                        <a:t>3351 Home Health Agencies--Aide Only (Licensure)</a:t>
                      </a:r>
                      <a:endParaRPr lang="en-US" sz="1600" dirty="0">
                        <a:solidFill>
                          <a:srgbClr val="333333"/>
                        </a:solidFill>
                        <a:effectLst/>
                        <a:latin typeface="+mj-lt"/>
                        <a:ea typeface="Calibri" panose="020F0502020204030204" pitchFamily="34" charset="0"/>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5">
                            <a:extLst>
                              <a:ext uri="{A12FA001-AC4F-418D-AE19-62706E023703}">
                                <ahyp:hlinkClr xmlns:ahyp="http://schemas.microsoft.com/office/drawing/2018/hyperlinkcolor" val="tx"/>
                              </a:ext>
                            </a:extLst>
                          </a:hlinkClick>
                        </a:rPr>
                        <a:t>3345 Personal Assistance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5">
                            <a:extLst>
                              <a:ext uri="{A12FA001-AC4F-418D-AE19-62706E023703}">
                                <ahyp:hlinkClr xmlns:ahyp="http://schemas.microsoft.com/office/drawing/2018/hyperlinkcolor" val="tx"/>
                              </a:ext>
                            </a:extLst>
                          </a:hlinkClick>
                        </a:rPr>
                        <a:t>Services Agencies</a:t>
                      </a:r>
                      <a:endParaRPr lang="en-US" sz="1600" dirty="0">
                        <a:solidFill>
                          <a:srgbClr val="333333"/>
                        </a:solidFill>
                        <a:effectLst/>
                        <a:latin typeface="+mj-lt"/>
                        <a:ea typeface="Calibri" panose="020F0502020204030204" pitchFamily="34" charset="0"/>
                      </a:endParaRPr>
                    </a:p>
                  </a:txBody>
                  <a:tcPr/>
                </a:tc>
                <a:extLst>
                  <a:ext uri="{0D108BD9-81ED-4DB2-BD59-A6C34878D82A}">
                    <a16:rowId xmlns:a16="http://schemas.microsoft.com/office/drawing/2014/main" val="10000"/>
                  </a:ext>
                </a:extLst>
              </a:tr>
              <a:tr h="1213952">
                <a:tc>
                  <a:txBody>
                    <a:bodyPr/>
                    <a:lstStyle/>
                    <a:p>
                      <a:r>
                        <a:rPr lang="en-US" dirty="0"/>
                        <a:t>Supervision</a:t>
                      </a:r>
                      <a:r>
                        <a:rPr lang="en-US" baseline="0" dirty="0"/>
                        <a:t> of Services/Home visit</a:t>
                      </a:r>
                      <a:endParaRPr lang="en-US" dirty="0"/>
                    </a:p>
                  </a:txBody>
                  <a:tcPr/>
                </a:tc>
                <a:tc>
                  <a:txBody>
                    <a:bodyPr/>
                    <a:lstStyle/>
                    <a:p>
                      <a:r>
                        <a:rPr lang="en-US" dirty="0"/>
                        <a:t>Every 14 days for skilled; every 60 days for aide-only</a:t>
                      </a:r>
                    </a:p>
                    <a:p>
                      <a:r>
                        <a:rPr lang="en-US" dirty="0"/>
                        <a:t>RN supervises</a:t>
                      </a:r>
                    </a:p>
                  </a:txBody>
                  <a:tcPr/>
                </a:tc>
                <a:tc>
                  <a:txBody>
                    <a:bodyPr/>
                    <a:lstStyle/>
                    <a:p>
                      <a:r>
                        <a:rPr lang="en-US" dirty="0"/>
                        <a:t>Every 60 days </a:t>
                      </a:r>
                    </a:p>
                    <a:p>
                      <a:r>
                        <a:rPr lang="en-US" dirty="0"/>
                        <a:t>RN supervises</a:t>
                      </a:r>
                    </a:p>
                  </a:txBody>
                  <a:tcPr/>
                </a:tc>
                <a:tc>
                  <a:txBody>
                    <a:bodyPr/>
                    <a:lstStyle/>
                    <a:p>
                      <a:r>
                        <a:rPr lang="en-US" dirty="0"/>
                        <a:t>Home</a:t>
                      </a:r>
                      <a:r>
                        <a:rPr lang="en-US" baseline="0" dirty="0"/>
                        <a:t> Visit at least every 90 days Director or designee supervises</a:t>
                      </a:r>
                      <a:endParaRPr lang="en-US" dirty="0"/>
                    </a:p>
                  </a:txBody>
                  <a:tcPr/>
                </a:tc>
                <a:extLst>
                  <a:ext uri="{0D108BD9-81ED-4DB2-BD59-A6C34878D82A}">
                    <a16:rowId xmlns:a16="http://schemas.microsoft.com/office/drawing/2014/main" val="10001"/>
                  </a:ext>
                </a:extLst>
              </a:tr>
              <a:tr h="414597">
                <a:tc>
                  <a:txBody>
                    <a:bodyPr/>
                    <a:lstStyle/>
                    <a:p>
                      <a:r>
                        <a:rPr lang="en-US" dirty="0"/>
                        <a:t>Review of Plan of Treatment or Service Plan</a:t>
                      </a:r>
                    </a:p>
                  </a:txBody>
                  <a:tcPr/>
                </a:tc>
                <a:tc>
                  <a:txBody>
                    <a:bodyPr/>
                    <a:lstStyle/>
                    <a:p>
                      <a:r>
                        <a:rPr lang="en-US" dirty="0"/>
                        <a:t>Every 60 days</a:t>
                      </a:r>
                    </a:p>
                  </a:txBody>
                  <a:tcPr/>
                </a:tc>
                <a:tc>
                  <a:txBody>
                    <a:bodyPr/>
                    <a:lstStyle/>
                    <a:p>
                      <a:r>
                        <a:rPr lang="en-US" dirty="0"/>
                        <a:t>Every 60 days</a:t>
                      </a:r>
                    </a:p>
                  </a:txBody>
                  <a:tcPr/>
                </a:tc>
                <a:tc>
                  <a:txBody>
                    <a:bodyPr/>
                    <a:lstStyle/>
                    <a:p>
                      <a:r>
                        <a:rPr lang="en-US" dirty="0"/>
                        <a:t>Every 90 days</a:t>
                      </a:r>
                    </a:p>
                  </a:txBody>
                  <a:tcPr/>
                </a:tc>
                <a:extLst>
                  <a:ext uri="{0D108BD9-81ED-4DB2-BD59-A6C34878D82A}">
                    <a16:rowId xmlns:a16="http://schemas.microsoft.com/office/drawing/2014/main" val="10002"/>
                  </a:ext>
                </a:extLst>
              </a:tr>
              <a:tr h="376101">
                <a:tc>
                  <a:txBody>
                    <a:bodyPr/>
                    <a:lstStyle/>
                    <a:p>
                      <a:r>
                        <a:rPr lang="en-US" dirty="0"/>
                        <a:t>Physician Orders</a:t>
                      </a:r>
                    </a:p>
                  </a:txBody>
                  <a:tcPr/>
                </a:tc>
                <a:tc>
                  <a:txBody>
                    <a:bodyPr/>
                    <a:lstStyle/>
                    <a:p>
                      <a:r>
                        <a:rPr lang="en-US" dirty="0"/>
                        <a:t>Required</a:t>
                      </a:r>
                    </a:p>
                  </a:txBody>
                  <a:tcPr/>
                </a:tc>
                <a:tc>
                  <a:txBody>
                    <a:bodyPr/>
                    <a:lstStyle/>
                    <a:p>
                      <a:r>
                        <a:rPr lang="en-US" dirty="0"/>
                        <a:t>Not</a:t>
                      </a:r>
                      <a:r>
                        <a:rPr lang="en-US" baseline="0" dirty="0"/>
                        <a:t> required</a:t>
                      </a:r>
                      <a:endParaRPr lang="en-US" dirty="0"/>
                    </a:p>
                  </a:txBody>
                  <a:tcPr/>
                </a:tc>
                <a:tc>
                  <a:txBody>
                    <a:bodyPr/>
                    <a:lstStyle/>
                    <a:p>
                      <a:r>
                        <a:rPr lang="en-US" dirty="0"/>
                        <a:t>Not required</a:t>
                      </a:r>
                    </a:p>
                  </a:txBody>
                  <a:tcPr/>
                </a:tc>
                <a:extLst>
                  <a:ext uri="{0D108BD9-81ED-4DB2-BD59-A6C34878D82A}">
                    <a16:rowId xmlns:a16="http://schemas.microsoft.com/office/drawing/2014/main" val="10003"/>
                  </a:ext>
                </a:extLst>
              </a:tr>
              <a:tr h="376101">
                <a:tc>
                  <a:txBody>
                    <a:bodyPr/>
                    <a:lstStyle/>
                    <a:p>
                      <a:r>
                        <a:rPr lang="en-US" dirty="0"/>
                        <a:t>Business</a:t>
                      </a:r>
                      <a:r>
                        <a:rPr lang="en-US" baseline="0" dirty="0"/>
                        <a:t> License</a:t>
                      </a:r>
                      <a:endParaRPr lang="en-US" dirty="0"/>
                    </a:p>
                  </a:txBody>
                  <a:tcPr/>
                </a:tc>
                <a:tc>
                  <a:txBody>
                    <a:bodyPr/>
                    <a:lstStyle/>
                    <a:p>
                      <a:r>
                        <a:rPr lang="en-US" dirty="0"/>
                        <a:t>Required</a:t>
                      </a:r>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4"/>
                  </a:ext>
                </a:extLst>
              </a:tr>
              <a:tr h="624518">
                <a:tc>
                  <a:txBody>
                    <a:bodyPr/>
                    <a:lstStyle/>
                    <a:p>
                      <a:r>
                        <a:rPr lang="en-US" dirty="0"/>
                        <a:t>Independent Contractor Business</a:t>
                      </a:r>
                      <a:r>
                        <a:rPr lang="en-US" baseline="0" dirty="0"/>
                        <a:t> License</a:t>
                      </a:r>
                      <a:endParaRPr lang="en-US" dirty="0"/>
                    </a:p>
                  </a:txBody>
                  <a:tcPr/>
                </a:tc>
                <a:tc>
                  <a:txBody>
                    <a:bodyPr/>
                    <a:lstStyle/>
                    <a:p>
                      <a:r>
                        <a:rPr lang="en-US" dirty="0"/>
                        <a:t>Required</a:t>
                      </a:r>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5"/>
                  </a:ext>
                </a:extLst>
              </a:tr>
              <a:tr h="1504400">
                <a:tc>
                  <a:txBody>
                    <a:bodyPr/>
                    <a:lstStyle/>
                    <a:p>
                      <a:r>
                        <a:rPr lang="en-US" dirty="0"/>
                        <a:t>Training</a:t>
                      </a:r>
                      <a:r>
                        <a:rPr lang="en-US" baseline="0" dirty="0"/>
                        <a:t>-Min. requirement</a:t>
                      </a:r>
                    </a:p>
                    <a:p>
                      <a:r>
                        <a:rPr lang="en-US" baseline="0" dirty="0"/>
                        <a:t>Aides/DCW’s</a:t>
                      </a:r>
                      <a:endParaRPr lang="en-US" dirty="0"/>
                    </a:p>
                  </a:txBody>
                  <a:tcPr/>
                </a:tc>
                <a:tc>
                  <a:txBody>
                    <a:bodyPr/>
                    <a:lstStyle/>
                    <a:p>
                      <a:r>
                        <a:rPr lang="en-US" dirty="0"/>
                        <a:t>75 hour course</a:t>
                      </a:r>
                    </a:p>
                    <a:p>
                      <a:r>
                        <a:rPr lang="en-US" dirty="0"/>
                        <a:t>Orientation</a:t>
                      </a:r>
                    </a:p>
                    <a:p>
                      <a:r>
                        <a:rPr lang="en-US" dirty="0"/>
                        <a:t>12 hours</a:t>
                      </a:r>
                      <a:r>
                        <a:rPr lang="en-US" baseline="0" dirty="0"/>
                        <a:t> annually</a:t>
                      </a:r>
                    </a:p>
                    <a:p>
                      <a:r>
                        <a:rPr lang="en-US" baseline="0" dirty="0"/>
                        <a:t>Competency test at hire and annually</a:t>
                      </a:r>
                      <a:endParaRPr lang="en-US" dirty="0"/>
                    </a:p>
                  </a:txBody>
                  <a:tcPr/>
                </a:tc>
                <a:tc>
                  <a:txBody>
                    <a:bodyPr/>
                    <a:lstStyle/>
                    <a:p>
                      <a:r>
                        <a:rPr lang="en-US" dirty="0"/>
                        <a:t>75 hours course</a:t>
                      </a:r>
                    </a:p>
                    <a:p>
                      <a:r>
                        <a:rPr lang="en-US" dirty="0"/>
                        <a:t>Orientation</a:t>
                      </a:r>
                    </a:p>
                    <a:p>
                      <a:r>
                        <a:rPr lang="en-US" dirty="0"/>
                        <a:t>12</a:t>
                      </a:r>
                      <a:r>
                        <a:rPr lang="en-US" baseline="0" dirty="0"/>
                        <a:t> hours annually</a:t>
                      </a:r>
                    </a:p>
                    <a:p>
                      <a:r>
                        <a:rPr lang="en-US" baseline="0" dirty="0"/>
                        <a:t>Competency test at hire and annually</a:t>
                      </a:r>
                      <a:endParaRPr lang="en-US" dirty="0"/>
                    </a:p>
                  </a:txBody>
                  <a:tcPr/>
                </a:tc>
                <a:tc>
                  <a:txBody>
                    <a:bodyPr/>
                    <a:lstStyle/>
                    <a:p>
                      <a:r>
                        <a:rPr lang="en-US" dirty="0"/>
                        <a:t>Orientation</a:t>
                      </a:r>
                    </a:p>
                    <a:p>
                      <a:r>
                        <a:rPr lang="en-US" dirty="0"/>
                        <a:t>Competency</a:t>
                      </a:r>
                      <a:r>
                        <a:rPr lang="en-US" baseline="0" dirty="0"/>
                        <a:t> test at hire and annually</a:t>
                      </a:r>
                      <a:endParaRPr lang="en-US" dirty="0"/>
                    </a:p>
                  </a:txBody>
                  <a:tcP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E84CA487-8CB2-4FBE-A251-69FF33CC0B14}"/>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553873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70044859"/>
              </p:ext>
            </p:extLst>
          </p:nvPr>
        </p:nvGraphicFramePr>
        <p:xfrm>
          <a:off x="1295402" y="753979"/>
          <a:ext cx="9867897" cy="5408141"/>
        </p:xfrm>
        <a:graphic>
          <a:graphicData uri="http://schemas.openxmlformats.org/drawingml/2006/table">
            <a:tbl>
              <a:tblPr firstRow="1" bandRow="1">
                <a:tableStyleId>{5C22544A-7EE6-4342-B048-85BDC9FD1C3A}</a:tableStyleId>
              </a:tblPr>
              <a:tblGrid>
                <a:gridCol w="2194800">
                  <a:extLst>
                    <a:ext uri="{9D8B030D-6E8A-4147-A177-3AD203B41FA5}">
                      <a16:colId xmlns:a16="http://schemas.microsoft.com/office/drawing/2014/main" val="20000"/>
                    </a:ext>
                  </a:extLst>
                </a:gridCol>
                <a:gridCol w="2194800">
                  <a:extLst>
                    <a:ext uri="{9D8B030D-6E8A-4147-A177-3AD203B41FA5}">
                      <a16:colId xmlns:a16="http://schemas.microsoft.com/office/drawing/2014/main" val="20001"/>
                    </a:ext>
                  </a:extLst>
                </a:gridCol>
                <a:gridCol w="2194800">
                  <a:extLst>
                    <a:ext uri="{9D8B030D-6E8A-4147-A177-3AD203B41FA5}">
                      <a16:colId xmlns:a16="http://schemas.microsoft.com/office/drawing/2014/main" val="20002"/>
                    </a:ext>
                  </a:extLst>
                </a:gridCol>
                <a:gridCol w="3283497">
                  <a:extLst>
                    <a:ext uri="{9D8B030D-6E8A-4147-A177-3AD203B41FA5}">
                      <a16:colId xmlns:a16="http://schemas.microsoft.com/office/drawing/2014/main" val="20003"/>
                    </a:ext>
                  </a:extLst>
                </a:gridCol>
              </a:tblGrid>
              <a:tr h="2015257">
                <a:tc>
                  <a:txBody>
                    <a:bodyPr/>
                    <a:lstStyle/>
                    <a:p>
                      <a:r>
                        <a:rPr lang="en-US" sz="1800" b="1" dirty="0">
                          <a:solidFill>
                            <a:srgbClr val="FF0000"/>
                          </a:solidFill>
                          <a:effectLst/>
                          <a:highlight>
                            <a:srgbClr val="FFFF00"/>
                          </a:highlight>
                          <a:latin typeface="+mj-lt"/>
                          <a:ea typeface="Times New Roman" panose="02020603050405020304" pitchFamily="18" charset="0"/>
                          <a:cs typeface="Times New Roman" panose="02020603050405020304" pitchFamily="18" charset="0"/>
                        </a:rPr>
                        <a:t>See regulations links for more information.</a:t>
                      </a:r>
                      <a:r>
                        <a:rPr lang="en-US" sz="1800" b="1" dirty="0">
                          <a:solidFill>
                            <a:srgbClr val="FF0000"/>
                          </a:solidFill>
                          <a:effectLst/>
                          <a:latin typeface="+mj-lt"/>
                          <a:ea typeface="Times New Roman" panose="02020603050405020304" pitchFamily="18" charset="0"/>
                          <a:cs typeface="Times New Roman" panose="02020603050405020304" pitchFamily="18" charset="0"/>
                        </a:rPr>
                        <a:t> </a:t>
                      </a:r>
                      <a:endParaRPr lang="en-US" dirty="0">
                        <a:latin typeface="+mj-lt"/>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2">
                            <a:extLst>
                              <a:ext uri="{A12FA001-AC4F-418D-AE19-62706E023703}">
                                <ahyp:hlinkClr xmlns:ahyp="http://schemas.microsoft.com/office/drawing/2018/hyperlinkcolor" val="tx"/>
                              </a:ext>
                            </a:extLst>
                          </a:hlinkClick>
                        </a:rPr>
                        <a:t>3350 Skilled Home Health Agencies (Licensure)</a:t>
                      </a:r>
                      <a:endParaRPr lang="en-US" sz="1600" dirty="0">
                        <a:solidFill>
                          <a:srgbClr val="333333"/>
                        </a:solidFill>
                        <a:effectLst/>
                        <a:latin typeface="+mj-lt"/>
                        <a:ea typeface="Calibri" panose="020F0502020204030204" pitchFamily="34" charset="0"/>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3351 Home Health Agencies--Aide Only (Licensure)</a:t>
                      </a:r>
                      <a:endParaRPr lang="en-US" sz="1600" dirty="0">
                        <a:solidFill>
                          <a:srgbClr val="333333"/>
                        </a:solidFill>
                        <a:effectLst/>
                        <a:latin typeface="+mj-lt"/>
                        <a:ea typeface="Calibri" panose="020F0502020204030204" pitchFamily="34" charset="0"/>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3399"/>
                        </a:solidFill>
                        <a:effectLst/>
                        <a:latin typeface="+mj-lt"/>
                        <a:ea typeface="Times New Roman" panose="02020603050405020304" pitchFamily="18" charset="0"/>
                        <a:hlinkClick r:id="rId4">
                          <a:extLst>
                            <a:ext uri="{A12FA001-AC4F-418D-AE19-62706E023703}">
                              <ahyp:hlinkClr xmlns:ahyp="http://schemas.microsoft.com/office/drawing/2018/hyperlinkcolor" val="tx"/>
                            </a:ext>
                          </a:extLst>
                        </a:hlinkClick>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3399"/>
                          </a:solidFill>
                          <a:effectLst/>
                          <a:latin typeface="+mj-lt"/>
                          <a:ea typeface="Times New Roman" panose="02020603050405020304" pitchFamily="18" charset="0"/>
                          <a:hlinkClick r:id="rId4">
                            <a:extLst>
                              <a:ext uri="{A12FA001-AC4F-418D-AE19-62706E023703}">
                                <ahyp:hlinkClr xmlns:ahyp="http://schemas.microsoft.com/office/drawing/2018/hyperlinkcolor" val="tx"/>
                              </a:ext>
                            </a:extLst>
                          </a:hlinkClick>
                        </a:rPr>
                        <a:t>3345 Personal Assistance Services Agencies</a:t>
                      </a:r>
                      <a:endParaRPr lang="en-US" sz="1600" dirty="0">
                        <a:solidFill>
                          <a:srgbClr val="333333"/>
                        </a:solidFill>
                        <a:effectLst/>
                        <a:latin typeface="+mj-lt"/>
                        <a:ea typeface="Calibri" panose="020F0502020204030204" pitchFamily="34" charset="0"/>
                      </a:endParaRPr>
                    </a:p>
                  </a:txBody>
                  <a:tcPr/>
                </a:tc>
                <a:extLst>
                  <a:ext uri="{0D108BD9-81ED-4DB2-BD59-A6C34878D82A}">
                    <a16:rowId xmlns:a16="http://schemas.microsoft.com/office/drawing/2014/main" val="10000"/>
                  </a:ext>
                </a:extLst>
              </a:tr>
              <a:tr h="351471">
                <a:tc>
                  <a:txBody>
                    <a:bodyPr/>
                    <a:lstStyle/>
                    <a:p>
                      <a:r>
                        <a:rPr lang="en-US" dirty="0"/>
                        <a:t>Adult Abuse Check</a:t>
                      </a:r>
                    </a:p>
                  </a:txBody>
                  <a:tcPr/>
                </a:tc>
                <a:tc>
                  <a:txBody>
                    <a:bodyPr/>
                    <a:lstStyle/>
                    <a:p>
                      <a:r>
                        <a:rPr lang="en-US" dirty="0"/>
                        <a:t>Required</a:t>
                      </a:r>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1"/>
                  </a:ext>
                </a:extLst>
              </a:tr>
              <a:tr h="351471">
                <a:tc>
                  <a:txBody>
                    <a:bodyPr/>
                    <a:lstStyle/>
                    <a:p>
                      <a:r>
                        <a:rPr lang="en-US" dirty="0"/>
                        <a:t>Child</a:t>
                      </a:r>
                      <a:r>
                        <a:rPr lang="en-US" baseline="0" dirty="0"/>
                        <a:t> Abuse Check</a:t>
                      </a:r>
                      <a:endParaRPr lang="en-US" dirty="0"/>
                    </a:p>
                  </a:txBody>
                  <a:tcPr/>
                </a:tc>
                <a:tc>
                  <a:txBody>
                    <a:bodyPr/>
                    <a:lstStyle/>
                    <a:p>
                      <a:r>
                        <a:rPr lang="en-US" dirty="0"/>
                        <a:t>Required</a:t>
                      </a:r>
                      <a:r>
                        <a:rPr lang="en-US" baseline="0" dirty="0"/>
                        <a:t> </a:t>
                      </a:r>
                      <a:endParaRPr lang="en-US" dirty="0"/>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2"/>
                  </a:ext>
                </a:extLst>
              </a:tr>
              <a:tr h="615074">
                <a:tc>
                  <a:txBody>
                    <a:bodyPr/>
                    <a:lstStyle/>
                    <a:p>
                      <a:r>
                        <a:rPr lang="en-US" dirty="0"/>
                        <a:t>Background</a:t>
                      </a:r>
                      <a:r>
                        <a:rPr lang="en-US" baseline="0" dirty="0"/>
                        <a:t> Check and Fingerprinting</a:t>
                      </a:r>
                      <a:endParaRPr lang="en-US" dirty="0"/>
                    </a:p>
                  </a:txBody>
                  <a:tcPr/>
                </a:tc>
                <a:tc>
                  <a:txBody>
                    <a:bodyPr/>
                    <a:lstStyle/>
                    <a:p>
                      <a:r>
                        <a:rPr lang="en-US" dirty="0"/>
                        <a:t>Required</a:t>
                      </a:r>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3"/>
                  </a:ext>
                </a:extLst>
              </a:tr>
              <a:tr h="351471">
                <a:tc>
                  <a:txBody>
                    <a:bodyPr/>
                    <a:lstStyle/>
                    <a:p>
                      <a:r>
                        <a:rPr lang="en-US" dirty="0"/>
                        <a:t>Drug Testing</a:t>
                      </a:r>
                    </a:p>
                  </a:txBody>
                  <a:tcPr/>
                </a:tc>
                <a:tc>
                  <a:txBody>
                    <a:bodyPr/>
                    <a:lstStyle/>
                    <a:p>
                      <a:r>
                        <a:rPr lang="en-US" dirty="0"/>
                        <a:t>Required </a:t>
                      </a:r>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4"/>
                  </a:ext>
                </a:extLst>
              </a:tr>
              <a:tr h="351471">
                <a:tc>
                  <a:txBody>
                    <a:bodyPr/>
                    <a:lstStyle/>
                    <a:p>
                      <a:r>
                        <a:rPr lang="en-US" dirty="0"/>
                        <a:t>Service Letters</a:t>
                      </a:r>
                    </a:p>
                  </a:txBody>
                  <a:tcPr/>
                </a:tc>
                <a:tc>
                  <a:txBody>
                    <a:bodyPr/>
                    <a:lstStyle/>
                    <a:p>
                      <a:r>
                        <a:rPr lang="en-US" dirty="0"/>
                        <a:t>Required</a:t>
                      </a:r>
                    </a:p>
                  </a:txBody>
                  <a:tcPr/>
                </a:tc>
                <a:tc>
                  <a:txBody>
                    <a:bodyPr/>
                    <a:lstStyle/>
                    <a:p>
                      <a:r>
                        <a:rPr lang="en-US" dirty="0"/>
                        <a:t>Required</a:t>
                      </a:r>
                    </a:p>
                  </a:txBody>
                  <a:tcPr/>
                </a:tc>
                <a:tc>
                  <a:txBody>
                    <a:bodyPr/>
                    <a:lstStyle/>
                    <a:p>
                      <a:r>
                        <a:rPr lang="en-US" dirty="0"/>
                        <a:t>Required</a:t>
                      </a:r>
                    </a:p>
                  </a:txBody>
                  <a:tcPr/>
                </a:tc>
                <a:extLst>
                  <a:ext uri="{0D108BD9-81ED-4DB2-BD59-A6C34878D82A}">
                    <a16:rowId xmlns:a16="http://schemas.microsoft.com/office/drawing/2014/main" val="10005"/>
                  </a:ext>
                </a:extLst>
              </a:tr>
              <a:tr h="1289764">
                <a:tc>
                  <a:txBody>
                    <a:bodyPr/>
                    <a:lstStyle/>
                    <a:p>
                      <a:r>
                        <a:rPr lang="en-US" dirty="0"/>
                        <a:t>Service Location</a:t>
                      </a:r>
                    </a:p>
                  </a:txBody>
                  <a:tcPr/>
                </a:tc>
                <a:tc>
                  <a:txBody>
                    <a:bodyPr/>
                    <a:lstStyle/>
                    <a:p>
                      <a:r>
                        <a:rPr lang="en-US" dirty="0"/>
                        <a:t>Patient’s residence</a:t>
                      </a:r>
                    </a:p>
                  </a:txBody>
                  <a:tcPr/>
                </a:tc>
                <a:tc>
                  <a:txBody>
                    <a:bodyPr/>
                    <a:lstStyle/>
                    <a:p>
                      <a:r>
                        <a:rPr lang="en-US" dirty="0"/>
                        <a:t>Patient’s residence</a:t>
                      </a:r>
                    </a:p>
                  </a:txBody>
                  <a:tcPr/>
                </a:tc>
                <a:tc>
                  <a:txBody>
                    <a:bodyPr/>
                    <a:lstStyle/>
                    <a:p>
                      <a:r>
                        <a:rPr lang="en-US" dirty="0"/>
                        <a:t>Consumer’s residence</a:t>
                      </a:r>
                      <a:r>
                        <a:rPr lang="en-US" baseline="0" dirty="0"/>
                        <a:t> that is not licensed, operated for profit or as a healthcare facility</a:t>
                      </a:r>
                      <a:endParaRPr lang="en-US" dirty="0"/>
                    </a:p>
                  </a:txBody>
                  <a:tcPr/>
                </a:tc>
                <a:extLst>
                  <a:ext uri="{0D108BD9-81ED-4DB2-BD59-A6C34878D82A}">
                    <a16:rowId xmlns:a16="http://schemas.microsoft.com/office/drawing/2014/main" val="10007"/>
                  </a:ext>
                </a:extLst>
              </a:tr>
            </a:tbl>
          </a:graphicData>
        </a:graphic>
      </p:graphicFrame>
      <p:sp>
        <p:nvSpPr>
          <p:cNvPr id="4" name="Slide Number Placeholder 3">
            <a:extLst>
              <a:ext uri="{FF2B5EF4-FFF2-40B4-BE49-F238E27FC236}">
                <a16:creationId xmlns:a16="http://schemas.microsoft.com/office/drawing/2014/main" id="{67CF24B7-49DD-4DFE-BE2A-EA066D2C3B81}"/>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63267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1F5A4E-8B0C-23B9-437D-01A6644119A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TextBox 3">
            <a:extLst>
              <a:ext uri="{FF2B5EF4-FFF2-40B4-BE49-F238E27FC236}">
                <a16:creationId xmlns:a16="http://schemas.microsoft.com/office/drawing/2014/main" id="{F9F0E8DD-1F4C-5711-9450-E912B21417FD}"/>
              </a:ext>
            </a:extLst>
          </p:cNvPr>
          <p:cNvSpPr txBox="1"/>
          <p:nvPr/>
        </p:nvSpPr>
        <p:spPr>
          <a:xfrm>
            <a:off x="789398" y="760289"/>
            <a:ext cx="10613204" cy="5355312"/>
          </a:xfrm>
          <a:prstGeom prst="rect">
            <a:avLst/>
          </a:prstGeom>
          <a:noFill/>
        </p:spPr>
        <p:txBody>
          <a:bodyPr wrap="square">
            <a:spAutoFit/>
          </a:bodyPr>
          <a:lstStyle/>
          <a:p>
            <a:pPr marL="0" marR="0" algn="l">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Delaware Initial Application Process Steps for Home Care Agencies Continued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 Final License disposition</a:t>
            </a:r>
          </a:p>
          <a:p>
            <a:pPr marL="45720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5a. Application was withdrawn from consideration. Return to Step 2</a:t>
            </a:r>
          </a:p>
          <a:p>
            <a:pPr marL="45720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5b. Application approved; the initial license will be issued for the first 90 days. </a:t>
            </a:r>
          </a:p>
          <a:p>
            <a:pPr marL="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Unannounced survey to occur to confirm compliance with regulations.</a:t>
            </a:r>
          </a:p>
          <a:p>
            <a:pPr marL="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6a. Pass the survey, and the agency receives an annual license.</a:t>
            </a:r>
          </a:p>
          <a:p>
            <a:pPr marL="45720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6b. Agencies with deficiencies must complete an acceptable plan of correction before   </a:t>
            </a:r>
          </a:p>
          <a:p>
            <a:pPr marL="45720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getting an annual license.</a:t>
            </a:r>
          </a:p>
          <a:p>
            <a:pPr marL="457200" marR="0" algn="l">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6c. </a:t>
            </a:r>
            <a:r>
              <a:rPr lang="en-US" sz="1800" kern="0" dirty="0">
                <a:effectLst/>
                <a:latin typeface="Calibri" panose="020F0502020204030204" pitchFamily="34" charset="0"/>
                <a:ea typeface="Calibri" panose="020F0502020204030204" pitchFamily="34" charset="0"/>
                <a:cs typeface="Calibri" panose="020F0502020204030204" pitchFamily="34" charset="0"/>
              </a:rPr>
              <a:t>Agencies that, at the time of an on-site survey, do not meet the definition of the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spcBef>
                <a:spcPts val="0"/>
              </a:spcBef>
              <a:spcAft>
                <a:spcPts val="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applicant’s specific agency applying for, or that are not in substantial compliance with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spcBef>
                <a:spcPts val="0"/>
              </a:spcBef>
              <a:spcAft>
                <a:spcPts val="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the corresponding regulations will not be granted an annual license.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l">
              <a:spcBef>
                <a:spcPts val="0"/>
              </a:spcBef>
              <a:spcAft>
                <a:spcPts val="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Please update OHFLC with any change of contact information.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kern="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800" b="1" kern="0" dirty="0">
                <a:effectLst/>
                <a:latin typeface="Calibri" panose="020F0502020204030204" pitchFamily="34" charset="0"/>
                <a:ea typeface="Calibri" panose="020F0502020204030204" pitchFamily="34" charset="0"/>
                <a:cs typeface="Calibri" panose="020F0502020204030204" pitchFamily="34" charset="0"/>
              </a:rPr>
              <a:t>Do not spend any money on business licenses, insurance, office space, hiring personnel, etc. until you are recommended for licensure by our office.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647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0BE10-95D9-423E-840B-EE616297CE69}"/>
              </a:ext>
            </a:extLst>
          </p:cNvPr>
          <p:cNvSpPr>
            <a:spLocks noGrp="1"/>
          </p:cNvSpPr>
          <p:nvPr>
            <p:ph type="sldNum" sz="quarter" idx="12"/>
          </p:nvPr>
        </p:nvSpPr>
        <p:spPr/>
        <p:txBody>
          <a:bodyPr/>
          <a:lstStyle/>
          <a:p>
            <a:fld id="{D57F1E4F-1CFF-5643-939E-217C01CDF565}" type="slidenum">
              <a:rPr lang="en-US" smtClean="0"/>
              <a:pPr/>
              <a:t>40</a:t>
            </a:fld>
            <a:endParaRPr lang="en-US" dirty="0"/>
          </a:p>
        </p:txBody>
      </p:sp>
      <p:graphicFrame>
        <p:nvGraphicFramePr>
          <p:cNvPr id="3" name="Table 2">
            <a:extLst>
              <a:ext uri="{FF2B5EF4-FFF2-40B4-BE49-F238E27FC236}">
                <a16:creationId xmlns:a16="http://schemas.microsoft.com/office/drawing/2014/main" id="{E26A0166-DD86-4047-83AE-61957FBBF473}"/>
              </a:ext>
            </a:extLst>
          </p:cNvPr>
          <p:cNvGraphicFramePr>
            <a:graphicFrameLocks noGrp="1"/>
          </p:cNvGraphicFramePr>
          <p:nvPr>
            <p:extLst>
              <p:ext uri="{D42A27DB-BD31-4B8C-83A1-F6EECF244321}">
                <p14:modId xmlns:p14="http://schemas.microsoft.com/office/powerpoint/2010/main" val="276065989"/>
              </p:ext>
            </p:extLst>
          </p:nvPr>
        </p:nvGraphicFramePr>
        <p:xfrm>
          <a:off x="200525" y="144378"/>
          <a:ext cx="11662611" cy="6448927"/>
        </p:xfrm>
        <a:graphic>
          <a:graphicData uri="http://schemas.openxmlformats.org/drawingml/2006/table">
            <a:tbl>
              <a:tblPr firstRow="1" bandRow="1">
                <a:tableStyleId>{5C22544A-7EE6-4342-B048-85BDC9FD1C3A}</a:tableStyleId>
              </a:tblPr>
              <a:tblGrid>
                <a:gridCol w="4614818">
                  <a:extLst>
                    <a:ext uri="{9D8B030D-6E8A-4147-A177-3AD203B41FA5}">
                      <a16:colId xmlns:a16="http://schemas.microsoft.com/office/drawing/2014/main" val="925748627"/>
                    </a:ext>
                  </a:extLst>
                </a:gridCol>
                <a:gridCol w="2370561">
                  <a:extLst>
                    <a:ext uri="{9D8B030D-6E8A-4147-A177-3AD203B41FA5}">
                      <a16:colId xmlns:a16="http://schemas.microsoft.com/office/drawing/2014/main" val="3553943605"/>
                    </a:ext>
                  </a:extLst>
                </a:gridCol>
                <a:gridCol w="2340582">
                  <a:extLst>
                    <a:ext uri="{9D8B030D-6E8A-4147-A177-3AD203B41FA5}">
                      <a16:colId xmlns:a16="http://schemas.microsoft.com/office/drawing/2014/main" val="907424855"/>
                    </a:ext>
                  </a:extLst>
                </a:gridCol>
                <a:gridCol w="2336650">
                  <a:extLst>
                    <a:ext uri="{9D8B030D-6E8A-4147-A177-3AD203B41FA5}">
                      <a16:colId xmlns:a16="http://schemas.microsoft.com/office/drawing/2014/main" val="3562275600"/>
                    </a:ext>
                  </a:extLst>
                </a:gridCol>
              </a:tblGrid>
              <a:tr h="2357890">
                <a:tc>
                  <a:txBody>
                    <a:bodyPr/>
                    <a:lstStyle/>
                    <a:p>
                      <a:r>
                        <a:rPr lang="en-US" sz="1800" b="1" dirty="0">
                          <a:solidFill>
                            <a:srgbClr val="FF0000"/>
                          </a:solidFill>
                          <a:effectLst/>
                          <a:highlight>
                            <a:srgbClr val="FFFF00"/>
                          </a:highlight>
                          <a:latin typeface="+mj-lt"/>
                          <a:ea typeface="Times New Roman" panose="02020603050405020304" pitchFamily="18" charset="0"/>
                          <a:cs typeface="Times New Roman" panose="02020603050405020304" pitchFamily="18" charset="0"/>
                        </a:rPr>
                        <a:t>See regulations links for more information.</a:t>
                      </a:r>
                      <a:r>
                        <a:rPr lang="en-US" sz="1800" b="1" dirty="0">
                          <a:solidFill>
                            <a:srgbClr val="FF0000"/>
                          </a:solidFill>
                          <a:effectLst/>
                          <a:latin typeface="+mj-lt"/>
                          <a:ea typeface="Times New Roman" panose="02020603050405020304" pitchFamily="18" charset="0"/>
                          <a:cs typeface="Times New Roman" panose="02020603050405020304" pitchFamily="18" charset="0"/>
                        </a:rPr>
                        <a:t> </a:t>
                      </a:r>
                      <a:endParaRPr lang="en-US" dirty="0">
                        <a:latin typeface="+mj-lt"/>
                      </a:endParaRP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00FF"/>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HOSPICE 3380 </a:t>
                      </a:r>
                      <a:r>
                        <a:rPr lang="en-US" sz="1800" b="1" i="0" u="none" strike="noStrike" kern="1200" baseline="0" dirty="0">
                          <a:solidFill>
                            <a:srgbClr val="0000FF"/>
                          </a:solidFill>
                          <a:latin typeface="+mn-lt"/>
                          <a:ea typeface="+mn-ea"/>
                          <a:cs typeface="+mn-cs"/>
                        </a:rPr>
                        <a:t>Delivery of Hospice Services </a:t>
                      </a:r>
                      <a:r>
                        <a:rPr lang="en-US" sz="1800" u="sng" dirty="0">
                          <a:solidFill>
                            <a:srgbClr val="0000FF"/>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(Licensure</a:t>
                      </a:r>
                      <a:r>
                        <a:rPr lang="en-US" sz="1800" u="sng" dirty="0">
                          <a:solidFill>
                            <a:srgbClr val="003399"/>
                          </a:solidFill>
                          <a:effectLst/>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en-US" sz="1600" dirty="0">
                        <a:solidFill>
                          <a:srgbClr val="333333"/>
                        </a:solidFill>
                        <a:effectLst/>
                        <a:latin typeface="+mj-lt"/>
                        <a:ea typeface="Calibri" panose="020F0502020204030204" pitchFamily="34" charset="0"/>
                      </a:endParaRPr>
                    </a:p>
                  </a:txBody>
                  <a:tcPr/>
                </a:tc>
                <a:tc>
                  <a:txBody>
                    <a:bodyPr/>
                    <a:lstStyle/>
                    <a:p>
                      <a:r>
                        <a:rPr lang="en-US" sz="1600" dirty="0">
                          <a:solidFill>
                            <a:srgbClr val="0000FF"/>
                          </a:solidFill>
                          <a:effectLst/>
                          <a:latin typeface="+mj-lt"/>
                          <a:ea typeface="Calibri" panose="020F0502020204030204" pitchFamily="34" charset="0"/>
                        </a:rPr>
                        <a:t>Medical Model</a:t>
                      </a:r>
                    </a:p>
                    <a:p>
                      <a:r>
                        <a:rPr lang="en-US" sz="1800" b="0" i="0" u="none" strike="noStrike" kern="1200" baseline="0" dirty="0">
                          <a:solidFill>
                            <a:srgbClr val="0000FF"/>
                          </a:solidFill>
                          <a:latin typeface="+mn-lt"/>
                          <a:ea typeface="+mn-ea"/>
                          <a:cs typeface="+mn-cs"/>
                        </a:rPr>
                        <a:t>of home, outpatient and inpatient care  providing palliative, supportive medical and other health services to terminally ill patients and their families</a:t>
                      </a:r>
                      <a:r>
                        <a:rPr lang="en-US" sz="1600" dirty="0">
                          <a:solidFill>
                            <a:srgbClr val="0000FF"/>
                          </a:solidFill>
                          <a:effectLst/>
                          <a:latin typeface="+mj-lt"/>
                          <a:ea typeface="Calibri" panose="020F0502020204030204" pitchFamily="34" charset="0"/>
                        </a:rPr>
                        <a:t> </a:t>
                      </a:r>
                    </a:p>
                  </a:txBody>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600" dirty="0">
                        <a:solidFill>
                          <a:srgbClr val="333333"/>
                        </a:solidFill>
                        <a:effectLst/>
                        <a:latin typeface="+mj-lt"/>
                        <a:ea typeface="Calibri" panose="020F0502020204030204" pitchFamily="34" charset="0"/>
                      </a:endParaRPr>
                    </a:p>
                  </a:txBody>
                  <a:tcPr/>
                </a:tc>
                <a:extLst>
                  <a:ext uri="{0D108BD9-81ED-4DB2-BD59-A6C34878D82A}">
                    <a16:rowId xmlns:a16="http://schemas.microsoft.com/office/drawing/2014/main" val="43407796"/>
                  </a:ext>
                </a:extLst>
              </a:tr>
              <a:tr h="6495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Business</a:t>
                      </a:r>
                      <a:r>
                        <a:rPr lang="en-US" baseline="0" dirty="0"/>
                        <a:t> License</a:t>
                      </a:r>
                      <a:endParaRPr lang="en-US" dirty="0"/>
                    </a:p>
                    <a:p>
                      <a:r>
                        <a:rPr lang="en-US" dirty="0"/>
                        <a:t>Required</a:t>
                      </a:r>
                    </a:p>
                  </a:txBody>
                  <a:tcPr/>
                </a:tc>
                <a:tc>
                  <a:txBody>
                    <a:bodyPr/>
                    <a:lstStyle/>
                    <a:p>
                      <a:r>
                        <a:rPr lang="en-US" dirty="0"/>
                        <a:t>Drug Testing</a:t>
                      </a:r>
                    </a:p>
                    <a:p>
                      <a:r>
                        <a:rPr lang="en-US" dirty="0"/>
                        <a:t>Required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Licensure</a:t>
                      </a:r>
                      <a:r>
                        <a:rPr lang="en-US" baseline="0" dirty="0"/>
                        <a:t> Fees</a:t>
                      </a:r>
                      <a:endParaRPr lang="en-US" dirty="0"/>
                    </a:p>
                    <a:p>
                      <a:r>
                        <a:rPr lang="en-US" dirty="0"/>
                        <a:t>$100 Initial $50</a:t>
                      </a:r>
                      <a:r>
                        <a:rPr lang="en-US" baseline="0" dirty="0"/>
                        <a:t>Annual</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Physician Care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Required</a:t>
                      </a:r>
                    </a:p>
                  </a:txBody>
                  <a:tcPr/>
                </a:tc>
                <a:extLst>
                  <a:ext uri="{0D108BD9-81ED-4DB2-BD59-A6C34878D82A}">
                    <a16:rowId xmlns:a16="http://schemas.microsoft.com/office/drawing/2014/main" val="1434889870"/>
                  </a:ext>
                </a:extLst>
              </a:tr>
              <a:tr h="1483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Independent Contractor Business</a:t>
                      </a:r>
                      <a:r>
                        <a:rPr lang="en-US" baseline="0" dirty="0"/>
                        <a:t> License</a:t>
                      </a:r>
                      <a:endParaRPr lang="en-US" dirty="0"/>
                    </a:p>
                    <a:p>
                      <a:r>
                        <a:rPr lang="en-US" dirty="0"/>
                        <a:t>Required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Child</a:t>
                      </a:r>
                      <a:r>
                        <a:rPr lang="en-US" baseline="0" dirty="0"/>
                        <a:t> Abuse Check</a:t>
                      </a:r>
                      <a:endParaRPr lang="en-US" dirty="0"/>
                    </a:p>
                    <a:p>
                      <a:r>
                        <a:rPr lang="en-US" dirty="0"/>
                        <a:t>Required</a:t>
                      </a:r>
                      <a:r>
                        <a:rPr lang="en-US" baseline="0" dirty="0"/>
                        <a:t> </a:t>
                      </a:r>
                      <a:endParaRPr lang="en-US" dirty="0"/>
                    </a:p>
                  </a:txBody>
                  <a:tcPr/>
                </a:tc>
                <a:tc>
                  <a:txBody>
                    <a:bodyPr/>
                    <a:lstStyle/>
                    <a:p>
                      <a:r>
                        <a:rPr lang="en-US" dirty="0"/>
                        <a:t>All staff must have orientation and annual </a:t>
                      </a:r>
                    </a:p>
                    <a:p>
                      <a:r>
                        <a:rPr lang="en-US" dirty="0"/>
                        <a:t>in-service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Physicians, Nursing,</a:t>
                      </a:r>
                      <a:r>
                        <a:rPr lang="en-US" baseline="0" dirty="0"/>
                        <a:t> Therapists, Social Work, Aides, Companions, Homemakers, Volunteers</a:t>
                      </a:r>
                      <a:endParaRPr lang="en-US" dirty="0"/>
                    </a:p>
                  </a:txBody>
                  <a:tcPr/>
                </a:tc>
                <a:extLst>
                  <a:ext uri="{0D108BD9-81ED-4DB2-BD59-A6C34878D82A}">
                    <a16:rowId xmlns:a16="http://schemas.microsoft.com/office/drawing/2014/main" val="2928996024"/>
                  </a:ext>
                </a:extLst>
              </a:tr>
              <a:tr h="1957568">
                <a:tc>
                  <a:txBody>
                    <a:bodyPr/>
                    <a:lstStyle/>
                    <a:p>
                      <a:r>
                        <a:rPr lang="en-US" dirty="0"/>
                        <a:t>Background</a:t>
                      </a:r>
                      <a:r>
                        <a:rPr lang="en-US" baseline="0" dirty="0"/>
                        <a:t> Check and Fingerprinting Required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Adult Abuse Check</a:t>
                      </a:r>
                    </a:p>
                    <a:p>
                      <a:r>
                        <a:rPr lang="en-US" dirty="0"/>
                        <a:t>Required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Service Location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Patient’s residence</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Administrator and Governing Authority</a:t>
                      </a:r>
                    </a:p>
                    <a:p>
                      <a:r>
                        <a:rPr lang="en-US" dirty="0"/>
                        <a:t>And services</a:t>
                      </a:r>
                      <a:r>
                        <a:rPr lang="en-US" baseline="0" dirty="0"/>
                        <a:t> provided under a Director of Nursing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Plan of care must be prepared following the home care component or within two days of admission for the inpatient component</a:t>
                      </a:r>
                      <a:endParaRPr lang="en-US" dirty="0"/>
                    </a:p>
                  </a:txBody>
                  <a:tcPr/>
                </a:tc>
                <a:extLst>
                  <a:ext uri="{0D108BD9-81ED-4DB2-BD59-A6C34878D82A}">
                    <a16:rowId xmlns:a16="http://schemas.microsoft.com/office/drawing/2014/main" val="3002084703"/>
                  </a:ext>
                </a:extLst>
              </a:tr>
            </a:tbl>
          </a:graphicData>
        </a:graphic>
      </p:graphicFrame>
    </p:spTree>
    <p:extLst>
      <p:ext uri="{BB962C8B-B14F-4D97-AF65-F5344CB8AC3E}">
        <p14:creationId xmlns:p14="http://schemas.microsoft.com/office/powerpoint/2010/main" val="2183602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9ECD-1CB6-487C-B0D8-7401BED8F0CC}"/>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Waivers/Changes </a:t>
            </a:r>
          </a:p>
        </p:txBody>
      </p:sp>
      <p:sp>
        <p:nvSpPr>
          <p:cNvPr id="3" name="Content Placeholder 2">
            <a:extLst>
              <a:ext uri="{FF2B5EF4-FFF2-40B4-BE49-F238E27FC236}">
                <a16:creationId xmlns:a16="http://schemas.microsoft.com/office/drawing/2014/main" id="{3C7F9514-E76E-4C8A-BD3D-4128859CA378}"/>
              </a:ext>
            </a:extLst>
          </p:cNvPr>
          <p:cNvSpPr>
            <a:spLocks noGrp="1"/>
          </p:cNvSpPr>
          <p:nvPr>
            <p:ph idx="1"/>
          </p:nvPr>
        </p:nvSpPr>
        <p:spPr>
          <a:xfrm>
            <a:off x="1295402" y="2556932"/>
            <a:ext cx="6256866" cy="3318936"/>
          </a:xfrm>
        </p:spPr>
        <p:txBody>
          <a:bodyPr>
            <a:normAutofit/>
          </a:bodyPr>
          <a:lstStyle/>
          <a:p>
            <a:pPr marL="0" indent="0">
              <a:buNone/>
            </a:pPr>
            <a:r>
              <a:rPr lang="en-US" dirty="0">
                <a:solidFill>
                  <a:srgbClr val="262626"/>
                </a:solidFill>
              </a:rPr>
              <a:t>      </a:t>
            </a:r>
          </a:p>
          <a:p>
            <a:pPr marL="0" indent="0">
              <a:buNone/>
            </a:pPr>
            <a:r>
              <a:rPr lang="en-US" dirty="0">
                <a:solidFill>
                  <a:srgbClr val="262626"/>
                </a:solidFill>
              </a:rPr>
              <a:t>Please be aware that from time-to-time waivers or changes are made especially during a Public Health Emergency</a:t>
            </a:r>
          </a:p>
          <a:p>
            <a:pPr marL="0" indent="0">
              <a:buNone/>
            </a:pPr>
            <a:r>
              <a:rPr lang="en-US" dirty="0">
                <a:solidFill>
                  <a:srgbClr val="262626"/>
                </a:solidFill>
              </a:rPr>
              <a:t>  It is your responsibility to be aware of the changes/ waivers and when waivers are rescinded</a:t>
            </a:r>
          </a:p>
        </p:txBody>
      </p:sp>
      <p:pic>
        <p:nvPicPr>
          <p:cNvPr id="8" name="Graphic 7" descr="First Aid Kit">
            <a:extLst>
              <a:ext uri="{FF2B5EF4-FFF2-40B4-BE49-F238E27FC236}">
                <a16:creationId xmlns:a16="http://schemas.microsoft.com/office/drawing/2014/main" id="{BCF67F44-D1CF-21F7-B65C-62E28999FF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rgbClr val="7F7F7F"/>
            </a:solidFill>
            <a:miter lim="800000"/>
          </a:ln>
        </p:spPr>
      </p:pic>
      <p:sp>
        <p:nvSpPr>
          <p:cNvPr id="4" name="Slide Number Placeholder 3">
            <a:extLst>
              <a:ext uri="{FF2B5EF4-FFF2-40B4-BE49-F238E27FC236}">
                <a16:creationId xmlns:a16="http://schemas.microsoft.com/office/drawing/2014/main" id="{93FAE786-AAFD-4AB6-982F-20B213BFF392}"/>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solidFill>
                  <a:srgbClr val="000000"/>
                </a:solidFill>
              </a:rPr>
              <a:pPr>
                <a:spcAft>
                  <a:spcPts val="600"/>
                </a:spcAft>
              </a:pPr>
              <a:t>41</a:t>
            </a:fld>
            <a:endParaRPr lang="en-US">
              <a:solidFill>
                <a:srgbClr val="000000"/>
              </a:solidFill>
            </a:endParaRPr>
          </a:p>
        </p:txBody>
      </p:sp>
    </p:spTree>
    <p:extLst>
      <p:ext uri="{BB962C8B-B14F-4D97-AF65-F5344CB8AC3E}">
        <p14:creationId xmlns:p14="http://schemas.microsoft.com/office/powerpoint/2010/main" val="379111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Resources/Web Links</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pPr>
              <a:spcAft>
                <a:spcPts val="0"/>
              </a:spcAft>
            </a:pPr>
            <a:r>
              <a:rPr lang="en-US" dirty="0"/>
              <a:t>Department of Health and Social Services Website: </a:t>
            </a:r>
            <a:r>
              <a:rPr lang="en-US" b="1">
                <a:hlinkClick r:id="rId3">
                  <a:extLst>
                    <a:ext uri="{A12FA001-AC4F-418D-AE19-62706E023703}">
                      <ahyp:hlinkClr xmlns:ahyp="http://schemas.microsoft.com/office/drawing/2018/hyperlinkcolor" val="tx"/>
                    </a:ext>
                  </a:extLst>
                </a:hlinkClick>
              </a:rPr>
              <a:t>DHSS Link</a:t>
            </a:r>
            <a:endParaRPr lang="en-US" b="1"/>
          </a:p>
          <a:p>
            <a:pPr>
              <a:spcAft>
                <a:spcPts val="0"/>
              </a:spcAft>
            </a:pPr>
            <a:r>
              <a:rPr lang="en-US" dirty="0"/>
              <a:t>Delaware Code:</a:t>
            </a:r>
          </a:p>
          <a:p>
            <a:pPr marL="457200" lvl="1" indent="0">
              <a:spcAft>
                <a:spcPts val="0"/>
              </a:spcAft>
              <a:buNone/>
            </a:pPr>
            <a:r>
              <a:rPr lang="en-US" b="1">
                <a:hlinkClick r:id="rId4">
                  <a:extLst>
                    <a:ext uri="{A12FA001-AC4F-418D-AE19-62706E023703}">
                      <ahyp:hlinkClr xmlns:ahyp="http://schemas.microsoft.com/office/drawing/2018/hyperlinkcolor" val="tx"/>
                    </a:ext>
                  </a:extLst>
                </a:hlinkClick>
              </a:rPr>
              <a:t>DE Code Title 16 Link</a:t>
            </a:r>
            <a:endParaRPr lang="en-US" b="1"/>
          </a:p>
          <a:p>
            <a:pPr marL="457200" lvl="1" indent="0">
              <a:spcAft>
                <a:spcPts val="0"/>
              </a:spcAft>
              <a:buNone/>
            </a:pPr>
            <a:r>
              <a:rPr lang="en-US" b="1">
                <a:hlinkClick r:id="rId5">
                  <a:extLst>
                    <a:ext uri="{A12FA001-AC4F-418D-AE19-62706E023703}">
                      <ahyp:hlinkClr xmlns:ahyp="http://schemas.microsoft.com/office/drawing/2018/hyperlinkcolor" val="tx"/>
                    </a:ext>
                  </a:extLst>
                </a:hlinkClick>
              </a:rPr>
              <a:t>DE Code Title 19 Link</a:t>
            </a:r>
            <a:endParaRPr lang="en-US" b="1"/>
          </a:p>
          <a:p>
            <a:pPr>
              <a:spcAft>
                <a:spcPts val="0"/>
              </a:spcAft>
            </a:pPr>
            <a:r>
              <a:rPr lang="en-US" dirty="0"/>
              <a:t>Business License “One Stop New Business Site”: </a:t>
            </a:r>
            <a:r>
              <a:rPr lang="en-US" b="1">
                <a:hlinkClick r:id="rId6">
                  <a:extLst>
                    <a:ext uri="{A12FA001-AC4F-418D-AE19-62706E023703}">
                      <ahyp:hlinkClr xmlns:ahyp="http://schemas.microsoft.com/office/drawing/2018/hyperlinkcolor" val="tx"/>
                    </a:ext>
                  </a:extLst>
                </a:hlinkClick>
              </a:rPr>
              <a:t>DE One Stop Link </a:t>
            </a:r>
            <a:r>
              <a:rPr lang="en-US" dirty="0"/>
              <a:t>	</a:t>
            </a:r>
          </a:p>
          <a:p>
            <a:pPr marL="457200" lvl="1" indent="0">
              <a:spcAft>
                <a:spcPts val="0"/>
              </a:spcAft>
              <a:buNone/>
            </a:pPr>
            <a:r>
              <a:rPr lang="en-US" b="1">
                <a:hlinkClick r:id="rId7">
                  <a:extLst>
                    <a:ext uri="{A12FA001-AC4F-418D-AE19-62706E023703}">
                      <ahyp:hlinkClr xmlns:ahyp="http://schemas.microsoft.com/office/drawing/2018/hyperlinkcolor" val="tx"/>
                    </a:ext>
                  </a:extLst>
                </a:hlinkClick>
              </a:rPr>
              <a:t>DE Works Link</a:t>
            </a:r>
            <a:endParaRPr lang="en-US" b="1"/>
          </a:p>
          <a:p>
            <a:pPr>
              <a:spcAft>
                <a:spcPts val="0"/>
              </a:spcAft>
            </a:pPr>
            <a:endParaRPr lang="en-US" dirty="0"/>
          </a:p>
        </p:txBody>
      </p:sp>
      <p:sp>
        <p:nvSpPr>
          <p:cNvPr id="5" name="Slide Number Placeholder 4">
            <a:extLst>
              <a:ext uri="{FF2B5EF4-FFF2-40B4-BE49-F238E27FC236}">
                <a16:creationId xmlns:a16="http://schemas.microsoft.com/office/drawing/2014/main" id="{5726925D-600B-4E17-A74A-4A6F33A37487}"/>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42</a:t>
            </a:fld>
            <a:endParaRPr lang="en-US"/>
          </a:p>
        </p:txBody>
      </p:sp>
    </p:spTree>
    <p:extLst>
      <p:ext uri="{BB962C8B-B14F-4D97-AF65-F5344CB8AC3E}">
        <p14:creationId xmlns:p14="http://schemas.microsoft.com/office/powerpoint/2010/main" val="878979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Resources (cont.)</a:t>
            </a:r>
          </a:p>
        </p:txBody>
      </p:sp>
      <p:sp>
        <p:nvSpPr>
          <p:cNvPr id="14"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r>
              <a:rPr lang="en-US" dirty="0"/>
              <a:t>Small Business Administration:  </a:t>
            </a:r>
            <a:r>
              <a:rPr lang="en-US" b="1">
                <a:hlinkClick r:id="rId3">
                  <a:extLst>
                    <a:ext uri="{A12FA001-AC4F-418D-AE19-62706E023703}">
                      <ahyp:hlinkClr xmlns:ahyp="http://schemas.microsoft.com/office/drawing/2018/hyperlinkcolor" val="tx"/>
                    </a:ext>
                  </a:extLst>
                </a:hlinkClick>
              </a:rPr>
              <a:t>SBA Link</a:t>
            </a:r>
            <a:r>
              <a:rPr lang="en-US" b="1"/>
              <a:t> </a:t>
            </a:r>
            <a:r>
              <a:rPr lang="en-US" dirty="0"/>
              <a:t>302-573-6294</a:t>
            </a:r>
          </a:p>
          <a:p>
            <a:r>
              <a:rPr lang="en-US" dirty="0"/>
              <a:t>Medicaid Waiver: Delaware Health and Social Services - Division of Developmental Disabilities Services </a:t>
            </a:r>
            <a:r>
              <a:rPr lang="en-US" b="1">
                <a:hlinkClick r:id="rId4">
                  <a:extLst>
                    <a:ext uri="{A12FA001-AC4F-418D-AE19-62706E023703}">
                      <ahyp:hlinkClr xmlns:ahyp="http://schemas.microsoft.com/office/drawing/2018/hyperlinkcolor" val="tx"/>
                    </a:ext>
                  </a:extLst>
                </a:hlinkClick>
              </a:rPr>
              <a:t>DDDS Link</a:t>
            </a:r>
            <a:r>
              <a:rPr lang="en-US" b="1"/>
              <a:t> </a:t>
            </a:r>
            <a:r>
              <a:rPr lang="en-US" dirty="0"/>
              <a:t>302-744-9600 Contact information for providers: </a:t>
            </a:r>
            <a:r>
              <a:rPr lang="en-US" b="1">
                <a:hlinkClick r:id="rId5">
                  <a:extLst>
                    <a:ext uri="{A12FA001-AC4F-418D-AE19-62706E023703}">
                      <ahyp:hlinkClr xmlns:ahyp="http://schemas.microsoft.com/office/drawing/2018/hyperlinkcolor" val="tx"/>
                    </a:ext>
                  </a:extLst>
                </a:hlinkClick>
              </a:rPr>
              <a:t>DDDS Provider Contact Link</a:t>
            </a:r>
            <a:r>
              <a:rPr lang="en-US"/>
              <a:t>	</a:t>
            </a:r>
            <a:r>
              <a:rPr lang="en-US" dirty="0"/>
              <a:t>1-866-552-5758</a:t>
            </a:r>
          </a:p>
          <a:p>
            <a:r>
              <a:rPr lang="en-US" dirty="0"/>
              <a:t>CLIA Waiver: Public Health Lab 302-223-1520 (Laura Franz)</a:t>
            </a:r>
          </a:p>
          <a:p>
            <a:pPr marL="0" marR="0">
              <a:spcBef>
                <a:spcPts val="0"/>
              </a:spcBef>
            </a:pPr>
            <a:r>
              <a:rPr lang="en-US" dirty="0">
                <a:effectLst/>
                <a:latin typeface="Garamond" panose="02020404030301010803" pitchFamily="18" charset="0"/>
                <a:ea typeface="Calibri" panose="020F0502020204030204" pitchFamily="34" charset="0"/>
              </a:rPr>
              <a:t>Pete Dupont Foundation Info: </a:t>
            </a:r>
            <a:r>
              <a:rPr lang="en-US" u="sng">
                <a:effectLst/>
                <a:latin typeface="Garamond" panose="02020404030301010803" pitchFamily="18" charset="0"/>
                <a:ea typeface="Calibri" panose="020F0502020204030204" pitchFamily="34" charset="0"/>
                <a:hlinkClick r:id="rId6">
                  <a:extLst>
                    <a:ext uri="{A12FA001-AC4F-418D-AE19-62706E023703}">
                      <ahyp:hlinkClr xmlns:ahyp="http://schemas.microsoft.com/office/drawing/2018/hyperlinkcolor" val="tx"/>
                    </a:ext>
                  </a:extLst>
                </a:hlinkClick>
              </a:rPr>
              <a:t>lindsay@petedupontfreedomfoundation.org</a:t>
            </a:r>
            <a:endParaRPr lang="en-US">
              <a:effectLst/>
              <a:latin typeface="Garamond" panose="02020404030301010803" pitchFamily="18" charset="0"/>
              <a:ea typeface="Calibri" panose="020F0502020204030204" pitchFamily="34" charset="0"/>
            </a:endParaRPr>
          </a:p>
          <a:p>
            <a:pPr marL="0" marR="0">
              <a:spcBef>
                <a:spcPts val="0"/>
              </a:spcBef>
            </a:pPr>
            <a:r>
              <a:rPr lang="en-US" u="sng">
                <a:effectLst/>
                <a:latin typeface="Garamond" panose="02020404030301010803" pitchFamily="18" charset="0"/>
                <a:ea typeface="Calibri" panose="020F0502020204030204" pitchFamily="34" charset="0"/>
                <a:hlinkClick r:id="rId7">
                  <a:extLst>
                    <a:ext uri="{A12FA001-AC4F-418D-AE19-62706E023703}">
                      <ahyp:hlinkClr xmlns:ahyp="http://schemas.microsoft.com/office/drawing/2018/hyperlinkcolor" val="tx"/>
                    </a:ext>
                  </a:extLst>
                </a:hlinkClick>
              </a:rPr>
              <a:t>www.business.delaware.gov</a:t>
            </a:r>
            <a:r>
              <a:rPr lang="en-US">
                <a:effectLst/>
                <a:latin typeface="Garamond" panose="02020404030301010803" pitchFamily="18" charset="0"/>
                <a:ea typeface="Calibri" panose="020F0502020204030204" pitchFamily="34" charset="0"/>
              </a:rPr>
              <a:t> </a:t>
            </a:r>
          </a:p>
          <a:p>
            <a:pPr marL="0" indent="0">
              <a:spcAft>
                <a:spcPts val="0"/>
              </a:spcAft>
              <a:buNone/>
            </a:pPr>
            <a:endParaRPr lang="en-US" dirty="0"/>
          </a:p>
        </p:txBody>
      </p:sp>
      <p:sp>
        <p:nvSpPr>
          <p:cNvPr id="5" name="Slide Number Placeholder 4">
            <a:extLst>
              <a:ext uri="{FF2B5EF4-FFF2-40B4-BE49-F238E27FC236}">
                <a16:creationId xmlns:a16="http://schemas.microsoft.com/office/drawing/2014/main" id="{25FD1C08-5190-4F4C-9924-B759D7E1B878}"/>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43</a:t>
            </a:fld>
            <a:endParaRPr lang="en-US"/>
          </a:p>
        </p:txBody>
      </p:sp>
    </p:spTree>
    <p:extLst>
      <p:ext uri="{BB962C8B-B14F-4D97-AF65-F5344CB8AC3E}">
        <p14:creationId xmlns:p14="http://schemas.microsoft.com/office/powerpoint/2010/main" val="257640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a:solidFill>
                  <a:srgbClr val="FFFFFF"/>
                </a:solidFill>
              </a:rPr>
              <a:t>Resources (cont.)</a:t>
            </a:r>
          </a:p>
        </p:txBody>
      </p:sp>
      <p:sp>
        <p:nvSpPr>
          <p:cNvPr id="9"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a:bodyPr>
          <a:lstStyle/>
          <a:p>
            <a:r>
              <a:rPr lang="en-US" dirty="0"/>
              <a:t>Prescribed Pediatric Extended Care Center Agencies</a:t>
            </a:r>
          </a:p>
          <a:p>
            <a:pPr marL="0" indent="0">
              <a:buNone/>
            </a:pPr>
            <a:r>
              <a:rPr lang="en-US" dirty="0"/>
              <a:t>	Office of Child Care Licensing for Delacare – Rules For Early Care and 	Education and School-Age Centers</a:t>
            </a:r>
          </a:p>
          <a:p>
            <a:pPr marL="0" indent="0">
              <a:buNone/>
            </a:pPr>
            <a:r>
              <a:rPr lang="en-US"/>
              <a:t>	</a:t>
            </a:r>
            <a:r>
              <a:rPr lang="en-US" b="1">
                <a:hlinkClick r:id="rId4">
                  <a:extLst>
                    <a:ext uri="{A12FA001-AC4F-418D-AE19-62706E023703}">
                      <ahyp:hlinkClr xmlns:ahyp="http://schemas.microsoft.com/office/drawing/2018/hyperlinkcolor" val="tx"/>
                    </a:ext>
                  </a:extLst>
                </a:hlinkClick>
              </a:rPr>
              <a:t>DE Childcare Link</a:t>
            </a:r>
            <a:endParaRPr lang="en-US" b="1"/>
          </a:p>
          <a:p>
            <a:pPr marL="0" indent="0">
              <a:buNone/>
            </a:pPr>
            <a:r>
              <a:rPr lang="en-US"/>
              <a:t>	New Castle County: 302-892-5800 </a:t>
            </a:r>
          </a:p>
          <a:p>
            <a:pPr marL="0" indent="0">
              <a:buNone/>
            </a:pPr>
            <a:r>
              <a:rPr lang="en-US"/>
              <a:t>	Kent and Sussex Counties: 302-739-5487</a:t>
            </a:r>
          </a:p>
        </p:txBody>
      </p:sp>
      <p:sp>
        <p:nvSpPr>
          <p:cNvPr id="5" name="Slide Number Placeholder 4">
            <a:extLst>
              <a:ext uri="{FF2B5EF4-FFF2-40B4-BE49-F238E27FC236}">
                <a16:creationId xmlns:a16="http://schemas.microsoft.com/office/drawing/2014/main" id="{90C0F77F-6ED5-4A5D-83FE-C0D84E6C5E1E}"/>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44</a:t>
            </a:fld>
            <a:endParaRPr lang="en-US"/>
          </a:p>
        </p:txBody>
      </p:sp>
    </p:spTree>
    <p:extLst>
      <p:ext uri="{BB962C8B-B14F-4D97-AF65-F5344CB8AC3E}">
        <p14:creationId xmlns:p14="http://schemas.microsoft.com/office/powerpoint/2010/main" val="2798831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5508"/>
            <a:ext cx="3354470" cy="5586984"/>
          </a:xfrm>
        </p:spPr>
        <p:txBody>
          <a:bodyPr>
            <a:normAutofit/>
          </a:bodyPr>
          <a:lstStyle/>
          <a:p>
            <a:pPr>
              <a:lnSpc>
                <a:spcPct val="90000"/>
              </a:lnSpc>
            </a:pPr>
            <a:r>
              <a:rPr lang="en-US" sz="3400" dirty="0">
                <a:solidFill>
                  <a:schemeClr val="tx2"/>
                </a:solidFill>
              </a:rPr>
              <a:t>Accrediting/Deeming Organizations for Skilled</a:t>
            </a:r>
            <a:br>
              <a:rPr lang="en-US" sz="3400" dirty="0">
                <a:solidFill>
                  <a:schemeClr val="tx2"/>
                </a:solidFill>
              </a:rPr>
            </a:br>
            <a:r>
              <a:rPr lang="en-US" sz="3400" dirty="0">
                <a:solidFill>
                  <a:schemeClr val="tx2"/>
                </a:solidFill>
              </a:rPr>
              <a:t>Home Health Agencies and Hospice</a:t>
            </a:r>
            <a:br>
              <a:rPr lang="en-US" sz="3400" dirty="0">
                <a:solidFill>
                  <a:schemeClr val="tx2"/>
                </a:solidFill>
              </a:rPr>
            </a:br>
            <a:r>
              <a:rPr lang="en-US" sz="2400" i="1" dirty="0">
                <a:solidFill>
                  <a:schemeClr val="tx2"/>
                </a:solidFill>
              </a:rPr>
              <a:t>Agencies must be fully licensed (</a:t>
            </a:r>
            <a:r>
              <a:rPr lang="en-US" sz="2400" i="1" dirty="0"/>
              <a:t>having received annual license after passing the unannounced survey) </a:t>
            </a:r>
            <a:r>
              <a:rPr lang="en-US" sz="2400" i="1" dirty="0">
                <a:solidFill>
                  <a:schemeClr val="tx2"/>
                </a:solidFill>
              </a:rPr>
              <a:t>prior to applying for accreditation.</a:t>
            </a:r>
            <a:r>
              <a:rPr lang="en-US" sz="2400" i="1" dirty="0"/>
              <a:t> This also applies to being a Medicare provider.</a:t>
            </a:r>
            <a:endParaRPr lang="en-US" sz="2400" i="1" dirty="0">
              <a:solidFill>
                <a:schemeClr val="tx2"/>
              </a:solidFill>
            </a:endParaRPr>
          </a:p>
        </p:txBody>
      </p:sp>
      <p:sp>
        <p:nvSpPr>
          <p:cNvPr id="14" name="Rectangle 13">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17804" y="954756"/>
            <a:ext cx="5613283" cy="4853888"/>
          </a:xfrm>
        </p:spPr>
        <p:txBody>
          <a:bodyPr anchor="ctr">
            <a:normAutofit/>
          </a:bodyPr>
          <a:lstStyle/>
          <a:p>
            <a:r>
              <a:rPr lang="en-US" sz="2200">
                <a:solidFill>
                  <a:schemeClr val="bg1"/>
                </a:solidFill>
              </a:rPr>
              <a:t>Accreditation Commission for Health Care (ACHC)</a:t>
            </a:r>
          </a:p>
          <a:p>
            <a:pPr marL="0" indent="0">
              <a:buNone/>
            </a:pPr>
            <a:r>
              <a:rPr lang="en-US" sz="2200">
                <a:solidFill>
                  <a:schemeClr val="bg1"/>
                </a:solidFill>
              </a:rPr>
              <a:t>	</a:t>
            </a:r>
            <a:r>
              <a:rPr lang="en-US" sz="2200" b="1">
                <a:solidFill>
                  <a:schemeClr val="bg1"/>
                </a:solidFill>
                <a:hlinkClick r:id="rId4">
                  <a:extLst>
                    <a:ext uri="{A12FA001-AC4F-418D-AE19-62706E023703}">
                      <ahyp:hlinkClr xmlns:ahyp="http://schemas.microsoft.com/office/drawing/2018/hyperlinkcolor" val="tx"/>
                    </a:ext>
                  </a:extLst>
                </a:hlinkClick>
              </a:rPr>
              <a:t>ACHC Link</a:t>
            </a:r>
            <a:r>
              <a:rPr lang="en-US" sz="2200" b="1">
                <a:solidFill>
                  <a:schemeClr val="bg1"/>
                </a:solidFill>
              </a:rPr>
              <a:t> </a:t>
            </a:r>
            <a:r>
              <a:rPr lang="en-US" sz="2200">
                <a:solidFill>
                  <a:schemeClr val="bg1"/>
                </a:solidFill>
              </a:rPr>
              <a:t>Phone:  919-785-1214</a:t>
            </a:r>
          </a:p>
          <a:p>
            <a:r>
              <a:rPr lang="en-US" sz="2200">
                <a:solidFill>
                  <a:schemeClr val="bg1"/>
                </a:solidFill>
              </a:rPr>
              <a:t>Community Health Accreditation Partner (CHAP)</a:t>
            </a:r>
          </a:p>
          <a:p>
            <a:pPr marL="0" indent="0">
              <a:buNone/>
            </a:pPr>
            <a:r>
              <a:rPr lang="en-US" sz="2200">
                <a:solidFill>
                  <a:schemeClr val="bg1"/>
                </a:solidFill>
              </a:rPr>
              <a:t>	</a:t>
            </a:r>
            <a:r>
              <a:rPr lang="en-US" sz="2200">
                <a:solidFill>
                  <a:schemeClr val="bg1"/>
                </a:solidFill>
                <a:hlinkClick r:id="rId5">
                  <a:extLst>
                    <a:ext uri="{A12FA001-AC4F-418D-AE19-62706E023703}">
                      <ahyp:hlinkClr xmlns:ahyp="http://schemas.microsoft.com/office/drawing/2018/hyperlinkcolor" val="tx"/>
                    </a:ext>
                  </a:extLst>
                </a:hlinkClick>
              </a:rPr>
              <a:t>info@chapinc.org</a:t>
            </a:r>
            <a:r>
              <a:rPr lang="en-US" sz="2200">
                <a:solidFill>
                  <a:schemeClr val="bg1"/>
                </a:solidFill>
              </a:rPr>
              <a:t> Phone:  800-656-9656</a:t>
            </a:r>
          </a:p>
          <a:p>
            <a:r>
              <a:rPr lang="en-US" sz="2200">
                <a:solidFill>
                  <a:schemeClr val="bg1"/>
                </a:solidFill>
              </a:rPr>
              <a:t>The Joint Commission</a:t>
            </a:r>
          </a:p>
          <a:p>
            <a:pPr marL="0" indent="0">
              <a:buNone/>
            </a:pPr>
            <a:r>
              <a:rPr lang="en-US" sz="2200">
                <a:solidFill>
                  <a:schemeClr val="bg1"/>
                </a:solidFill>
              </a:rPr>
              <a:t>	</a:t>
            </a:r>
            <a:r>
              <a:rPr lang="en-US" sz="2200" b="1">
                <a:solidFill>
                  <a:schemeClr val="bg1"/>
                </a:solidFill>
                <a:hlinkClick r:id="rId6">
                  <a:extLst>
                    <a:ext uri="{A12FA001-AC4F-418D-AE19-62706E023703}">
                      <ahyp:hlinkClr xmlns:ahyp="http://schemas.microsoft.com/office/drawing/2018/hyperlinkcolor" val="tx"/>
                    </a:ext>
                  </a:extLst>
                </a:hlinkClick>
              </a:rPr>
              <a:t>TJC Link</a:t>
            </a:r>
            <a:r>
              <a:rPr lang="en-US" sz="2200" b="1">
                <a:solidFill>
                  <a:schemeClr val="bg1"/>
                </a:solidFill>
              </a:rPr>
              <a:t> </a:t>
            </a:r>
            <a:r>
              <a:rPr lang="en-US" sz="2200">
                <a:solidFill>
                  <a:schemeClr val="bg1"/>
                </a:solidFill>
              </a:rPr>
              <a:t>Phone: 630-792-5000</a:t>
            </a:r>
          </a:p>
          <a:p>
            <a:pPr marL="0" indent="0">
              <a:buNone/>
            </a:pPr>
            <a:endParaRPr lang="en-US" sz="2200">
              <a:solidFill>
                <a:schemeClr val="bg1"/>
              </a:solidFill>
            </a:endParaRPr>
          </a:p>
          <a:p>
            <a:endParaRPr lang="en-US" sz="2200">
              <a:solidFill>
                <a:schemeClr val="bg1"/>
              </a:solidFill>
            </a:endParaRPr>
          </a:p>
        </p:txBody>
      </p:sp>
      <p:sp>
        <p:nvSpPr>
          <p:cNvPr id="5" name="Slide Number Placeholder 4">
            <a:extLst>
              <a:ext uri="{FF2B5EF4-FFF2-40B4-BE49-F238E27FC236}">
                <a16:creationId xmlns:a16="http://schemas.microsoft.com/office/drawing/2014/main" id="{08769253-4DF8-461F-847D-F1DDDCC00F73}"/>
              </a:ext>
            </a:extLst>
          </p:cNvPr>
          <p:cNvSpPr>
            <a:spLocks noGrp="1"/>
          </p:cNvSpPr>
          <p:nvPr>
            <p:ph type="sldNum" sz="quarter" idx="12"/>
          </p:nvPr>
        </p:nvSpPr>
        <p:spPr>
          <a:xfrm>
            <a:off x="10800704" y="5875868"/>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45</a:t>
            </a:fld>
            <a:endParaRPr lang="en-US">
              <a:solidFill>
                <a:schemeClr val="bg1"/>
              </a:solidFill>
            </a:endParaRPr>
          </a:p>
        </p:txBody>
      </p:sp>
      <p:sp>
        <p:nvSpPr>
          <p:cNvPr id="16" name="Rectangle 15">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34211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46821-318F-4F35-A1C6-419C63ADAF63}"/>
              </a:ext>
            </a:extLst>
          </p:cNvPr>
          <p:cNvSpPr>
            <a:spLocks noGrp="1"/>
          </p:cNvSpPr>
          <p:nvPr>
            <p:ph type="title"/>
          </p:nvPr>
        </p:nvSpPr>
        <p:spPr>
          <a:xfrm>
            <a:off x="640080" y="635508"/>
            <a:ext cx="3354470" cy="5586984"/>
          </a:xfrm>
        </p:spPr>
        <p:txBody>
          <a:bodyPr>
            <a:normAutofit/>
          </a:bodyPr>
          <a:lstStyle/>
          <a:p>
            <a:r>
              <a:rPr lang="en-US" sz="4800">
                <a:solidFill>
                  <a:schemeClr val="tx2"/>
                </a:solidFill>
              </a:rPr>
              <a:t>Delaware State Regulations </a:t>
            </a:r>
          </a:p>
        </p:txBody>
      </p:sp>
      <p:sp>
        <p:nvSpPr>
          <p:cNvPr id="13" name="Rectangle 12">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AFC612-7A51-4134-815B-DBE0EAD92944}"/>
              </a:ext>
            </a:extLst>
          </p:cNvPr>
          <p:cNvSpPr>
            <a:spLocks noGrp="1"/>
          </p:cNvSpPr>
          <p:nvPr>
            <p:ph idx="1"/>
          </p:nvPr>
        </p:nvSpPr>
        <p:spPr>
          <a:xfrm>
            <a:off x="5617804" y="954756"/>
            <a:ext cx="5613283" cy="4853888"/>
          </a:xfrm>
        </p:spPr>
        <p:txBody>
          <a:bodyPr anchor="ctr">
            <a:normAutofit/>
          </a:bodyPr>
          <a:lstStyle/>
          <a:p>
            <a:pPr marL="0" marR="0">
              <a:spcBef>
                <a:spcPts val="0"/>
              </a:spcBef>
              <a:spcAft>
                <a:spcPts val="0"/>
              </a:spcAft>
            </a:pPr>
            <a:r>
              <a:rPr lang="en-US" sz="2200" u="sng">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Personal Assistance Service Agencies (PASA) Regulations</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u="sng">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Skilled Home Health Agencies (HHAS) Regulations</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u="sng">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Home Health - Aide Only (HHAAO) Regulations</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200" u="sng">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Hospice (HSPC) Regulations</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200" u="sng">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pPr marL="0" marR="0">
              <a:spcBef>
                <a:spcPts val="0"/>
              </a:spcBef>
              <a:spcAft>
                <a:spcPts val="0"/>
              </a:spcAft>
            </a:pPr>
            <a:r>
              <a:rPr lang="en-US" sz="2200" u="sng">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DHCQ Regulations (all license types)</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200">
              <a:solidFill>
                <a:schemeClr val="bg1"/>
              </a:solidFill>
            </a:endParaRPr>
          </a:p>
        </p:txBody>
      </p:sp>
      <p:sp>
        <p:nvSpPr>
          <p:cNvPr id="4" name="Slide Number Placeholder 3">
            <a:extLst>
              <a:ext uri="{FF2B5EF4-FFF2-40B4-BE49-F238E27FC236}">
                <a16:creationId xmlns:a16="http://schemas.microsoft.com/office/drawing/2014/main" id="{19B1C39A-46CC-4171-A76C-2814EE126824}"/>
              </a:ext>
            </a:extLst>
          </p:cNvPr>
          <p:cNvSpPr>
            <a:spLocks noGrp="1"/>
          </p:cNvSpPr>
          <p:nvPr>
            <p:ph type="sldNum" sz="quarter" idx="12"/>
          </p:nvPr>
        </p:nvSpPr>
        <p:spPr>
          <a:xfrm>
            <a:off x="10800704" y="5875868"/>
            <a:ext cx="542697" cy="279400"/>
          </a:xfrm>
        </p:spPr>
        <p:txBody>
          <a:bodyPr>
            <a:normAutofit/>
          </a:bodyPr>
          <a:lstStyle/>
          <a:p>
            <a:pPr>
              <a:spcAft>
                <a:spcPts val="600"/>
              </a:spcAft>
            </a:pPr>
            <a:fld id="{E97799C9-84D9-46D2-A11E-BCF8A720529D}" type="slidenum">
              <a:rPr lang="en-US">
                <a:solidFill>
                  <a:schemeClr val="bg1"/>
                </a:solidFill>
              </a:rPr>
              <a:pPr>
                <a:spcAft>
                  <a:spcPts val="600"/>
                </a:spcAft>
              </a:pPr>
              <a:t>46</a:t>
            </a:fld>
            <a:endParaRPr lang="en-US">
              <a:solidFill>
                <a:schemeClr val="bg1"/>
              </a:solidFill>
            </a:endParaRPr>
          </a:p>
        </p:txBody>
      </p:sp>
      <p:sp>
        <p:nvSpPr>
          <p:cNvPr id="15" name="Rectangle 14">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50708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63B6-B995-7176-4108-597F107679F8}"/>
              </a:ext>
            </a:extLst>
          </p:cNvPr>
          <p:cNvSpPr>
            <a:spLocks noGrp="1"/>
          </p:cNvSpPr>
          <p:nvPr>
            <p:ph type="title"/>
          </p:nvPr>
        </p:nvSpPr>
        <p:spPr/>
        <p:txBody>
          <a:bodyPr>
            <a:normAutofit fontScale="90000"/>
          </a:bodyPr>
          <a:lstStyle/>
          <a:p>
            <a:r>
              <a:rPr lang="en-US" dirty="0"/>
              <a:t>Delaware Association for Home and Community Care  </a:t>
            </a:r>
          </a:p>
        </p:txBody>
      </p:sp>
      <p:sp>
        <p:nvSpPr>
          <p:cNvPr id="3" name="Content Placeholder 2">
            <a:extLst>
              <a:ext uri="{FF2B5EF4-FFF2-40B4-BE49-F238E27FC236}">
                <a16:creationId xmlns:a16="http://schemas.microsoft.com/office/drawing/2014/main" id="{D2721294-C691-DC4A-C567-D793F2A1B6F0}"/>
              </a:ext>
            </a:extLst>
          </p:cNvPr>
          <p:cNvSpPr>
            <a:spLocks noGrp="1"/>
          </p:cNvSpPr>
          <p:nvPr>
            <p:ph idx="1"/>
          </p:nvPr>
        </p:nvSpPr>
        <p:spPr/>
        <p:txBody>
          <a:bodyPr/>
          <a:lstStyle/>
          <a:p>
            <a:r>
              <a:rPr lang="en-US" dirty="0"/>
              <a:t>This is an association of home care agencies in Delaware. </a:t>
            </a:r>
          </a:p>
          <a:p>
            <a:r>
              <a:rPr lang="en-US" dirty="0"/>
              <a:t> It does have a membership fee associated with membership.  It is not mandatory – it is completely optional.  </a:t>
            </a:r>
          </a:p>
          <a:p>
            <a:r>
              <a:rPr lang="en-US" dirty="0"/>
              <a:t>They offer education and support to home care agencies.  </a:t>
            </a:r>
          </a:p>
          <a:p>
            <a:r>
              <a:rPr lang="en-US" dirty="0"/>
              <a:t>Additionally, they meet with our office biweekly and let us know about concerns the agencies are facing.  </a:t>
            </a:r>
          </a:p>
        </p:txBody>
      </p:sp>
      <p:sp>
        <p:nvSpPr>
          <p:cNvPr id="4" name="Slide Number Placeholder 3">
            <a:extLst>
              <a:ext uri="{FF2B5EF4-FFF2-40B4-BE49-F238E27FC236}">
                <a16:creationId xmlns:a16="http://schemas.microsoft.com/office/drawing/2014/main" id="{3F89AA0F-1ECA-F8FE-3E90-4EAC04574300}"/>
              </a:ext>
            </a:extLst>
          </p:cNvPr>
          <p:cNvSpPr>
            <a:spLocks noGrp="1"/>
          </p:cNvSpPr>
          <p:nvPr>
            <p:ph type="sldNum" sz="quarter" idx="12"/>
          </p:nvPr>
        </p:nvSpPr>
        <p:spPr/>
        <p:txBody>
          <a:bodyPr/>
          <a:lstStyle/>
          <a:p>
            <a:fld id="{E97799C9-84D9-46D2-A11E-BCF8A720529D}" type="slidenum">
              <a:rPr lang="en-US" smtClean="0"/>
              <a:t>47</a:t>
            </a:fld>
            <a:endParaRPr lang="en-US" dirty="0"/>
          </a:p>
        </p:txBody>
      </p:sp>
    </p:spTree>
    <p:extLst>
      <p:ext uri="{BB962C8B-B14F-4D97-AF65-F5344CB8AC3E}">
        <p14:creationId xmlns:p14="http://schemas.microsoft.com/office/powerpoint/2010/main" val="3657095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5" name="Picture 4">
            <a:extLst>
              <a:ext uri="{FF2B5EF4-FFF2-40B4-BE49-F238E27FC236}">
                <a16:creationId xmlns:a16="http://schemas.microsoft.com/office/drawing/2014/main" id="{DBB7FE72-EE32-9E9D-523D-4883C6911DC6}"/>
              </a:ext>
            </a:extLst>
          </p:cNvPr>
          <p:cNvPicPr>
            <a:picLocks noChangeAspect="1"/>
          </p:cNvPicPr>
          <p:nvPr/>
        </p:nvPicPr>
        <p:blipFill rotWithShape="1">
          <a:blip r:embed="rId5"/>
          <a:srcRect r="1" b="6844"/>
          <a:stretch/>
        </p:blipFill>
        <p:spPr>
          <a:xfrm>
            <a:off x="1674659" y="984919"/>
            <a:ext cx="8808034" cy="4615479"/>
          </a:xfrm>
          <a:prstGeom prst="rect">
            <a:avLst/>
          </a:prstGeom>
        </p:spPr>
      </p:pic>
      <p:grpSp>
        <p:nvGrpSpPr>
          <p:cNvPr id="34" name="Group 33">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35"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6" name="Picture 35">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7"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8" name="Picture 37">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4" name="Slide Number Placeholder 3">
            <a:extLst>
              <a:ext uri="{FF2B5EF4-FFF2-40B4-BE49-F238E27FC236}">
                <a16:creationId xmlns:a16="http://schemas.microsoft.com/office/drawing/2014/main" id="{C83E01FD-8DA4-C565-7475-A4283BD85859}"/>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a:pPr>
                <a:spcAft>
                  <a:spcPts val="600"/>
                </a:spcAft>
              </a:pPr>
              <a:t>48</a:t>
            </a:fld>
            <a:endParaRPr lang="en-US"/>
          </a:p>
        </p:txBody>
      </p:sp>
    </p:spTree>
    <p:extLst>
      <p:ext uri="{BB962C8B-B14F-4D97-AF65-F5344CB8AC3E}">
        <p14:creationId xmlns:p14="http://schemas.microsoft.com/office/powerpoint/2010/main" val="3418344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84B0B5-4158-4D4B-AFB4-D5565A0782F0}"/>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52879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FB48B08-24D8-1104-7B23-C1CB120390C7}"/>
              </a:ext>
            </a:extLst>
          </p:cNvPr>
          <p:cNvSpPr>
            <a:spLocks noGrp="1"/>
          </p:cNvSpPr>
          <p:nvPr>
            <p:ph type="title"/>
          </p:nvPr>
        </p:nvSpPr>
        <p:spPr>
          <a:xfrm>
            <a:off x="952108" y="954756"/>
            <a:ext cx="2730414" cy="4946003"/>
          </a:xfrm>
        </p:spPr>
        <p:txBody>
          <a:bodyPr>
            <a:normAutofit/>
          </a:bodyPr>
          <a:lstStyle/>
          <a:p>
            <a:pPr>
              <a:lnSpc>
                <a:spcPct val="90000"/>
              </a:lnSpc>
            </a:pPr>
            <a:br>
              <a:rPr lang="en-US" sz="4100" dirty="0">
                <a:solidFill>
                  <a:srgbClr val="FFFFFF"/>
                </a:solidFill>
              </a:rPr>
            </a:br>
            <a:r>
              <a:rPr lang="en-US" sz="4100" dirty="0">
                <a:solidFill>
                  <a:srgbClr val="FFFFFF"/>
                </a:solidFill>
              </a:rPr>
              <a:t>Office of Health Facilities Licensing and Certification (OHFLC)</a:t>
            </a:r>
          </a:p>
        </p:txBody>
      </p:sp>
      <p:sp>
        <p:nvSpPr>
          <p:cNvPr id="31" name="Rectangle 30">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519574-A81E-47D4-7C4E-4120F1D4033B}"/>
              </a:ext>
            </a:extLst>
          </p:cNvPr>
          <p:cNvSpPr>
            <a:spLocks noGrp="1"/>
          </p:cNvSpPr>
          <p:nvPr>
            <p:ph idx="1"/>
          </p:nvPr>
        </p:nvSpPr>
        <p:spPr>
          <a:xfrm>
            <a:off x="5140934" y="469900"/>
            <a:ext cx="5953630" cy="5405968"/>
          </a:xfrm>
        </p:spPr>
        <p:txBody>
          <a:bodyPr anchor="ctr">
            <a:normAutofit/>
          </a:bodyPr>
          <a:lstStyle/>
          <a:p>
            <a:pPr marL="0" indent="0">
              <a:buNone/>
            </a:pPr>
            <a:endParaRPr lang="en-US" dirty="0"/>
          </a:p>
          <a:p>
            <a:pPr marL="0" indent="0">
              <a:buNone/>
            </a:pPr>
            <a:r>
              <a:rPr lang="en-US" dirty="0"/>
              <a:t>This office oversees the licensing of over 300 agencies and facilities throughout the state. This number is growing with every new agency. We are responsible for all state and federal complaint investigations and compliance surveys. Our priority is always the Delaware consumer and the quality of health care they are currently receiving. </a:t>
            </a:r>
          </a:p>
        </p:txBody>
      </p:sp>
      <p:sp>
        <p:nvSpPr>
          <p:cNvPr id="4" name="Slide Number Placeholder 3">
            <a:extLst>
              <a:ext uri="{FF2B5EF4-FFF2-40B4-BE49-F238E27FC236}">
                <a16:creationId xmlns:a16="http://schemas.microsoft.com/office/drawing/2014/main" id="{3C665768-4005-C23A-E2A2-92C83076D260}"/>
              </a:ext>
            </a:extLst>
          </p:cNvPr>
          <p:cNvSpPr>
            <a:spLocks noGrp="1"/>
          </p:cNvSpPr>
          <p:nvPr>
            <p:ph type="sldNum" sz="quarter" idx="12"/>
          </p:nvPr>
        </p:nvSpPr>
        <p:spPr>
          <a:xfrm>
            <a:off x="10551868" y="5969000"/>
            <a:ext cx="542697" cy="279400"/>
          </a:xfrm>
        </p:spPr>
        <p:txBody>
          <a:bodyPr>
            <a:normAutofit/>
          </a:bodyPr>
          <a:lstStyle/>
          <a:p>
            <a:pPr>
              <a:spcAft>
                <a:spcPts val="600"/>
              </a:spcAft>
            </a:pPr>
            <a:fld id="{E97799C9-84D9-46D2-A11E-BCF8A720529D}" type="slidenum">
              <a:rPr lang="en-US" smtClean="0"/>
              <a:pPr>
                <a:spcAft>
                  <a:spcPts val="600"/>
                </a:spcAft>
              </a:pPr>
              <a:t>5</a:t>
            </a:fld>
            <a:endParaRPr lang="en-US"/>
          </a:p>
        </p:txBody>
      </p:sp>
    </p:spTree>
    <p:extLst>
      <p:ext uri="{BB962C8B-B14F-4D97-AF65-F5344CB8AC3E}">
        <p14:creationId xmlns:p14="http://schemas.microsoft.com/office/powerpoint/2010/main" val="3481166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Questions?</a:t>
            </a:r>
          </a:p>
        </p:txBody>
      </p:sp>
      <p:sp>
        <p:nvSpPr>
          <p:cNvPr id="3" name="Text Placeholder 2"/>
          <p:cNvSpPr>
            <a:spLocks noGrp="1"/>
          </p:cNvSpPr>
          <p:nvPr>
            <p:ph type="body" idx="1"/>
          </p:nvPr>
        </p:nvSpPr>
        <p:spPr/>
        <p:txBody>
          <a:bodyPr>
            <a:normAutofit fontScale="85000" lnSpcReduction="10000"/>
          </a:bodyPr>
          <a:lstStyle/>
          <a:p>
            <a:r>
              <a:rPr lang="en-US" sz="4400" b="1" dirty="0"/>
              <a:t>Email OHFLC:</a:t>
            </a:r>
          </a:p>
          <a:p>
            <a:r>
              <a:rPr lang="en-US" sz="4400" b="1" dirty="0"/>
              <a:t>DHSS_DHCQ_OHFLCFax@Delaware.gov</a:t>
            </a:r>
          </a:p>
        </p:txBody>
      </p:sp>
      <p:sp>
        <p:nvSpPr>
          <p:cNvPr id="5" name="Slide Number Placeholder 4">
            <a:extLst>
              <a:ext uri="{FF2B5EF4-FFF2-40B4-BE49-F238E27FC236}">
                <a16:creationId xmlns:a16="http://schemas.microsoft.com/office/drawing/2014/main" id="{F4DF12AC-9FFE-4004-A265-1B9DA48752C6}"/>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74749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Licensure Types</a:t>
            </a:r>
          </a:p>
        </p:txBody>
      </p:sp>
      <p:sp>
        <p:nvSpPr>
          <p:cNvPr id="3" name="Content Placeholder 2"/>
          <p:cNvSpPr>
            <a:spLocks noGrp="1"/>
          </p:cNvSpPr>
          <p:nvPr>
            <p:ph idx="1"/>
          </p:nvPr>
        </p:nvSpPr>
        <p:spPr>
          <a:xfrm>
            <a:off x="803564" y="2556932"/>
            <a:ext cx="10584871" cy="3318936"/>
          </a:xfrm>
        </p:spPr>
        <p:txBody>
          <a:bodyPr>
            <a:normAutofit fontScale="85000" lnSpcReduction="20000"/>
          </a:bodyPr>
          <a:lstStyle/>
          <a:p>
            <a:pPr>
              <a:spcAft>
                <a:spcPts val="0"/>
              </a:spcAft>
            </a:pPr>
            <a:r>
              <a:rPr lang="en-US" dirty="0"/>
              <a:t>Personal Assistance Services Agency (PASA) </a:t>
            </a:r>
          </a:p>
          <a:p>
            <a:pPr lvl="1">
              <a:spcAft>
                <a:spcPts val="0"/>
              </a:spcAft>
            </a:pPr>
            <a:r>
              <a:rPr lang="en-US" dirty="0"/>
              <a:t>Does not require the judgment and skills of a licensed nurse. </a:t>
            </a:r>
          </a:p>
          <a:p>
            <a:pPr lvl="1">
              <a:spcAft>
                <a:spcPts val="0"/>
              </a:spcAft>
            </a:pPr>
            <a:r>
              <a:rPr lang="en-US" dirty="0"/>
              <a:t>Activities of Daily Living (ADL), companion, transportation, homemaker services by a Direct Care Worker</a:t>
            </a:r>
          </a:p>
          <a:p>
            <a:pPr>
              <a:spcAft>
                <a:spcPts val="0"/>
              </a:spcAft>
            </a:pPr>
            <a:r>
              <a:rPr lang="en-US" dirty="0"/>
              <a:t>Home Health Agency – Aide Only (HHAAO)</a:t>
            </a:r>
          </a:p>
          <a:p>
            <a:pPr lvl="1">
              <a:spcAft>
                <a:spcPts val="0"/>
              </a:spcAft>
            </a:pPr>
            <a:r>
              <a:rPr lang="en-US" dirty="0"/>
              <a:t>Provides home health aide services under the supervision of an RN.</a:t>
            </a:r>
          </a:p>
          <a:p>
            <a:pPr>
              <a:spcAft>
                <a:spcPts val="0"/>
              </a:spcAft>
            </a:pPr>
            <a:r>
              <a:rPr lang="en-US" dirty="0"/>
              <a:t>Skilled Home Health Agency (HHAS)</a:t>
            </a:r>
          </a:p>
          <a:p>
            <a:pPr lvl="1">
              <a:spcAft>
                <a:spcPts val="0"/>
              </a:spcAft>
            </a:pPr>
            <a:r>
              <a:rPr lang="en-US" dirty="0"/>
              <a:t>Services by licensed professionals – Skilled Nursing (SN), Physical Therapy (PT), Occupational Therapy (OT), Speech/Language Pathologist (SLP)</a:t>
            </a:r>
          </a:p>
          <a:p>
            <a:pPr lvl="1">
              <a:spcAft>
                <a:spcPts val="0"/>
              </a:spcAft>
            </a:pPr>
            <a:r>
              <a:rPr lang="en-US" dirty="0"/>
              <a:t>Must provide two (2) or more home care services, one of which must be either licensed nursing services or home health aide services.</a:t>
            </a:r>
          </a:p>
          <a:p>
            <a:pPr>
              <a:spcAft>
                <a:spcPts val="0"/>
              </a:spcAft>
            </a:pPr>
            <a:r>
              <a:rPr lang="en-US" dirty="0"/>
              <a:t>Hospice (HSPC)</a:t>
            </a:r>
          </a:p>
          <a:p>
            <a:pPr lvl="1">
              <a:spcAft>
                <a:spcPts val="0"/>
              </a:spcAft>
            </a:pPr>
            <a:r>
              <a:rPr lang="en-US" dirty="0"/>
              <a:t>Medical care to terminally ill patients and their families.</a:t>
            </a:r>
          </a:p>
          <a:p>
            <a:pPr lvl="1">
              <a:spcAft>
                <a:spcPts val="0"/>
              </a:spcAft>
            </a:pPr>
            <a:endParaRPr lang="en-US" dirty="0"/>
          </a:p>
          <a:p>
            <a:pPr marL="457200" lvl="1" indent="0">
              <a:spcAft>
                <a:spcPts val="0"/>
              </a:spcAft>
              <a:buNone/>
            </a:pPr>
            <a:endParaRPr lang="en-US" dirty="0"/>
          </a:p>
        </p:txBody>
      </p:sp>
      <p:sp>
        <p:nvSpPr>
          <p:cNvPr id="5" name="Slide Number Placeholder 4">
            <a:extLst>
              <a:ext uri="{FF2B5EF4-FFF2-40B4-BE49-F238E27FC236}">
                <a16:creationId xmlns:a16="http://schemas.microsoft.com/office/drawing/2014/main" id="{8801D944-3E02-4F89-9B86-24A77E09DA16}"/>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170031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421" y="796374"/>
            <a:ext cx="10583158" cy="880027"/>
          </a:xfrm>
        </p:spPr>
        <p:txBody>
          <a:bodyPr>
            <a:normAutofit/>
          </a:bodyPr>
          <a:lstStyle/>
          <a:p>
            <a:r>
              <a:rPr lang="en-US" dirty="0">
                <a:solidFill>
                  <a:srgbClr val="FFFFFF"/>
                </a:solidFill>
              </a:rPr>
              <a:t>Overview of the Process</a:t>
            </a:r>
          </a:p>
        </p:txBody>
      </p:sp>
      <p:sp>
        <p:nvSpPr>
          <p:cNvPr id="9" name="Rectangle 13">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5">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95401" y="2612256"/>
            <a:ext cx="9601196" cy="3263612"/>
          </a:xfrm>
        </p:spPr>
        <p:txBody>
          <a:bodyPr>
            <a:normAutofit fontScale="77500" lnSpcReduction="20000"/>
          </a:bodyPr>
          <a:lstStyle/>
          <a:p>
            <a:pPr>
              <a:lnSpc>
                <a:spcPct val="90000"/>
              </a:lnSpc>
            </a:pPr>
            <a:endParaRPr lang="en-US" sz="1500" dirty="0"/>
          </a:p>
          <a:p>
            <a:pPr>
              <a:lnSpc>
                <a:spcPct val="90000"/>
              </a:lnSpc>
            </a:pPr>
            <a:r>
              <a:rPr lang="en-US" sz="2200" dirty="0"/>
              <a:t>You will complete the application with all of the attachments. </a:t>
            </a:r>
          </a:p>
          <a:p>
            <a:pPr>
              <a:lnSpc>
                <a:spcPct val="90000"/>
              </a:lnSpc>
            </a:pPr>
            <a:r>
              <a:rPr lang="en-US" sz="2200" dirty="0"/>
              <a:t>You must have a certified check or money order with the appropriate application fee made out to the State of Delaware. Your application will not be accepted unless the fee is included with a certified check or money order. </a:t>
            </a:r>
          </a:p>
          <a:p>
            <a:pPr>
              <a:lnSpc>
                <a:spcPct val="90000"/>
              </a:lnSpc>
            </a:pPr>
            <a:r>
              <a:rPr lang="en-US" sz="2200" dirty="0"/>
              <a:t> You are going  to prepare a binder with your completed documents by following the document compliance checklist for the agency type you are interested in opening.  You must be compliant with the regulation on the checklists. Please look for the document compliance Review Guide to see what information is expected for each regulation . </a:t>
            </a:r>
          </a:p>
          <a:p>
            <a:pPr>
              <a:lnSpc>
                <a:spcPct val="90000"/>
              </a:lnSpc>
            </a:pPr>
            <a:r>
              <a:rPr lang="en-US" sz="2200" dirty="0"/>
              <a:t>Keep</a:t>
            </a:r>
            <a:r>
              <a:rPr lang="en-US" sz="2200" baseline="0" dirty="0"/>
              <a:t> in mind that l</a:t>
            </a:r>
            <a:r>
              <a:rPr lang="en-US" sz="2200" dirty="0"/>
              <a:t>icensure</a:t>
            </a:r>
            <a:r>
              <a:rPr lang="en-US" sz="2200" baseline="0" dirty="0"/>
              <a:t> fees are non-refund</a:t>
            </a:r>
          </a:p>
          <a:p>
            <a:pPr>
              <a:lnSpc>
                <a:spcPct val="90000"/>
              </a:lnSpc>
            </a:pPr>
            <a:r>
              <a:rPr lang="en-US" sz="2200" dirty="0"/>
              <a:t>You must make a copy your binder for yourself also to reference. Your binder will not be returned.</a:t>
            </a:r>
          </a:p>
          <a:p>
            <a:pPr>
              <a:lnSpc>
                <a:spcPct val="90000"/>
              </a:lnSpc>
            </a:pPr>
            <a:r>
              <a:rPr lang="en-US" sz="2200" dirty="0"/>
              <a:t>Once OHFLC has completed the review of your binder, you will be notified of the results.  If you do not pass the first submission, you will have one more chance to submit your revisions within 30 days.</a:t>
            </a:r>
          </a:p>
          <a:p>
            <a:pPr>
              <a:lnSpc>
                <a:spcPct val="90000"/>
              </a:lnSpc>
            </a:pPr>
            <a:endParaRPr lang="en-US" sz="1500" dirty="0"/>
          </a:p>
          <a:p>
            <a:pPr>
              <a:lnSpc>
                <a:spcPct val="90000"/>
              </a:lnSpc>
            </a:pPr>
            <a:endParaRPr lang="en-US" sz="1500" dirty="0"/>
          </a:p>
        </p:txBody>
      </p:sp>
      <p:sp>
        <p:nvSpPr>
          <p:cNvPr id="5" name="Slide Number Placeholder 4">
            <a:extLst>
              <a:ext uri="{FF2B5EF4-FFF2-40B4-BE49-F238E27FC236}">
                <a16:creationId xmlns:a16="http://schemas.microsoft.com/office/drawing/2014/main" id="{C3D494AE-5C87-4800-88FE-35324044D60F}"/>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7</a:t>
            </a:fld>
            <a:endParaRPr lang="en-US"/>
          </a:p>
        </p:txBody>
      </p:sp>
    </p:spTree>
    <p:extLst>
      <p:ext uri="{BB962C8B-B14F-4D97-AF65-F5344CB8AC3E}">
        <p14:creationId xmlns:p14="http://schemas.microsoft.com/office/powerpoint/2010/main" val="262563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6DDEE-E693-4787-BFC2-949CFE70C2A6}"/>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Overview of the Process (cont.)</a:t>
            </a:r>
          </a:p>
        </p:txBody>
      </p:sp>
      <p:sp>
        <p:nvSpPr>
          <p:cNvPr id="8" name="Rectangle 1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1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13746F-721C-42AD-ABA8-9AE1B9BD6B5F}"/>
              </a:ext>
            </a:extLst>
          </p:cNvPr>
          <p:cNvSpPr>
            <a:spLocks noGrp="1"/>
          </p:cNvSpPr>
          <p:nvPr>
            <p:ph idx="1"/>
          </p:nvPr>
        </p:nvSpPr>
        <p:spPr>
          <a:xfrm>
            <a:off x="1295401" y="2612255"/>
            <a:ext cx="9601196" cy="3839915"/>
          </a:xfrm>
        </p:spPr>
        <p:txBody>
          <a:bodyPr>
            <a:normAutofit fontScale="92500" lnSpcReduction="10000"/>
          </a:bodyPr>
          <a:lstStyle/>
          <a:p>
            <a:pPr>
              <a:lnSpc>
                <a:spcPct val="90000"/>
              </a:lnSpc>
            </a:pPr>
            <a:endParaRPr lang="en-US" sz="1400" dirty="0"/>
          </a:p>
          <a:p>
            <a:pPr>
              <a:lnSpc>
                <a:spcPct val="90000"/>
              </a:lnSpc>
              <a:buFont typeface="Arial" panose="020B0604020202020204" pitchFamily="34" charset="0"/>
              <a:buChar char="•"/>
            </a:pPr>
            <a:r>
              <a:rPr lang="en-US" sz="1800" dirty="0"/>
              <a:t>After you have successfully completed Part 1 of the Document Compliance Binder review, you will submit Part 2 of the </a:t>
            </a:r>
            <a:r>
              <a:rPr lang="en-US" sz="1800" i="1" dirty="0"/>
              <a:t>Initial Licensure Application</a:t>
            </a:r>
            <a:r>
              <a:rPr lang="en-US" sz="1800" dirty="0"/>
              <a:t> and </a:t>
            </a:r>
            <a:r>
              <a:rPr lang="en-US" sz="1800" i="1" dirty="0"/>
              <a:t>Document Compliance Checklist</a:t>
            </a:r>
          </a:p>
          <a:p>
            <a:pPr>
              <a:lnSpc>
                <a:spcPct val="90000"/>
              </a:lnSpc>
              <a:buFont typeface="Arial" panose="020B0604020202020204" pitchFamily="34" charset="0"/>
              <a:buChar char="•"/>
            </a:pPr>
            <a:r>
              <a:rPr lang="en-US" sz="1800" dirty="0"/>
              <a:t> After successfully completing the Document Compliance Review, you will be granted an Initial 90-day license.</a:t>
            </a:r>
          </a:p>
          <a:p>
            <a:pPr>
              <a:lnSpc>
                <a:spcPct val="90000"/>
              </a:lnSpc>
            </a:pPr>
            <a:r>
              <a:rPr lang="en-US" sz="1800" dirty="0"/>
              <a:t> You must notify OHFLC as soon as you begin servicing a client. </a:t>
            </a:r>
          </a:p>
          <a:p>
            <a:pPr>
              <a:lnSpc>
                <a:spcPct val="90000"/>
              </a:lnSpc>
            </a:pPr>
            <a:r>
              <a:rPr lang="en-US" sz="1800" dirty="0"/>
              <a:t>OHFLC does not supply clients for any agencies</a:t>
            </a:r>
          </a:p>
          <a:p>
            <a:pPr>
              <a:lnSpc>
                <a:spcPct val="90000"/>
              </a:lnSpc>
            </a:pPr>
            <a:r>
              <a:rPr lang="en-US" sz="1800" dirty="0"/>
              <a:t>OHFLC is not involved with any reimbursement for care </a:t>
            </a:r>
          </a:p>
          <a:p>
            <a:pPr>
              <a:lnSpc>
                <a:spcPct val="90000"/>
              </a:lnSpc>
            </a:pPr>
            <a:r>
              <a:rPr lang="en-US" sz="1800" dirty="0"/>
              <a:t> Then OHFLC will conduct an unannounced survey at your location.</a:t>
            </a:r>
          </a:p>
          <a:p>
            <a:pPr>
              <a:lnSpc>
                <a:spcPct val="90000"/>
              </a:lnSpc>
            </a:pPr>
            <a:r>
              <a:rPr lang="en-US" sz="1800" dirty="0"/>
              <a:t> </a:t>
            </a:r>
            <a:r>
              <a:rPr lang="en-US" sz="1800" dirty="0">
                <a:highlight>
                  <a:srgbClr val="FFFF00"/>
                </a:highlight>
              </a:rPr>
              <a:t>If you are found to be out of compliance with anything during the survey, you will have to complete a </a:t>
            </a:r>
            <a:r>
              <a:rPr lang="en-US" sz="1800" i="1" dirty="0">
                <a:highlight>
                  <a:srgbClr val="FFFF00"/>
                </a:highlight>
              </a:rPr>
              <a:t>Plan of Correction </a:t>
            </a:r>
            <a:r>
              <a:rPr lang="en-US" sz="1800" dirty="0">
                <a:highlight>
                  <a:srgbClr val="FFFF00"/>
                </a:highlight>
              </a:rPr>
              <a:t>(PoC). You have a </a:t>
            </a:r>
            <a:r>
              <a:rPr lang="en-US" sz="1800" b="1" u="sng" dirty="0">
                <a:highlight>
                  <a:srgbClr val="FFFF00"/>
                </a:highlight>
              </a:rPr>
              <a:t>limited number of chances to gain compliance with your PoC.</a:t>
            </a:r>
            <a:r>
              <a:rPr lang="en-US" sz="1800" dirty="0">
                <a:highlight>
                  <a:srgbClr val="FFFF00"/>
                </a:highlight>
              </a:rPr>
              <a:t>  If you cannot gain compliance, you will not receive your full annual license. You will no longer be able to operate an agency caring for patients/consumers.</a:t>
            </a:r>
          </a:p>
          <a:p>
            <a:pPr>
              <a:lnSpc>
                <a:spcPct val="90000"/>
              </a:lnSpc>
            </a:pPr>
            <a:endParaRPr lang="en-US" sz="1300" dirty="0">
              <a:highlight>
                <a:srgbClr val="FFFF00"/>
              </a:highlight>
            </a:endParaRPr>
          </a:p>
        </p:txBody>
      </p:sp>
      <p:sp>
        <p:nvSpPr>
          <p:cNvPr id="4" name="Slide Number Placeholder 3">
            <a:extLst>
              <a:ext uri="{FF2B5EF4-FFF2-40B4-BE49-F238E27FC236}">
                <a16:creationId xmlns:a16="http://schemas.microsoft.com/office/drawing/2014/main" id="{95FEC7A5-BD07-48F1-99B8-73FF7928ACDF}"/>
              </a:ext>
            </a:extLst>
          </p:cNvPr>
          <p:cNvSpPr>
            <a:spLocks noGrp="1"/>
          </p:cNvSpPr>
          <p:nvPr>
            <p:ph type="sldNum" sz="quarter" idx="12"/>
          </p:nvPr>
        </p:nvSpPr>
        <p:spPr>
          <a:xfrm>
            <a:off x="10353901" y="5969000"/>
            <a:ext cx="542697" cy="279400"/>
          </a:xfrm>
        </p:spPr>
        <p:txBody>
          <a:bodyPr>
            <a:normAutofit/>
          </a:bodyPr>
          <a:lstStyle/>
          <a:p>
            <a:pPr>
              <a:spcAft>
                <a:spcPts val="600"/>
              </a:spcAft>
            </a:pPr>
            <a:fld id="{E97799C9-84D9-46D2-A11E-BCF8A720529D}" type="slidenum">
              <a:rPr lang="en-US" smtClean="0"/>
              <a:pPr>
                <a:spcAft>
                  <a:spcPts val="600"/>
                </a:spcAft>
              </a:pPr>
              <a:t>8</a:t>
            </a:fld>
            <a:endParaRPr lang="en-US"/>
          </a:p>
        </p:txBody>
      </p:sp>
    </p:spTree>
    <p:extLst>
      <p:ext uri="{BB962C8B-B14F-4D97-AF65-F5344CB8AC3E}">
        <p14:creationId xmlns:p14="http://schemas.microsoft.com/office/powerpoint/2010/main" val="125618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8730A-525C-3592-8357-10E80F411351}"/>
              </a:ext>
            </a:extLst>
          </p:cNvPr>
          <p:cNvSpPr>
            <a:spLocks noGrp="1"/>
          </p:cNvSpPr>
          <p:nvPr>
            <p:ph type="ctrTitle"/>
          </p:nvPr>
        </p:nvSpPr>
        <p:spPr>
          <a:xfrm>
            <a:off x="2688165" y="2073530"/>
            <a:ext cx="6815669" cy="1118403"/>
          </a:xfrm>
        </p:spPr>
        <p:txBody>
          <a:bodyPr/>
          <a:lstStyle/>
          <a:p>
            <a:r>
              <a:rPr lang="en-US" sz="3200" b="1" u="sng" dirty="0">
                <a:highlight>
                  <a:srgbClr val="FFFF00"/>
                </a:highlight>
              </a:rPr>
              <a:t>It is not necessary to have an office, personnel or insurance at this point </a:t>
            </a:r>
            <a:endParaRPr lang="en-US" sz="3200" dirty="0"/>
          </a:p>
        </p:txBody>
      </p:sp>
      <p:sp>
        <p:nvSpPr>
          <p:cNvPr id="5" name="Subtitle 4">
            <a:extLst>
              <a:ext uri="{FF2B5EF4-FFF2-40B4-BE49-F238E27FC236}">
                <a16:creationId xmlns:a16="http://schemas.microsoft.com/office/drawing/2014/main" id="{F0C14378-EA5C-393B-9DF8-9848FFB9E298}"/>
              </a:ext>
            </a:extLst>
          </p:cNvPr>
          <p:cNvSpPr>
            <a:spLocks noGrp="1"/>
          </p:cNvSpPr>
          <p:nvPr>
            <p:ph type="subTitle" idx="1"/>
          </p:nvPr>
        </p:nvSpPr>
        <p:spPr/>
        <p:txBody>
          <a:bodyPr>
            <a:normAutofit fontScale="92500" lnSpcReduction="20000"/>
          </a:bodyPr>
          <a:lstStyle/>
          <a:p>
            <a:r>
              <a:rPr lang="en-US" sz="2400" dirty="0"/>
              <a:t>Once you pass your document compliance review you will be asked to submit this information with Part 2 of your Initial Licensure Application. Do not spend any money until this step.</a:t>
            </a:r>
          </a:p>
          <a:p>
            <a:endParaRPr lang="en-US" dirty="0"/>
          </a:p>
        </p:txBody>
      </p:sp>
      <p:sp>
        <p:nvSpPr>
          <p:cNvPr id="2" name="Slide Number Placeholder 1">
            <a:extLst>
              <a:ext uri="{FF2B5EF4-FFF2-40B4-BE49-F238E27FC236}">
                <a16:creationId xmlns:a16="http://schemas.microsoft.com/office/drawing/2014/main" id="{273B8F90-3F14-4C1C-86D6-443CEA8A2EF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35534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9310</TotalTime>
  <Words>4264</Words>
  <Application>Microsoft Office PowerPoint</Application>
  <PresentationFormat>Widescreen</PresentationFormat>
  <Paragraphs>523</Paragraphs>
  <Slides>50</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Garamond</vt:lpstr>
      <vt:lpstr>Symbol</vt:lpstr>
      <vt:lpstr>Organic</vt:lpstr>
      <vt:lpstr>Interested Providers</vt:lpstr>
      <vt:lpstr>Welcome!</vt:lpstr>
      <vt:lpstr>PowerPoint Presentation</vt:lpstr>
      <vt:lpstr>PowerPoint Presentation</vt:lpstr>
      <vt:lpstr> Office of Health Facilities Licensing and Certification (OHFLC)</vt:lpstr>
      <vt:lpstr>Licensure Types</vt:lpstr>
      <vt:lpstr>Overview of the Process</vt:lpstr>
      <vt:lpstr>Overview of the Process (cont.)</vt:lpstr>
      <vt:lpstr>It is not necessary to have an office, personnel or insurance at this point </vt:lpstr>
      <vt:lpstr>Overview of the Process (cont.)</vt:lpstr>
      <vt:lpstr>Document Compliance Checklist </vt:lpstr>
      <vt:lpstr>Document Compliance Checklist </vt:lpstr>
      <vt:lpstr>Meeting regulatory Requirements </vt:lpstr>
      <vt:lpstr> Document Compliance Binders </vt:lpstr>
      <vt:lpstr>Document Compliance Binder (cont.)</vt:lpstr>
      <vt:lpstr>Document Compliance Submission Instructions</vt:lpstr>
      <vt:lpstr> Document Compliance Submission</vt:lpstr>
      <vt:lpstr>Items that should be included in Document Compliance Binder</vt:lpstr>
      <vt:lpstr>PowerPoint Presentation</vt:lpstr>
      <vt:lpstr>PowerPoint Presentation</vt:lpstr>
      <vt:lpstr>Compliance</vt:lpstr>
      <vt:lpstr>New Hire Orientation</vt:lpstr>
      <vt:lpstr>Orientation</vt:lpstr>
      <vt:lpstr>Competency </vt:lpstr>
      <vt:lpstr>Annual In-Service Training</vt:lpstr>
      <vt:lpstr>After Document Compliance is approved, you will be sent these documents.</vt:lpstr>
      <vt:lpstr>Part II Document Compliance</vt:lpstr>
      <vt:lpstr>After the Initial License is Granted</vt:lpstr>
      <vt:lpstr>Personnel files will be reviewed during the initial survey and must include:</vt:lpstr>
      <vt:lpstr>Background Checks</vt:lpstr>
      <vt:lpstr>Background Checks (cont.)</vt:lpstr>
      <vt:lpstr>     Tuberculosis (TB) Screening &amp; Testing </vt:lpstr>
      <vt:lpstr>Tuberculosis continued  </vt:lpstr>
      <vt:lpstr>Drug Screens</vt:lpstr>
      <vt:lpstr>Physical </vt:lpstr>
      <vt:lpstr>Service Letters</vt:lpstr>
      <vt:lpstr>PowerPoint Presentation</vt:lpstr>
      <vt:lpstr>PowerPoint Presentation</vt:lpstr>
      <vt:lpstr>PowerPoint Presentation</vt:lpstr>
      <vt:lpstr>PowerPoint Presentation</vt:lpstr>
      <vt:lpstr>Waivers/Changes </vt:lpstr>
      <vt:lpstr>Resources/Web Links</vt:lpstr>
      <vt:lpstr>Resources (cont.)</vt:lpstr>
      <vt:lpstr>Resources (cont.)</vt:lpstr>
      <vt:lpstr>Accrediting/Deeming Organizations for Skilled Home Health Agencies and Hospice Agencies must be fully licensed (having received annual license after passing the unannounced survey) prior to applying for accreditation. This also applies to being a Medicare provider.</vt:lpstr>
      <vt:lpstr>Delaware State Regulations </vt:lpstr>
      <vt:lpstr>Delaware Association for Home and Community Care  </vt:lpstr>
      <vt:lpstr>PowerPoint Presentation</vt:lpstr>
      <vt:lpstr>PowerPoint Presentation</vt:lpstr>
      <vt:lpstr>Questions?</vt:lpstr>
    </vt:vector>
  </TitlesOfParts>
  <Company>DHSS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Prospective Providers Meeting</dc:title>
  <dc:creator>Kinderman, Deborah (DHSS)</dc:creator>
  <cp:lastModifiedBy>Maurer, Sharon (DHSS)</cp:lastModifiedBy>
  <cp:revision>215</cp:revision>
  <cp:lastPrinted>2019-06-21T14:34:21Z</cp:lastPrinted>
  <dcterms:created xsi:type="dcterms:W3CDTF">2017-11-08T15:47:47Z</dcterms:created>
  <dcterms:modified xsi:type="dcterms:W3CDTF">2025-03-25T15:33:02Z</dcterms:modified>
</cp:coreProperties>
</file>