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4"/>
  </p:notesMasterIdLst>
  <p:sldIdLst>
    <p:sldId id="256" r:id="rId5"/>
    <p:sldId id="345" r:id="rId6"/>
    <p:sldId id="310" r:id="rId7"/>
    <p:sldId id="346" r:id="rId8"/>
    <p:sldId id="355" r:id="rId9"/>
    <p:sldId id="324" r:id="rId10"/>
    <p:sldId id="4115" r:id="rId11"/>
    <p:sldId id="342" r:id="rId12"/>
    <p:sldId id="334" r:id="rId13"/>
    <p:sldId id="333" r:id="rId14"/>
    <p:sldId id="4084" r:id="rId15"/>
    <p:sldId id="347" r:id="rId16"/>
    <p:sldId id="349" r:id="rId17"/>
    <p:sldId id="4112" r:id="rId18"/>
    <p:sldId id="352" r:id="rId19"/>
    <p:sldId id="4113" r:id="rId20"/>
    <p:sldId id="351" r:id="rId21"/>
    <p:sldId id="4110" r:id="rId22"/>
    <p:sldId id="361" r:id="rId23"/>
    <p:sldId id="4116" r:id="rId24"/>
    <p:sldId id="343" r:id="rId25"/>
    <p:sldId id="332" r:id="rId26"/>
    <p:sldId id="337" r:id="rId27"/>
    <p:sldId id="330" r:id="rId28"/>
    <p:sldId id="331" r:id="rId29"/>
    <p:sldId id="341" r:id="rId30"/>
    <p:sldId id="353" r:id="rId31"/>
    <p:sldId id="354" r:id="rId32"/>
    <p:sldId id="323"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67AE4B-DAAD-3C24-FE1C-2213E894485D}" name="Clella Newcomb" initials="CN" userId="Clella Newcomb" providerId="None"/>
  <p188:author id="{8BDC905D-F74F-78DF-0565-C23CC3C89EC5}" name="Aaron Blum" initials="AB" userId="S::AaronB@sandata.com::4e420003-a053-4ce1-a2a5-77bb9d986c47" providerId="AD"/>
  <p188:author id="{3D6E26BF-8AFD-587F-CB53-9C01056BD534}" name="Chandni Soni" initials="CS" userId="S::chandnis@sandata.com::3d676f53-93ed-48a2-8652-75dc05b195bf" providerId="AD"/>
  <p188:author id="{67F145C0-93EB-D404-1B2B-6927B70305EB}" name="Lee Boggs" initials="LB" userId="S::leebo@sandata.com::5abb5e8b-e639-4498-b02f-64ca1c24fb6d" providerId="AD"/>
  <p188:author id="{E336AFE5-94D7-7074-B7A6-4773DD2919F9}" name="Lee Boggs" initials="LB" userId="S::LeeBo@sandata.com::5abb5e8b-e639-4498-b02f-64ca1c24fb6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lella Newcomb" initials="CN" lastIdx="7" clrIdx="0">
    <p:extLst>
      <p:ext uri="{19B8F6BF-5375-455C-9EA6-DF929625EA0E}">
        <p15:presenceInfo xmlns:p15="http://schemas.microsoft.com/office/powerpoint/2012/main" userId="Clella Newcomb" providerId="None"/>
      </p:ext>
    </p:extLst>
  </p:cmAuthor>
  <p:cmAuthor id="2" name="Angel Newsom" initials="AN" lastIdx="2" clrIdx="1">
    <p:extLst>
      <p:ext uri="{19B8F6BF-5375-455C-9EA6-DF929625EA0E}">
        <p15:presenceInfo xmlns:p15="http://schemas.microsoft.com/office/powerpoint/2012/main" userId="S::AngelN@sandata.com::fdeb0ec5-bd46-48c5-845c-240ef1735da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62B2"/>
    <a:srgbClr val="4964A2"/>
    <a:srgbClr val="FAA8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B92DEB-42D2-AB41-B580-9392614AEC8C}" type="datetimeFigureOut">
              <a:rPr lang="en-US" smtClean="0"/>
              <a:t>12/29/2022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5DA9EC-9CDC-224C-93BE-07F6AE1EF4D7}" type="slidenum">
              <a:rPr lang="en-US" smtClean="0"/>
              <a:t>‹#›</a:t>
            </a:fld>
            <a:endParaRPr lang="en-US"/>
          </a:p>
        </p:txBody>
      </p:sp>
    </p:spTree>
    <p:extLst>
      <p:ext uri="{BB962C8B-B14F-4D97-AF65-F5344CB8AC3E}">
        <p14:creationId xmlns:p14="http://schemas.microsoft.com/office/powerpoint/2010/main" val="3176345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5DA9EC-9CDC-224C-93BE-07F6AE1EF4D7}" type="slidenum">
              <a:rPr lang="en-US" smtClean="0"/>
              <a:t>11</a:t>
            </a:fld>
            <a:endParaRPr lang="en-US"/>
          </a:p>
        </p:txBody>
      </p:sp>
    </p:spTree>
    <p:extLst>
      <p:ext uri="{BB962C8B-B14F-4D97-AF65-F5344CB8AC3E}">
        <p14:creationId xmlns:p14="http://schemas.microsoft.com/office/powerpoint/2010/main" val="190369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5DA9EC-9CDC-224C-93BE-07F6AE1EF4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1721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5DA9EC-9CDC-224C-93BE-07F6AE1EF4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2442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5DA9EC-9CDC-224C-93BE-07F6AE1EF4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77690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ADE4A9-3154-7149-9B28-8C3FC71F9A49}"/>
              </a:ext>
            </a:extLst>
          </p:cNvPr>
          <p:cNvSpPr>
            <a:spLocks noGrp="1"/>
          </p:cNvSpPr>
          <p:nvPr>
            <p:ph type="title"/>
          </p:nvPr>
        </p:nvSpPr>
        <p:spPr>
          <a:xfrm>
            <a:off x="838200" y="365125"/>
            <a:ext cx="10515600" cy="1325563"/>
          </a:xfrm>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8" name="Content Placeholder 2">
            <a:extLst>
              <a:ext uri="{FF2B5EF4-FFF2-40B4-BE49-F238E27FC236}">
                <a16:creationId xmlns:a16="http://schemas.microsoft.com/office/drawing/2014/main" id="{662FFA23-FDEC-E54C-AA51-5C64952C5AF4}"/>
              </a:ext>
            </a:extLst>
          </p:cNvPr>
          <p:cNvSpPr>
            <a:spLocks noGrp="1"/>
          </p:cNvSpPr>
          <p:nvPr>
            <p:ph idx="1" hasCustomPrompt="1"/>
          </p:nvPr>
        </p:nvSpPr>
        <p:spPr>
          <a:xfrm>
            <a:off x="838200" y="1825625"/>
            <a:ext cx="10515600" cy="4351338"/>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2"/>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9" name="Slide Number Placeholder 5">
            <a:extLst>
              <a:ext uri="{FF2B5EF4-FFF2-40B4-BE49-F238E27FC236}">
                <a16:creationId xmlns:a16="http://schemas.microsoft.com/office/drawing/2014/main" id="{05884172-EE11-3140-90F6-AF005F3DB50D}"/>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Tree>
    <p:extLst>
      <p:ext uri="{BB962C8B-B14F-4D97-AF65-F5344CB8AC3E}">
        <p14:creationId xmlns:p14="http://schemas.microsoft.com/office/powerpoint/2010/main" val="3059986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ick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a:xfrm>
            <a:off x="838200" y="1825625"/>
            <a:ext cx="10515600" cy="3481871"/>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5" name="Content Placeholder 4">
            <a:extLst>
              <a:ext uri="{FF2B5EF4-FFF2-40B4-BE49-F238E27FC236}">
                <a16:creationId xmlns:a16="http://schemas.microsoft.com/office/drawing/2014/main" id="{1CE91B5C-E93F-304C-9276-8DE67D8D9A68}"/>
              </a:ext>
            </a:extLst>
          </p:cNvPr>
          <p:cNvSpPr>
            <a:spLocks noGrp="1"/>
          </p:cNvSpPr>
          <p:nvPr>
            <p:ph sz="quarter" idx="13"/>
          </p:nvPr>
        </p:nvSpPr>
        <p:spPr>
          <a:xfrm>
            <a:off x="818322" y="5705475"/>
            <a:ext cx="9339263" cy="496888"/>
          </a:xfrm>
        </p:spPr>
        <p:txBody>
          <a:bodyPr>
            <a:noAutofit/>
          </a:bodyPr>
          <a:lstStyle>
            <a:lvl1pPr marL="0" indent="0">
              <a:buNone/>
              <a:defRPr sz="20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buNone/>
              <a:defRPr sz="1800">
                <a:solidFill>
                  <a:schemeClr val="bg1"/>
                </a:solidFill>
                <a:latin typeface="Lato" panose="020F0502020204030203" pitchFamily="34" charset="0"/>
                <a:ea typeface="Lato" panose="020F0502020204030203" pitchFamily="34" charset="0"/>
                <a:cs typeface="Lato" panose="020F0502020204030203" pitchFamily="34" charset="0"/>
              </a:defRPr>
            </a:lvl2pPr>
            <a:lvl3pPr marL="914400" indent="0">
              <a:buNone/>
              <a:defRPr sz="1600">
                <a:solidFill>
                  <a:schemeClr val="bg1"/>
                </a:solidFill>
                <a:latin typeface="Lato" panose="020F0502020204030203" pitchFamily="34" charset="0"/>
                <a:ea typeface="Lato" panose="020F0502020204030203" pitchFamily="34" charset="0"/>
                <a:cs typeface="Lato" panose="020F0502020204030203" pitchFamily="34" charset="0"/>
              </a:defRPr>
            </a:lvl3pPr>
            <a:lvl4pPr marL="1371600" indent="0">
              <a:buNone/>
              <a:defRPr sz="1400">
                <a:solidFill>
                  <a:schemeClr val="bg1"/>
                </a:solidFill>
                <a:latin typeface="Lato" panose="020F0502020204030203" pitchFamily="34" charset="0"/>
                <a:ea typeface="Lato" panose="020F0502020204030203" pitchFamily="34" charset="0"/>
                <a:cs typeface="Lato" panose="020F0502020204030203" pitchFamily="34" charset="0"/>
              </a:defRPr>
            </a:lvl4pPr>
            <a:lvl5pPr marL="1828800" indent="0">
              <a:buNone/>
              <a:defRPr sz="1400">
                <a:solidFill>
                  <a:schemeClr val="bg1"/>
                </a:solidFill>
                <a:latin typeface="Lato" panose="020F0502020204030203" pitchFamily="34" charset="0"/>
                <a:ea typeface="Lato" panose="020F0502020204030203" pitchFamily="34" charset="0"/>
                <a:cs typeface="Lato" panose="020F0502020204030203" pitchFamily="34" charset="0"/>
              </a:defRPr>
            </a:lvl5pPr>
          </a:lstStyle>
          <a:p>
            <a:pPr lvl="0"/>
            <a:r>
              <a:rPr lang="en-US"/>
              <a:t>Click to edit Master text styles</a:t>
            </a:r>
          </a:p>
        </p:txBody>
      </p:sp>
    </p:spTree>
    <p:extLst>
      <p:ext uri="{BB962C8B-B14F-4D97-AF65-F5344CB8AC3E}">
        <p14:creationId xmlns:p14="http://schemas.microsoft.com/office/powerpoint/2010/main" val="3402639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Custom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Tree>
    <p:extLst>
      <p:ext uri="{BB962C8B-B14F-4D97-AF65-F5344CB8AC3E}">
        <p14:creationId xmlns:p14="http://schemas.microsoft.com/office/powerpoint/2010/main" val="4049232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Custom 1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pic>
        <p:nvPicPr>
          <p:cNvPr id="5" name="Picture 4">
            <a:extLst>
              <a:ext uri="{FF2B5EF4-FFF2-40B4-BE49-F238E27FC236}">
                <a16:creationId xmlns:a16="http://schemas.microsoft.com/office/drawing/2014/main" id="{2F064FB3-1BEA-7447-8B4B-A8B6A64727AC}"/>
              </a:ext>
            </a:extLst>
          </p:cNvPr>
          <p:cNvPicPr>
            <a:picLocks noChangeAspect="1"/>
          </p:cNvPicPr>
          <p:nvPr userDrawn="1"/>
        </p:nvPicPr>
        <p:blipFill>
          <a:blip r:embed="rId4"/>
          <a:stretch>
            <a:fillRect/>
          </a:stretch>
        </p:blipFill>
        <p:spPr>
          <a:xfrm>
            <a:off x="838200" y="6400881"/>
            <a:ext cx="1189383" cy="255438"/>
          </a:xfrm>
          <a:prstGeom prst="rect">
            <a:avLst/>
          </a:prstGeom>
        </p:spPr>
      </p:pic>
    </p:spTree>
    <p:extLst>
      <p:ext uri="{BB962C8B-B14F-4D97-AF65-F5344CB8AC3E}">
        <p14:creationId xmlns:p14="http://schemas.microsoft.com/office/powerpoint/2010/main" val="2261014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Custom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Tree>
    <p:extLst>
      <p:ext uri="{BB962C8B-B14F-4D97-AF65-F5344CB8AC3E}">
        <p14:creationId xmlns:p14="http://schemas.microsoft.com/office/powerpoint/2010/main" val="3144990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Custom 2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pic>
        <p:nvPicPr>
          <p:cNvPr id="5" name="Picture 4">
            <a:extLst>
              <a:ext uri="{FF2B5EF4-FFF2-40B4-BE49-F238E27FC236}">
                <a16:creationId xmlns:a16="http://schemas.microsoft.com/office/drawing/2014/main" id="{2F064FB3-1BEA-7447-8B4B-A8B6A64727AC}"/>
              </a:ext>
            </a:extLst>
          </p:cNvPr>
          <p:cNvPicPr>
            <a:picLocks noChangeAspect="1"/>
          </p:cNvPicPr>
          <p:nvPr userDrawn="1"/>
        </p:nvPicPr>
        <p:blipFill>
          <a:blip r:embed="rId4"/>
          <a:stretch>
            <a:fillRect/>
          </a:stretch>
        </p:blipFill>
        <p:spPr>
          <a:xfrm>
            <a:off x="838200" y="6400881"/>
            <a:ext cx="1189383" cy="255438"/>
          </a:xfrm>
          <a:prstGeom prst="rect">
            <a:avLst/>
          </a:prstGeom>
        </p:spPr>
      </p:pic>
    </p:spTree>
    <p:extLst>
      <p:ext uri="{BB962C8B-B14F-4D97-AF65-F5344CB8AC3E}">
        <p14:creationId xmlns:p14="http://schemas.microsoft.com/office/powerpoint/2010/main" val="3009188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perator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98E41295-2EE0-2649-AFF4-6CA77ECD16CB}"/>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8" name="Title 1">
            <a:extLst>
              <a:ext uri="{FF2B5EF4-FFF2-40B4-BE49-F238E27FC236}">
                <a16:creationId xmlns:a16="http://schemas.microsoft.com/office/drawing/2014/main" id="{4272D4F0-960E-9D40-8004-E782FB542816}"/>
              </a:ext>
            </a:extLst>
          </p:cNvPr>
          <p:cNvSpPr>
            <a:spLocks noGrp="1"/>
          </p:cNvSpPr>
          <p:nvPr>
            <p:ph type="title" hasCustomPrompt="1"/>
          </p:nvPr>
        </p:nvSpPr>
        <p:spPr>
          <a:xfrm>
            <a:off x="838200" y="2209634"/>
            <a:ext cx="10515600" cy="1325563"/>
          </a:xfrm>
        </p:spPr>
        <p:txBody>
          <a:bodyPr>
            <a:normAutofit/>
          </a:bodyPr>
          <a:lstStyle>
            <a:lvl1pPr algn="ctr">
              <a:defRPr sz="4000" b="0" i="0">
                <a:solidFill>
                  <a:srgbClr val="4E62B2"/>
                </a:solidFill>
                <a:latin typeface="Scandia" panose="020B0603050000020004" pitchFamily="34" charset="77"/>
              </a:defRPr>
            </a:lvl1pPr>
          </a:lstStyle>
          <a:p>
            <a:r>
              <a:rPr lang="en-US">
                <a:solidFill>
                  <a:srgbClr val="4E62B2"/>
                </a:solidFill>
                <a:latin typeface="Scandia" panose="020B0603050000020004" pitchFamily="34" charset="77"/>
              </a:rPr>
              <a:t>Simple. Compliant. Non-Disruptive. </a:t>
            </a:r>
            <a:br>
              <a:rPr lang="en-US">
                <a:solidFill>
                  <a:srgbClr val="4E62B2"/>
                </a:solidFill>
                <a:latin typeface="Scandia" panose="020B0603050000020004" pitchFamily="34" charset="77"/>
              </a:rPr>
            </a:br>
            <a:r>
              <a:rPr lang="en-US">
                <a:solidFill>
                  <a:srgbClr val="4E62B2"/>
                </a:solidFill>
                <a:latin typeface="Scandia" panose="020B0603050000020004" pitchFamily="34" charset="77"/>
              </a:rPr>
              <a:t>Future-Ready.</a:t>
            </a:r>
            <a:endParaRPr lang="en-US"/>
          </a:p>
        </p:txBody>
      </p:sp>
    </p:spTree>
    <p:extLst>
      <p:ext uri="{BB962C8B-B14F-4D97-AF65-F5344CB8AC3E}">
        <p14:creationId xmlns:p14="http://schemas.microsoft.com/office/powerpoint/2010/main" val="4098468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perator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98E41295-2EE0-2649-AFF4-6CA77ECD16CB}"/>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8" name="Title 1">
            <a:extLst>
              <a:ext uri="{FF2B5EF4-FFF2-40B4-BE49-F238E27FC236}">
                <a16:creationId xmlns:a16="http://schemas.microsoft.com/office/drawing/2014/main" id="{4272D4F0-960E-9D40-8004-E782FB542816}"/>
              </a:ext>
            </a:extLst>
          </p:cNvPr>
          <p:cNvSpPr>
            <a:spLocks noGrp="1"/>
          </p:cNvSpPr>
          <p:nvPr>
            <p:ph type="title"/>
          </p:nvPr>
        </p:nvSpPr>
        <p:spPr>
          <a:xfrm>
            <a:off x="4515678" y="2766218"/>
            <a:ext cx="7490791" cy="1325563"/>
          </a:xfrm>
        </p:spPr>
        <p:txBody>
          <a:bodyPr>
            <a:normAutofit/>
          </a:bodyPr>
          <a:lstStyle>
            <a:lvl1pPr algn="l">
              <a:defRPr sz="4000" b="0" i="0">
                <a:solidFill>
                  <a:srgbClr val="4E62B2"/>
                </a:solidFill>
                <a:latin typeface="Scandia" panose="020B0603050000020004" pitchFamily="34" charset="77"/>
              </a:defRPr>
            </a:lvl1pPr>
          </a:lstStyle>
          <a:p>
            <a:r>
              <a:rPr lang="en-US"/>
              <a:t>Click to edit Master title style</a:t>
            </a:r>
          </a:p>
        </p:txBody>
      </p:sp>
    </p:spTree>
    <p:extLst>
      <p:ext uri="{BB962C8B-B14F-4D97-AF65-F5344CB8AC3E}">
        <p14:creationId xmlns:p14="http://schemas.microsoft.com/office/powerpoint/2010/main" val="371715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589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Logo">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ADE4A9-3154-7149-9B28-8C3FC71F9A49}"/>
              </a:ext>
            </a:extLst>
          </p:cNvPr>
          <p:cNvSpPr>
            <a:spLocks noGrp="1"/>
          </p:cNvSpPr>
          <p:nvPr>
            <p:ph type="title"/>
          </p:nvPr>
        </p:nvSpPr>
        <p:spPr>
          <a:xfrm>
            <a:off x="838200" y="365125"/>
            <a:ext cx="10515600" cy="1325563"/>
          </a:xfrm>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8" name="Content Placeholder 2">
            <a:extLst>
              <a:ext uri="{FF2B5EF4-FFF2-40B4-BE49-F238E27FC236}">
                <a16:creationId xmlns:a16="http://schemas.microsoft.com/office/drawing/2014/main" id="{662FFA23-FDEC-E54C-AA51-5C64952C5AF4}"/>
              </a:ext>
            </a:extLst>
          </p:cNvPr>
          <p:cNvSpPr>
            <a:spLocks noGrp="1"/>
          </p:cNvSpPr>
          <p:nvPr>
            <p:ph idx="1" hasCustomPrompt="1"/>
          </p:nvPr>
        </p:nvSpPr>
        <p:spPr>
          <a:xfrm>
            <a:off x="838200" y="1825625"/>
            <a:ext cx="10515600" cy="4351338"/>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2"/>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9" name="Slide Number Placeholder 5">
            <a:extLst>
              <a:ext uri="{FF2B5EF4-FFF2-40B4-BE49-F238E27FC236}">
                <a16:creationId xmlns:a16="http://schemas.microsoft.com/office/drawing/2014/main" id="{05884172-EE11-3140-90F6-AF005F3DB50D}"/>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pic>
        <p:nvPicPr>
          <p:cNvPr id="5" name="Picture 4">
            <a:extLst>
              <a:ext uri="{FF2B5EF4-FFF2-40B4-BE49-F238E27FC236}">
                <a16:creationId xmlns:a16="http://schemas.microsoft.com/office/drawing/2014/main" id="{4F6C5ACA-EA4E-4946-83C4-DDD37D4E02DA}"/>
              </a:ext>
            </a:extLst>
          </p:cNvPr>
          <p:cNvPicPr>
            <a:picLocks noChangeAspect="1"/>
          </p:cNvPicPr>
          <p:nvPr userDrawn="1"/>
        </p:nvPicPr>
        <p:blipFill>
          <a:blip r:embed="rId3"/>
          <a:stretch>
            <a:fillRect/>
          </a:stretch>
        </p:blipFill>
        <p:spPr>
          <a:xfrm>
            <a:off x="838200" y="6400881"/>
            <a:ext cx="1189383" cy="255438"/>
          </a:xfrm>
          <a:prstGeom prst="rect">
            <a:avLst/>
          </a:prstGeom>
        </p:spPr>
      </p:pic>
    </p:spTree>
    <p:extLst>
      <p:ext uri="{BB962C8B-B14F-4D97-AF65-F5344CB8AC3E}">
        <p14:creationId xmlns:p14="http://schemas.microsoft.com/office/powerpoint/2010/main" val="2645548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im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a:xfrm>
            <a:off x="838200" y="1825625"/>
            <a:ext cx="10515600" cy="3872810"/>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Tree>
    <p:extLst>
      <p:ext uri="{BB962C8B-B14F-4D97-AF65-F5344CB8AC3E}">
        <p14:creationId xmlns:p14="http://schemas.microsoft.com/office/powerpoint/2010/main" val="1494407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imple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pic>
        <p:nvPicPr>
          <p:cNvPr id="5" name="Picture 4">
            <a:extLst>
              <a:ext uri="{FF2B5EF4-FFF2-40B4-BE49-F238E27FC236}">
                <a16:creationId xmlns:a16="http://schemas.microsoft.com/office/drawing/2014/main" id="{97A29AB5-E21B-9D49-8AFC-CD3E65B6221A}"/>
              </a:ext>
            </a:extLst>
          </p:cNvPr>
          <p:cNvPicPr>
            <a:picLocks noChangeAspect="1"/>
          </p:cNvPicPr>
          <p:nvPr userDrawn="1"/>
        </p:nvPicPr>
        <p:blipFill>
          <a:blip r:embed="rId3"/>
          <a:stretch>
            <a:fillRect/>
          </a:stretch>
        </p:blipFill>
        <p:spPr>
          <a:xfrm>
            <a:off x="838200" y="6400881"/>
            <a:ext cx="1189383" cy="255438"/>
          </a:xfrm>
          <a:prstGeom prst="rect">
            <a:avLst/>
          </a:prstGeom>
        </p:spPr>
      </p:pic>
      <p:sp>
        <p:nvSpPr>
          <p:cNvPr id="53" name="Content Placeholder 2">
            <a:extLst>
              <a:ext uri="{FF2B5EF4-FFF2-40B4-BE49-F238E27FC236}">
                <a16:creationId xmlns:a16="http://schemas.microsoft.com/office/drawing/2014/main" id="{AFC5FA2A-13DD-6645-ABD4-769F16C9FDF5}"/>
              </a:ext>
            </a:extLst>
          </p:cNvPr>
          <p:cNvSpPr>
            <a:spLocks noGrp="1"/>
          </p:cNvSpPr>
          <p:nvPr>
            <p:ph idx="1" hasCustomPrompt="1"/>
          </p:nvPr>
        </p:nvSpPr>
        <p:spPr>
          <a:xfrm>
            <a:off x="838200" y="1825625"/>
            <a:ext cx="10515600" cy="3872810"/>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4"/>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Tree>
    <p:extLst>
      <p:ext uri="{BB962C8B-B14F-4D97-AF65-F5344CB8AC3E}">
        <p14:creationId xmlns:p14="http://schemas.microsoft.com/office/powerpoint/2010/main" val="322495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mple 3 Column 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5" name="Rectangle 4">
            <a:extLst>
              <a:ext uri="{FF2B5EF4-FFF2-40B4-BE49-F238E27FC236}">
                <a16:creationId xmlns:a16="http://schemas.microsoft.com/office/drawing/2014/main" id="{49416168-CCE1-4A4C-9F5D-730BDB82E1FF}"/>
              </a:ext>
            </a:extLst>
          </p:cNvPr>
          <p:cNvSpPr/>
          <p:nvPr userDrawn="1"/>
        </p:nvSpPr>
        <p:spPr>
          <a:xfrm>
            <a:off x="838200" y="1825625"/>
            <a:ext cx="3229947" cy="3144834"/>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62B2"/>
              </a:solidFill>
            </a:endParaRPr>
          </a:p>
        </p:txBody>
      </p:sp>
      <p:sp>
        <p:nvSpPr>
          <p:cNvPr id="7" name="Rectangle 6">
            <a:extLst>
              <a:ext uri="{FF2B5EF4-FFF2-40B4-BE49-F238E27FC236}">
                <a16:creationId xmlns:a16="http://schemas.microsoft.com/office/drawing/2014/main" id="{C031925F-794D-7C46-AFF4-2966B713FB15}"/>
              </a:ext>
            </a:extLst>
          </p:cNvPr>
          <p:cNvSpPr/>
          <p:nvPr userDrawn="1"/>
        </p:nvSpPr>
        <p:spPr>
          <a:xfrm>
            <a:off x="4481026" y="1825625"/>
            <a:ext cx="3229947" cy="3144834"/>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62B2"/>
              </a:solidFill>
            </a:endParaRPr>
          </a:p>
        </p:txBody>
      </p:sp>
      <p:sp>
        <p:nvSpPr>
          <p:cNvPr id="8" name="Rectangle 7">
            <a:extLst>
              <a:ext uri="{FF2B5EF4-FFF2-40B4-BE49-F238E27FC236}">
                <a16:creationId xmlns:a16="http://schemas.microsoft.com/office/drawing/2014/main" id="{C48500D6-0E59-E145-AAF5-62263F6C186A}"/>
              </a:ext>
            </a:extLst>
          </p:cNvPr>
          <p:cNvSpPr/>
          <p:nvPr userDrawn="1"/>
        </p:nvSpPr>
        <p:spPr>
          <a:xfrm>
            <a:off x="8123852" y="1825625"/>
            <a:ext cx="3229947" cy="3144834"/>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62B2"/>
              </a:solidFill>
            </a:endParaRP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a:xfrm>
            <a:off x="838200" y="1958145"/>
            <a:ext cx="3229947" cy="2825890"/>
          </a:xfrm>
        </p:spPr>
        <p:txBody>
          <a:bodyPr/>
          <a:lstStyle>
            <a:lvl1pPr marL="342900" indent="-3429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Bullet text</a:t>
            </a:r>
          </a:p>
        </p:txBody>
      </p:sp>
      <p:sp>
        <p:nvSpPr>
          <p:cNvPr id="9" name="Content Placeholder 2">
            <a:extLst>
              <a:ext uri="{FF2B5EF4-FFF2-40B4-BE49-F238E27FC236}">
                <a16:creationId xmlns:a16="http://schemas.microsoft.com/office/drawing/2014/main" id="{807932F1-0D2C-364A-ABEF-91E5CEBE1CEA}"/>
              </a:ext>
            </a:extLst>
          </p:cNvPr>
          <p:cNvSpPr>
            <a:spLocks noGrp="1"/>
          </p:cNvSpPr>
          <p:nvPr>
            <p:ph idx="13" hasCustomPrompt="1"/>
          </p:nvPr>
        </p:nvSpPr>
        <p:spPr>
          <a:xfrm>
            <a:off x="4481026" y="1958145"/>
            <a:ext cx="3229947" cy="2825890"/>
          </a:xfrm>
        </p:spPr>
        <p:txBody>
          <a:bodyPr/>
          <a:lstStyle>
            <a:lvl1pPr marL="342900" indent="-3429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Bullet text</a:t>
            </a:r>
          </a:p>
        </p:txBody>
      </p:sp>
      <p:sp>
        <p:nvSpPr>
          <p:cNvPr id="10" name="Content Placeholder 2">
            <a:extLst>
              <a:ext uri="{FF2B5EF4-FFF2-40B4-BE49-F238E27FC236}">
                <a16:creationId xmlns:a16="http://schemas.microsoft.com/office/drawing/2014/main" id="{0E6E5B46-E54D-4649-BA52-85F86E175EF4}"/>
              </a:ext>
            </a:extLst>
          </p:cNvPr>
          <p:cNvSpPr>
            <a:spLocks noGrp="1"/>
          </p:cNvSpPr>
          <p:nvPr>
            <p:ph idx="14" hasCustomPrompt="1"/>
          </p:nvPr>
        </p:nvSpPr>
        <p:spPr>
          <a:xfrm>
            <a:off x="8123852" y="1989103"/>
            <a:ext cx="3229947" cy="2825890"/>
          </a:xfrm>
        </p:spPr>
        <p:txBody>
          <a:bodyPr/>
          <a:lstStyle>
            <a:lvl1pPr marL="342900" indent="-3429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Bullet text</a:t>
            </a:r>
          </a:p>
        </p:txBody>
      </p:sp>
    </p:spTree>
    <p:extLst>
      <p:ext uri="{BB962C8B-B14F-4D97-AF65-F5344CB8AC3E}">
        <p14:creationId xmlns:p14="http://schemas.microsoft.com/office/powerpoint/2010/main" val="2083662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mple 3 Column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5" name="Rectangle 4">
            <a:extLst>
              <a:ext uri="{FF2B5EF4-FFF2-40B4-BE49-F238E27FC236}">
                <a16:creationId xmlns:a16="http://schemas.microsoft.com/office/drawing/2014/main" id="{49416168-CCE1-4A4C-9F5D-730BDB82E1FF}"/>
              </a:ext>
            </a:extLst>
          </p:cNvPr>
          <p:cNvSpPr/>
          <p:nvPr userDrawn="1"/>
        </p:nvSpPr>
        <p:spPr>
          <a:xfrm>
            <a:off x="838200" y="1706357"/>
            <a:ext cx="3229947" cy="599523"/>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62B2"/>
              </a:solidFill>
            </a:endParaRPr>
          </a:p>
        </p:txBody>
      </p:sp>
      <p:sp>
        <p:nvSpPr>
          <p:cNvPr id="7" name="Rectangle 6">
            <a:extLst>
              <a:ext uri="{FF2B5EF4-FFF2-40B4-BE49-F238E27FC236}">
                <a16:creationId xmlns:a16="http://schemas.microsoft.com/office/drawing/2014/main" id="{C031925F-794D-7C46-AFF4-2966B713FB15}"/>
              </a:ext>
            </a:extLst>
          </p:cNvPr>
          <p:cNvSpPr/>
          <p:nvPr userDrawn="1"/>
        </p:nvSpPr>
        <p:spPr>
          <a:xfrm>
            <a:off x="4481026" y="1706357"/>
            <a:ext cx="3229947" cy="599523"/>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62B2"/>
              </a:solidFill>
            </a:endParaRPr>
          </a:p>
        </p:txBody>
      </p:sp>
      <p:sp>
        <p:nvSpPr>
          <p:cNvPr id="8" name="Rectangle 7">
            <a:extLst>
              <a:ext uri="{FF2B5EF4-FFF2-40B4-BE49-F238E27FC236}">
                <a16:creationId xmlns:a16="http://schemas.microsoft.com/office/drawing/2014/main" id="{C48500D6-0E59-E145-AAF5-62263F6C186A}"/>
              </a:ext>
            </a:extLst>
          </p:cNvPr>
          <p:cNvSpPr/>
          <p:nvPr userDrawn="1"/>
        </p:nvSpPr>
        <p:spPr>
          <a:xfrm>
            <a:off x="8123852" y="1706357"/>
            <a:ext cx="3229947" cy="599523"/>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62B2"/>
              </a:solidFill>
            </a:endParaRP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a:xfrm>
            <a:off x="838200" y="1825625"/>
            <a:ext cx="3229947" cy="480255"/>
          </a:xfrm>
        </p:spPr>
        <p:txBody>
          <a:bodyPr>
            <a:noAutofit/>
          </a:bodyPr>
          <a:lstStyle>
            <a:lvl1pPr marL="0" indent="0">
              <a:buFont typeface="Arial" panose="020B0604020202020204" pitchFamily="34" charset="0"/>
              <a:buNone/>
              <a:defRPr sz="2400" b="0" i="0">
                <a:solidFill>
                  <a:schemeClr val="bg1"/>
                </a:solidFill>
                <a:latin typeface="Scandia" panose="020B0603050000020004" pitchFamily="34" charset="77"/>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Click to edit text</a:t>
            </a:r>
          </a:p>
        </p:txBody>
      </p:sp>
      <p:sp>
        <p:nvSpPr>
          <p:cNvPr id="11" name="Content Placeholder 2">
            <a:extLst>
              <a:ext uri="{FF2B5EF4-FFF2-40B4-BE49-F238E27FC236}">
                <a16:creationId xmlns:a16="http://schemas.microsoft.com/office/drawing/2014/main" id="{BD963589-573B-EB49-9B78-19509EB5ADB1}"/>
              </a:ext>
            </a:extLst>
          </p:cNvPr>
          <p:cNvSpPr>
            <a:spLocks noGrp="1"/>
          </p:cNvSpPr>
          <p:nvPr>
            <p:ph idx="15" hasCustomPrompt="1"/>
          </p:nvPr>
        </p:nvSpPr>
        <p:spPr>
          <a:xfrm>
            <a:off x="4481026" y="1851689"/>
            <a:ext cx="3229947" cy="480255"/>
          </a:xfrm>
        </p:spPr>
        <p:txBody>
          <a:bodyPr>
            <a:noAutofit/>
          </a:bodyPr>
          <a:lstStyle>
            <a:lvl1pPr marL="0" indent="0">
              <a:buFont typeface="Arial" panose="020B0604020202020204" pitchFamily="34" charset="0"/>
              <a:buNone/>
              <a:defRPr sz="2400" b="0" i="0">
                <a:solidFill>
                  <a:schemeClr val="bg1"/>
                </a:solidFill>
                <a:latin typeface="Scandia" panose="020B0603050000020004" pitchFamily="34" charset="77"/>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Click to edit text</a:t>
            </a:r>
          </a:p>
        </p:txBody>
      </p:sp>
      <p:sp>
        <p:nvSpPr>
          <p:cNvPr id="12" name="Content Placeholder 2">
            <a:extLst>
              <a:ext uri="{FF2B5EF4-FFF2-40B4-BE49-F238E27FC236}">
                <a16:creationId xmlns:a16="http://schemas.microsoft.com/office/drawing/2014/main" id="{FEF5E34C-5813-AF40-A90C-89E0EA633AA9}"/>
              </a:ext>
            </a:extLst>
          </p:cNvPr>
          <p:cNvSpPr>
            <a:spLocks noGrp="1"/>
          </p:cNvSpPr>
          <p:nvPr>
            <p:ph idx="16" hasCustomPrompt="1"/>
          </p:nvPr>
        </p:nvSpPr>
        <p:spPr>
          <a:xfrm>
            <a:off x="8123852" y="1825625"/>
            <a:ext cx="3229947" cy="480255"/>
          </a:xfrm>
        </p:spPr>
        <p:txBody>
          <a:bodyPr>
            <a:noAutofit/>
          </a:bodyPr>
          <a:lstStyle>
            <a:lvl1pPr marL="0" indent="0">
              <a:buFont typeface="Arial" panose="020B0604020202020204" pitchFamily="34" charset="0"/>
              <a:buNone/>
              <a:defRPr sz="2400" b="0" i="0">
                <a:solidFill>
                  <a:schemeClr val="bg1"/>
                </a:solidFill>
                <a:latin typeface="Scandia" panose="020B0603050000020004" pitchFamily="34" charset="77"/>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Click to edit text</a:t>
            </a:r>
          </a:p>
        </p:txBody>
      </p:sp>
      <p:sp>
        <p:nvSpPr>
          <p:cNvPr id="13" name="Content Placeholder 2">
            <a:extLst>
              <a:ext uri="{FF2B5EF4-FFF2-40B4-BE49-F238E27FC236}">
                <a16:creationId xmlns:a16="http://schemas.microsoft.com/office/drawing/2014/main" id="{732F3302-7415-3046-8F59-3C0D6B13A558}"/>
              </a:ext>
            </a:extLst>
          </p:cNvPr>
          <p:cNvSpPr>
            <a:spLocks noGrp="1"/>
          </p:cNvSpPr>
          <p:nvPr>
            <p:ph idx="17" hasCustomPrompt="1"/>
          </p:nvPr>
        </p:nvSpPr>
        <p:spPr>
          <a:xfrm>
            <a:off x="838199" y="2506662"/>
            <a:ext cx="3229947" cy="3231529"/>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14" name="Content Placeholder 2">
            <a:extLst>
              <a:ext uri="{FF2B5EF4-FFF2-40B4-BE49-F238E27FC236}">
                <a16:creationId xmlns:a16="http://schemas.microsoft.com/office/drawing/2014/main" id="{B9CFB542-A562-954F-B7B8-D435E0F2477C}"/>
              </a:ext>
            </a:extLst>
          </p:cNvPr>
          <p:cNvSpPr>
            <a:spLocks noGrp="1"/>
          </p:cNvSpPr>
          <p:nvPr>
            <p:ph idx="18" hasCustomPrompt="1"/>
          </p:nvPr>
        </p:nvSpPr>
        <p:spPr>
          <a:xfrm>
            <a:off x="4481026" y="2506662"/>
            <a:ext cx="3229947" cy="3231529"/>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15" name="Content Placeholder 2">
            <a:extLst>
              <a:ext uri="{FF2B5EF4-FFF2-40B4-BE49-F238E27FC236}">
                <a16:creationId xmlns:a16="http://schemas.microsoft.com/office/drawing/2014/main" id="{B9FC2F69-9E57-5244-9A57-4304E2CEBAD4}"/>
              </a:ext>
            </a:extLst>
          </p:cNvPr>
          <p:cNvSpPr>
            <a:spLocks noGrp="1"/>
          </p:cNvSpPr>
          <p:nvPr>
            <p:ph idx="19" hasCustomPrompt="1"/>
          </p:nvPr>
        </p:nvSpPr>
        <p:spPr>
          <a:xfrm>
            <a:off x="8123851" y="2506662"/>
            <a:ext cx="3229947" cy="3231529"/>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Tree>
    <p:extLst>
      <p:ext uri="{BB962C8B-B14F-4D97-AF65-F5344CB8AC3E}">
        <p14:creationId xmlns:p14="http://schemas.microsoft.com/office/powerpoint/2010/main" val="3821160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ic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a:xfrm>
            <a:off x="838200" y="1825625"/>
            <a:ext cx="10515600" cy="3481871"/>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5" name="Content Placeholder 4">
            <a:extLst>
              <a:ext uri="{FF2B5EF4-FFF2-40B4-BE49-F238E27FC236}">
                <a16:creationId xmlns:a16="http://schemas.microsoft.com/office/drawing/2014/main" id="{1CE91B5C-E93F-304C-9276-8DE67D8D9A68}"/>
              </a:ext>
            </a:extLst>
          </p:cNvPr>
          <p:cNvSpPr>
            <a:spLocks noGrp="1"/>
          </p:cNvSpPr>
          <p:nvPr>
            <p:ph sz="quarter" idx="13"/>
          </p:nvPr>
        </p:nvSpPr>
        <p:spPr>
          <a:xfrm>
            <a:off x="818322" y="5705475"/>
            <a:ext cx="9339263" cy="496888"/>
          </a:xfrm>
        </p:spPr>
        <p:txBody>
          <a:bodyPr>
            <a:noAutofit/>
          </a:bodyPr>
          <a:lstStyle>
            <a:lvl1pPr marL="0" indent="0">
              <a:buNone/>
              <a:defRPr sz="20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buNone/>
              <a:defRPr sz="1800">
                <a:solidFill>
                  <a:schemeClr val="bg1"/>
                </a:solidFill>
                <a:latin typeface="Lato" panose="020F0502020204030203" pitchFamily="34" charset="0"/>
                <a:ea typeface="Lato" panose="020F0502020204030203" pitchFamily="34" charset="0"/>
                <a:cs typeface="Lato" panose="020F0502020204030203" pitchFamily="34" charset="0"/>
              </a:defRPr>
            </a:lvl2pPr>
            <a:lvl3pPr marL="914400" indent="0">
              <a:buNone/>
              <a:defRPr sz="1600">
                <a:solidFill>
                  <a:schemeClr val="bg1"/>
                </a:solidFill>
                <a:latin typeface="Lato" panose="020F0502020204030203" pitchFamily="34" charset="0"/>
                <a:ea typeface="Lato" panose="020F0502020204030203" pitchFamily="34" charset="0"/>
                <a:cs typeface="Lato" panose="020F0502020204030203" pitchFamily="34" charset="0"/>
              </a:defRPr>
            </a:lvl3pPr>
            <a:lvl4pPr marL="1371600" indent="0">
              <a:buNone/>
              <a:defRPr sz="1400">
                <a:solidFill>
                  <a:schemeClr val="bg1"/>
                </a:solidFill>
                <a:latin typeface="Lato" panose="020F0502020204030203" pitchFamily="34" charset="0"/>
                <a:ea typeface="Lato" panose="020F0502020204030203" pitchFamily="34" charset="0"/>
                <a:cs typeface="Lato" panose="020F0502020204030203" pitchFamily="34" charset="0"/>
              </a:defRPr>
            </a:lvl4pPr>
            <a:lvl5pPr marL="1828800" indent="0">
              <a:buNone/>
              <a:defRPr sz="1400">
                <a:solidFill>
                  <a:schemeClr val="bg1"/>
                </a:solidFill>
                <a:latin typeface="Lato" panose="020F0502020204030203" pitchFamily="34" charset="0"/>
                <a:ea typeface="Lato" panose="020F0502020204030203" pitchFamily="34" charset="0"/>
                <a:cs typeface="Lato" panose="020F0502020204030203" pitchFamily="34" charset="0"/>
              </a:defRPr>
            </a:lvl5pPr>
          </a:lstStyle>
          <a:p>
            <a:pPr lvl="0"/>
            <a:r>
              <a:rPr lang="en-US"/>
              <a:t>Click to edit Master text styles</a:t>
            </a:r>
          </a:p>
        </p:txBody>
      </p:sp>
    </p:spTree>
    <p:extLst>
      <p:ext uri="{BB962C8B-B14F-4D97-AF65-F5344CB8AC3E}">
        <p14:creationId xmlns:p14="http://schemas.microsoft.com/office/powerpoint/2010/main" val="1212827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ick 3 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sp>
        <p:nvSpPr>
          <p:cNvPr id="5" name="Content Placeholder 4">
            <a:extLst>
              <a:ext uri="{FF2B5EF4-FFF2-40B4-BE49-F238E27FC236}">
                <a16:creationId xmlns:a16="http://schemas.microsoft.com/office/drawing/2014/main" id="{1CE91B5C-E93F-304C-9276-8DE67D8D9A68}"/>
              </a:ext>
            </a:extLst>
          </p:cNvPr>
          <p:cNvSpPr>
            <a:spLocks noGrp="1"/>
          </p:cNvSpPr>
          <p:nvPr>
            <p:ph sz="quarter" idx="13"/>
          </p:nvPr>
        </p:nvSpPr>
        <p:spPr>
          <a:xfrm>
            <a:off x="818322" y="5705475"/>
            <a:ext cx="9339263" cy="496888"/>
          </a:xfrm>
        </p:spPr>
        <p:txBody>
          <a:bodyPr>
            <a:noAutofit/>
          </a:bodyPr>
          <a:lstStyle>
            <a:lvl1pPr marL="0" indent="0">
              <a:buNone/>
              <a:defRPr sz="20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buNone/>
              <a:defRPr sz="1800">
                <a:solidFill>
                  <a:schemeClr val="bg1"/>
                </a:solidFill>
                <a:latin typeface="Lato" panose="020F0502020204030203" pitchFamily="34" charset="0"/>
                <a:ea typeface="Lato" panose="020F0502020204030203" pitchFamily="34" charset="0"/>
                <a:cs typeface="Lato" panose="020F0502020204030203" pitchFamily="34" charset="0"/>
              </a:defRPr>
            </a:lvl2pPr>
            <a:lvl3pPr marL="914400" indent="0">
              <a:buNone/>
              <a:defRPr sz="1600">
                <a:solidFill>
                  <a:schemeClr val="bg1"/>
                </a:solidFill>
                <a:latin typeface="Lato" panose="020F0502020204030203" pitchFamily="34" charset="0"/>
                <a:ea typeface="Lato" panose="020F0502020204030203" pitchFamily="34" charset="0"/>
                <a:cs typeface="Lato" panose="020F0502020204030203" pitchFamily="34" charset="0"/>
              </a:defRPr>
            </a:lvl3pPr>
            <a:lvl4pPr marL="1371600" indent="0">
              <a:buNone/>
              <a:defRPr sz="1400">
                <a:solidFill>
                  <a:schemeClr val="bg1"/>
                </a:solidFill>
                <a:latin typeface="Lato" panose="020F0502020204030203" pitchFamily="34" charset="0"/>
                <a:ea typeface="Lato" panose="020F0502020204030203" pitchFamily="34" charset="0"/>
                <a:cs typeface="Lato" panose="020F0502020204030203" pitchFamily="34" charset="0"/>
              </a:defRPr>
            </a:lvl4pPr>
            <a:lvl5pPr marL="1828800" indent="0">
              <a:buNone/>
              <a:defRPr sz="1400">
                <a:solidFill>
                  <a:schemeClr val="bg1"/>
                </a:solidFill>
                <a:latin typeface="Lato" panose="020F0502020204030203" pitchFamily="34" charset="0"/>
                <a:ea typeface="Lato" panose="020F0502020204030203" pitchFamily="34" charset="0"/>
                <a:cs typeface="Lato" panose="020F0502020204030203" pitchFamily="34" charset="0"/>
              </a:defRPr>
            </a:lvl5pPr>
          </a:lstStyle>
          <a:p>
            <a:pPr lvl="0"/>
            <a:r>
              <a:rPr lang="en-US"/>
              <a:t>Click to edit Master text styles</a:t>
            </a:r>
          </a:p>
        </p:txBody>
      </p:sp>
      <p:sp>
        <p:nvSpPr>
          <p:cNvPr id="7" name="Rectangle 6">
            <a:extLst>
              <a:ext uri="{FF2B5EF4-FFF2-40B4-BE49-F238E27FC236}">
                <a16:creationId xmlns:a16="http://schemas.microsoft.com/office/drawing/2014/main" id="{69261039-2EEE-D345-B0E2-6E45AE90F5E1}"/>
              </a:ext>
            </a:extLst>
          </p:cNvPr>
          <p:cNvSpPr/>
          <p:nvPr userDrawn="1"/>
        </p:nvSpPr>
        <p:spPr>
          <a:xfrm>
            <a:off x="838200" y="2874511"/>
            <a:ext cx="3229947" cy="2137844"/>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3E1FCE0-FE2B-3441-93F3-791D70ED4512}"/>
              </a:ext>
            </a:extLst>
          </p:cNvPr>
          <p:cNvSpPr/>
          <p:nvPr userDrawn="1"/>
        </p:nvSpPr>
        <p:spPr>
          <a:xfrm>
            <a:off x="4481026" y="2874511"/>
            <a:ext cx="3229947" cy="2137844"/>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3C2BB9A-452D-3045-BFF1-B38A59CA544D}"/>
              </a:ext>
            </a:extLst>
          </p:cNvPr>
          <p:cNvSpPr/>
          <p:nvPr userDrawn="1"/>
        </p:nvSpPr>
        <p:spPr>
          <a:xfrm>
            <a:off x="8123852" y="2874511"/>
            <a:ext cx="3229947" cy="2137844"/>
          </a:xfrm>
          <a:prstGeom prst="rect">
            <a:avLst/>
          </a:prstGeom>
          <a:solidFill>
            <a:srgbClr val="4E6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2">
            <a:extLst>
              <a:ext uri="{FF2B5EF4-FFF2-40B4-BE49-F238E27FC236}">
                <a16:creationId xmlns:a16="http://schemas.microsoft.com/office/drawing/2014/main" id="{EE2DDA5C-F798-644E-A72E-2304D2970626}"/>
              </a:ext>
            </a:extLst>
          </p:cNvPr>
          <p:cNvSpPr>
            <a:spLocks noGrp="1"/>
          </p:cNvSpPr>
          <p:nvPr>
            <p:ph idx="1" hasCustomPrompt="1"/>
          </p:nvPr>
        </p:nvSpPr>
        <p:spPr>
          <a:xfrm>
            <a:off x="838200" y="2944625"/>
            <a:ext cx="3229947" cy="2067730"/>
          </a:xfrm>
        </p:spPr>
        <p:txBody>
          <a:bodyPr/>
          <a:lstStyle>
            <a:lvl1pPr marL="342900" indent="-3429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Bullet text</a:t>
            </a:r>
          </a:p>
        </p:txBody>
      </p:sp>
      <p:sp>
        <p:nvSpPr>
          <p:cNvPr id="20" name="Content Placeholder 2">
            <a:extLst>
              <a:ext uri="{FF2B5EF4-FFF2-40B4-BE49-F238E27FC236}">
                <a16:creationId xmlns:a16="http://schemas.microsoft.com/office/drawing/2014/main" id="{4D30793F-0AB9-404A-8731-2345F575636C}"/>
              </a:ext>
            </a:extLst>
          </p:cNvPr>
          <p:cNvSpPr>
            <a:spLocks noGrp="1"/>
          </p:cNvSpPr>
          <p:nvPr>
            <p:ph idx="14" hasCustomPrompt="1"/>
          </p:nvPr>
        </p:nvSpPr>
        <p:spPr>
          <a:xfrm>
            <a:off x="4481026" y="2944625"/>
            <a:ext cx="3229947" cy="2067730"/>
          </a:xfrm>
        </p:spPr>
        <p:txBody>
          <a:bodyPr/>
          <a:lstStyle>
            <a:lvl1pPr marL="342900" indent="-3429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Bullet text</a:t>
            </a:r>
          </a:p>
        </p:txBody>
      </p:sp>
      <p:sp>
        <p:nvSpPr>
          <p:cNvPr id="21" name="Content Placeholder 2">
            <a:extLst>
              <a:ext uri="{FF2B5EF4-FFF2-40B4-BE49-F238E27FC236}">
                <a16:creationId xmlns:a16="http://schemas.microsoft.com/office/drawing/2014/main" id="{C7CB2B0A-6E26-FC4B-99DE-185774BB7DEA}"/>
              </a:ext>
            </a:extLst>
          </p:cNvPr>
          <p:cNvSpPr>
            <a:spLocks noGrp="1"/>
          </p:cNvSpPr>
          <p:nvPr>
            <p:ph idx="15" hasCustomPrompt="1"/>
          </p:nvPr>
        </p:nvSpPr>
        <p:spPr>
          <a:xfrm>
            <a:off x="8123851" y="2949898"/>
            <a:ext cx="3229947" cy="2067730"/>
          </a:xfrm>
        </p:spPr>
        <p:txBody>
          <a:bodyPr/>
          <a:lstStyle>
            <a:lvl1pPr marL="342900" indent="-3429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Bullet text</a:t>
            </a:r>
          </a:p>
        </p:txBody>
      </p:sp>
      <p:sp>
        <p:nvSpPr>
          <p:cNvPr id="22" name="Content Placeholder 2">
            <a:extLst>
              <a:ext uri="{FF2B5EF4-FFF2-40B4-BE49-F238E27FC236}">
                <a16:creationId xmlns:a16="http://schemas.microsoft.com/office/drawing/2014/main" id="{37801299-18BC-8D43-B49D-20E7F1643A0C}"/>
              </a:ext>
            </a:extLst>
          </p:cNvPr>
          <p:cNvSpPr>
            <a:spLocks noGrp="1"/>
          </p:cNvSpPr>
          <p:nvPr>
            <p:ph idx="16" hasCustomPrompt="1"/>
          </p:nvPr>
        </p:nvSpPr>
        <p:spPr>
          <a:xfrm>
            <a:off x="838200" y="2251505"/>
            <a:ext cx="3229947" cy="480255"/>
          </a:xfrm>
        </p:spPr>
        <p:txBody>
          <a:bodyPr>
            <a:normAutofit/>
          </a:bodyPr>
          <a:lstStyle>
            <a:lvl1pPr marL="0" indent="0">
              <a:buFont typeface="Arial" panose="020B0604020202020204" pitchFamily="34" charset="0"/>
              <a:buNone/>
              <a:defRPr sz="2200" b="0" i="0">
                <a:solidFill>
                  <a:srgbClr val="4E62B2"/>
                </a:solidFill>
                <a:latin typeface="Lato Medium" panose="020F0502020204030203" pitchFamily="34" charset="0"/>
                <a:ea typeface="Lato Medium" panose="020F0502020204030203" pitchFamily="34" charset="0"/>
                <a:cs typeface="Lato Medium"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Click to edit text</a:t>
            </a:r>
          </a:p>
        </p:txBody>
      </p:sp>
      <p:sp>
        <p:nvSpPr>
          <p:cNvPr id="25" name="Content Placeholder 2">
            <a:extLst>
              <a:ext uri="{FF2B5EF4-FFF2-40B4-BE49-F238E27FC236}">
                <a16:creationId xmlns:a16="http://schemas.microsoft.com/office/drawing/2014/main" id="{C8F50E81-CCB6-E24B-A504-8E3D6EA7780A}"/>
              </a:ext>
            </a:extLst>
          </p:cNvPr>
          <p:cNvSpPr>
            <a:spLocks noGrp="1"/>
          </p:cNvSpPr>
          <p:nvPr>
            <p:ph idx="17" hasCustomPrompt="1"/>
          </p:nvPr>
        </p:nvSpPr>
        <p:spPr>
          <a:xfrm>
            <a:off x="4495057" y="2251505"/>
            <a:ext cx="3229947" cy="480255"/>
          </a:xfrm>
        </p:spPr>
        <p:txBody>
          <a:bodyPr>
            <a:normAutofit/>
          </a:bodyPr>
          <a:lstStyle>
            <a:lvl1pPr marL="0" indent="0">
              <a:buFont typeface="Arial" panose="020B0604020202020204" pitchFamily="34" charset="0"/>
              <a:buNone/>
              <a:defRPr sz="2200" b="0" i="0">
                <a:solidFill>
                  <a:srgbClr val="4E62B2"/>
                </a:solidFill>
                <a:latin typeface="Lato Medium" panose="020F0502020204030203" pitchFamily="34" charset="0"/>
                <a:ea typeface="Lato Medium" panose="020F0502020204030203" pitchFamily="34" charset="0"/>
                <a:cs typeface="Lato Medium"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Click to edit text</a:t>
            </a:r>
          </a:p>
        </p:txBody>
      </p:sp>
      <p:sp>
        <p:nvSpPr>
          <p:cNvPr id="26" name="Content Placeholder 2">
            <a:extLst>
              <a:ext uri="{FF2B5EF4-FFF2-40B4-BE49-F238E27FC236}">
                <a16:creationId xmlns:a16="http://schemas.microsoft.com/office/drawing/2014/main" id="{A49C8D7B-A2E3-804E-A505-419C39FC3E78}"/>
              </a:ext>
            </a:extLst>
          </p:cNvPr>
          <p:cNvSpPr>
            <a:spLocks noGrp="1"/>
          </p:cNvSpPr>
          <p:nvPr>
            <p:ph idx="18" hasCustomPrompt="1"/>
          </p:nvPr>
        </p:nvSpPr>
        <p:spPr>
          <a:xfrm>
            <a:off x="8150320" y="2256480"/>
            <a:ext cx="3229947" cy="480255"/>
          </a:xfrm>
        </p:spPr>
        <p:txBody>
          <a:bodyPr>
            <a:normAutofit/>
          </a:bodyPr>
          <a:lstStyle>
            <a:lvl1pPr marL="0" indent="0">
              <a:buFont typeface="Arial" panose="020B0604020202020204" pitchFamily="34" charset="0"/>
              <a:buNone/>
              <a:defRPr sz="2200" b="0" i="0">
                <a:solidFill>
                  <a:srgbClr val="4E62B2"/>
                </a:solidFill>
                <a:latin typeface="Lato Medium" panose="020F0502020204030203" pitchFamily="34" charset="0"/>
                <a:ea typeface="Lato Medium" panose="020F0502020204030203" pitchFamily="34" charset="0"/>
                <a:cs typeface="Lato Medium" panose="020F0502020204030203" pitchFamily="34" charset="0"/>
              </a:defRPr>
            </a:lvl1pPr>
            <a:lvl2pPr marL="685800" indent="-228600">
              <a:buFontTx/>
              <a:buBlip>
                <a:blip r:embed="rId3"/>
              </a:buBlip>
              <a:defRPr sz="2200"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solidFill>
                  <a:schemeClr val="bg1"/>
                </a:solidFill>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Click to edit text</a:t>
            </a:r>
          </a:p>
        </p:txBody>
      </p:sp>
    </p:spTree>
    <p:extLst>
      <p:ext uri="{BB962C8B-B14F-4D97-AF65-F5344CB8AC3E}">
        <p14:creationId xmlns:p14="http://schemas.microsoft.com/office/powerpoint/2010/main" val="3942488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imple Map">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A145-C651-6646-9880-C0AA47A3B655}"/>
              </a:ext>
            </a:extLst>
          </p:cNvPr>
          <p:cNvSpPr>
            <a:spLocks noGrp="1"/>
          </p:cNvSpPr>
          <p:nvPr>
            <p:ph type="title"/>
          </p:nvPr>
        </p:nvSpPr>
        <p:spPr/>
        <p:txBody>
          <a:bodyPr>
            <a:normAutofit/>
          </a:bodyPr>
          <a:lstStyle>
            <a:lvl1pPr>
              <a:defRPr sz="4000" b="0" i="0">
                <a:solidFill>
                  <a:srgbClr val="4E62B2"/>
                </a:solidFill>
                <a:latin typeface="Scandia" panose="020B0603050000020004" pitchFamily="34" charset="77"/>
              </a:defRPr>
            </a:lvl1pPr>
          </a:lstStyle>
          <a:p>
            <a:r>
              <a:rPr lang="en-US"/>
              <a:t>Click to edit Master title style</a:t>
            </a:r>
          </a:p>
        </p:txBody>
      </p:sp>
      <p:sp>
        <p:nvSpPr>
          <p:cNvPr id="3" name="Content Placeholder 2">
            <a:extLst>
              <a:ext uri="{FF2B5EF4-FFF2-40B4-BE49-F238E27FC236}">
                <a16:creationId xmlns:a16="http://schemas.microsoft.com/office/drawing/2014/main" id="{900BC796-3AA7-4242-97EB-79AAFF34EF59}"/>
              </a:ext>
            </a:extLst>
          </p:cNvPr>
          <p:cNvSpPr>
            <a:spLocks noGrp="1"/>
          </p:cNvSpPr>
          <p:nvPr>
            <p:ph idx="1" hasCustomPrompt="1"/>
          </p:nvPr>
        </p:nvSpPr>
        <p:spPr>
          <a:xfrm>
            <a:off x="7712765" y="1825625"/>
            <a:ext cx="3641034" cy="3872810"/>
          </a:xfrm>
        </p:spPr>
        <p:txBody>
          <a:bodyPr/>
          <a:lstStyle>
            <a:lvl1pPr marL="0" indent="0">
              <a:buNone/>
              <a:defRPr sz="2200" b="0" i="0">
                <a:latin typeface="Lato Light" panose="020F0502020204030203" pitchFamily="34" charset="0"/>
                <a:ea typeface="Lato Light" panose="020F0502020204030203" pitchFamily="34" charset="0"/>
                <a:cs typeface="Lato Light" panose="020F0502020204030203" pitchFamily="34" charset="0"/>
              </a:defRPr>
            </a:lvl1pPr>
            <a:lvl2pPr marL="685800" indent="-228600">
              <a:buFontTx/>
              <a:buBlip>
                <a:blip r:embed="rId3"/>
              </a:buBlip>
              <a:defRPr sz="2200" b="0" i="0">
                <a:latin typeface="Lato Light" panose="020F0502020204030203" pitchFamily="34" charset="0"/>
                <a:ea typeface="Lato Light" panose="020F0502020204030203" pitchFamily="34" charset="0"/>
                <a:cs typeface="Lato Light" panose="020F0502020204030203" pitchFamily="34" charset="0"/>
              </a:defRPr>
            </a:lvl2pPr>
            <a:lvl3pPr>
              <a:buClr>
                <a:srgbClr val="4E62B2"/>
              </a:buClr>
              <a:defRPr b="0" i="0">
                <a:latin typeface="Lato Light" panose="020F0502020204030203" pitchFamily="34" charset="0"/>
                <a:ea typeface="Lato Light" panose="020F0502020204030203" pitchFamily="34" charset="0"/>
                <a:cs typeface="Lato Light" panose="020F0502020204030203" pitchFamily="34" charset="0"/>
              </a:defRPr>
            </a:lvl3pPr>
            <a:lvl4pPr>
              <a:defRPr b="0" i="0">
                <a:latin typeface="Lato Light" panose="020F0502020204030203" pitchFamily="34" charset="0"/>
                <a:ea typeface="Lato Light" panose="020F0502020204030203" pitchFamily="34" charset="0"/>
                <a:cs typeface="Lato Light" panose="020F0502020204030203" pitchFamily="34" charset="0"/>
              </a:defRPr>
            </a:lvl4pPr>
            <a:lvl5pPr>
              <a:defRPr b="0" i="0">
                <a:latin typeface="Lato Light" panose="020F0502020204030203" pitchFamily="34" charset="0"/>
                <a:ea typeface="Lato Light" panose="020F0502020204030203" pitchFamily="34" charset="0"/>
                <a:cs typeface="Lato Light" panose="020F0502020204030203" pitchFamily="34" charset="0"/>
              </a:defRPr>
            </a:lvl5pPr>
          </a:lstStyle>
          <a:p>
            <a:pPr lvl="0"/>
            <a:r>
              <a:rPr lang="en-US"/>
              <a:t>Main text</a:t>
            </a:r>
          </a:p>
          <a:p>
            <a:pPr lvl="1"/>
            <a:r>
              <a:rPr lang="en-US"/>
              <a:t>Bullet point text</a:t>
            </a:r>
          </a:p>
          <a:p>
            <a:pPr lvl="2"/>
            <a:r>
              <a:rPr lang="en-US"/>
              <a:t>Third level</a:t>
            </a:r>
          </a:p>
        </p:txBody>
      </p:sp>
      <p:sp>
        <p:nvSpPr>
          <p:cNvPr id="6" name="Slide Number Placeholder 5">
            <a:extLst>
              <a:ext uri="{FF2B5EF4-FFF2-40B4-BE49-F238E27FC236}">
                <a16:creationId xmlns:a16="http://schemas.microsoft.com/office/drawing/2014/main" id="{5CD7B65C-CCD8-B141-B396-868488F59989}"/>
              </a:ext>
            </a:extLst>
          </p:cNvPr>
          <p:cNvSpPr>
            <a:spLocks noGrp="1"/>
          </p:cNvSpPr>
          <p:nvPr>
            <p:ph type="sldNum" sz="quarter" idx="12"/>
          </p:nvPr>
        </p:nvSpPr>
        <p:spPr>
          <a:xfrm>
            <a:off x="6096000" y="6356350"/>
            <a:ext cx="5257800" cy="501650"/>
          </a:xfrm>
        </p:spPr>
        <p:txBody>
          <a:bodyPr/>
          <a:lstStyle>
            <a:lvl1pPr>
              <a:defRPr sz="1100">
                <a:solidFill>
                  <a:srgbClr val="4E62B2"/>
                </a:solidFill>
                <a:latin typeface="Scandia" panose="020B0603050000020004" pitchFamily="34" charset="77"/>
              </a:defRPr>
            </a:lvl1pPr>
          </a:lstStyle>
          <a:p>
            <a:r>
              <a:rPr lang="en-US"/>
              <a:t>2021 Sandata Technologies, LLC - Confidential &amp; Proprietary    |    </a:t>
            </a:r>
            <a:fld id="{B2923776-54BA-0E4D-9E25-9D877C7DFB29}" type="slidenum">
              <a:rPr lang="en-US" smtClean="0"/>
              <a:pPr/>
              <a:t>‹#›</a:t>
            </a:fld>
            <a:endParaRPr lang="en-US"/>
          </a:p>
        </p:txBody>
      </p:sp>
      <p:pic>
        <p:nvPicPr>
          <p:cNvPr id="5" name="Picture 4" descr="Map&#10;&#10;Description automatically generated">
            <a:extLst>
              <a:ext uri="{FF2B5EF4-FFF2-40B4-BE49-F238E27FC236}">
                <a16:creationId xmlns:a16="http://schemas.microsoft.com/office/drawing/2014/main" id="{006BA752-BB9A-0748-B0C0-1B4CC83E3EF9}"/>
              </a:ext>
            </a:extLst>
          </p:cNvPr>
          <p:cNvPicPr>
            <a:picLocks noChangeAspect="1"/>
          </p:cNvPicPr>
          <p:nvPr userDrawn="1"/>
        </p:nvPicPr>
        <p:blipFill>
          <a:blip r:embed="rId4"/>
          <a:stretch>
            <a:fillRect/>
          </a:stretch>
        </p:blipFill>
        <p:spPr>
          <a:xfrm>
            <a:off x="768343" y="1601022"/>
            <a:ext cx="6745639" cy="4646995"/>
          </a:xfrm>
          <a:prstGeom prst="rect">
            <a:avLst/>
          </a:prstGeom>
        </p:spPr>
      </p:pic>
    </p:spTree>
    <p:extLst>
      <p:ext uri="{BB962C8B-B14F-4D97-AF65-F5344CB8AC3E}">
        <p14:creationId xmlns:p14="http://schemas.microsoft.com/office/powerpoint/2010/main" val="3628530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858BA6-8860-FC4F-A024-6ACB69B88D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585A0B-66EE-7645-9F19-1D9381EB3A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03778-3545-9447-8F9B-3D44CAB6E5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AF7B64-5773-4149-8AFC-3BECF4DADDDA}" type="datetimeFigureOut">
              <a:rPr lang="en-US" smtClean="0"/>
              <a:t>12/29/2022</a:t>
            </a:fld>
            <a:endParaRPr lang="en-US"/>
          </a:p>
        </p:txBody>
      </p:sp>
      <p:sp>
        <p:nvSpPr>
          <p:cNvPr id="5" name="Footer Placeholder 4">
            <a:extLst>
              <a:ext uri="{FF2B5EF4-FFF2-40B4-BE49-F238E27FC236}">
                <a16:creationId xmlns:a16="http://schemas.microsoft.com/office/drawing/2014/main" id="{BDDE1DCF-1605-E547-93E4-299432DB46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5C55EC-BEC9-6245-84DC-1D19475CA9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23776-54BA-0E4D-9E25-9D877C7DFB29}" type="slidenum">
              <a:rPr lang="en-US" smtClean="0"/>
              <a:t>‹#›</a:t>
            </a:fld>
            <a:endParaRPr lang="en-US"/>
          </a:p>
        </p:txBody>
      </p:sp>
    </p:spTree>
    <p:extLst>
      <p:ext uri="{BB962C8B-B14F-4D97-AF65-F5344CB8AC3E}">
        <p14:creationId xmlns:p14="http://schemas.microsoft.com/office/powerpoint/2010/main" val="1770236823"/>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50" r:id="rId3"/>
    <p:sldLayoutId id="2147483664" r:id="rId4"/>
    <p:sldLayoutId id="2147483669" r:id="rId5"/>
    <p:sldLayoutId id="2147483670" r:id="rId6"/>
    <p:sldLayoutId id="2147483660" r:id="rId7"/>
    <p:sldLayoutId id="2147483677" r:id="rId8"/>
    <p:sldLayoutId id="2147483683" r:id="rId9"/>
    <p:sldLayoutId id="2147483661" r:id="rId10"/>
    <p:sldLayoutId id="2147483662" r:id="rId11"/>
    <p:sldLayoutId id="2147483665" r:id="rId12"/>
    <p:sldLayoutId id="2147483666" r:id="rId13"/>
    <p:sldLayoutId id="2147483679" r:id="rId14"/>
    <p:sldLayoutId id="2147483651" r:id="rId15"/>
    <p:sldLayoutId id="2147483663" r:id="rId16"/>
    <p:sldLayoutId id="2147483681"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s://sandata.zendesk.com/" TargetMode="External"/><Relationship Id="rId2" Type="http://schemas.openxmlformats.org/officeDocument/2006/relationships/hyperlink" Target="https://dhss.delaware.gov/" TargetMode="Externa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hyperlink" Target="https://dhss.delaware.gov/dmma/files/evv_alt_vendor_spec_v1.pdf"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8EA5318-C5D4-414C-9427-32DF1AE20BB1}"/>
              </a:ext>
            </a:extLst>
          </p:cNvPr>
          <p:cNvSpPr txBox="1">
            <a:spLocks/>
          </p:cNvSpPr>
          <p:nvPr/>
        </p:nvSpPr>
        <p:spPr>
          <a:xfrm>
            <a:off x="671728" y="5257800"/>
            <a:ext cx="6828040" cy="137159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600" dirty="0">
                <a:solidFill>
                  <a:srgbClr val="4E62B2"/>
                </a:solidFill>
                <a:latin typeface="Scandia"/>
              </a:rPr>
              <a:t>Delaware DHSS: Alternate EVV (Alt EVV) Townhall</a:t>
            </a:r>
          </a:p>
          <a:p>
            <a:pPr algn="l"/>
            <a:r>
              <a:rPr lang="en-US" sz="2100" dirty="0">
                <a:solidFill>
                  <a:srgbClr val="4E62B2"/>
                </a:solidFill>
                <a:latin typeface="Scandia Light"/>
                <a:ea typeface="Lato Light"/>
                <a:cs typeface="Lato Light"/>
              </a:rPr>
              <a:t>December 30, 2022</a:t>
            </a:r>
          </a:p>
        </p:txBody>
      </p:sp>
    </p:spTree>
    <p:extLst>
      <p:ext uri="{BB962C8B-B14F-4D97-AF65-F5344CB8AC3E}">
        <p14:creationId xmlns:p14="http://schemas.microsoft.com/office/powerpoint/2010/main" val="1839379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601" y="365125"/>
            <a:ext cx="10744200" cy="1325563"/>
          </a:xfrm>
        </p:spPr>
        <p:txBody>
          <a:bodyPr/>
          <a:lstStyle/>
          <a:p>
            <a:r>
              <a:rPr lang="en-US"/>
              <a:t>Client Overview: Addendum</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9601" y="1612032"/>
            <a:ext cx="10861964" cy="4167340"/>
          </a:xfrm>
        </p:spPr>
        <p:txBody>
          <a:bodyPr>
            <a:normAutofit fontScale="70000" lnSpcReduction="20000"/>
          </a:bodyPr>
          <a:lstStyle/>
          <a:p>
            <a:pPr>
              <a:buClr>
                <a:srgbClr val="4964A2"/>
              </a:buClr>
            </a:pPr>
            <a:r>
              <a:rPr lang="en-US" sz="3400" b="1" dirty="0">
                <a:latin typeface="Lato" panose="020F0502020204030203" pitchFamily="34" charset="0"/>
              </a:rPr>
              <a:t>Two required segments for client records:</a:t>
            </a:r>
          </a:p>
          <a:p>
            <a:pPr marL="1143000" lvl="1" indent="-457200">
              <a:buFont typeface="Arial" panose="020B0604020202020204" pitchFamily="34" charset="0"/>
              <a:buChar char="•"/>
            </a:pPr>
            <a:r>
              <a:rPr lang="en-US" sz="2900" dirty="0">
                <a:latin typeface="Lato" panose="020F0502020204030203" pitchFamily="34" charset="0"/>
              </a:rPr>
              <a:t>Client general</a:t>
            </a:r>
          </a:p>
          <a:p>
            <a:pPr marL="1143000" lvl="1" indent="-457200">
              <a:buFont typeface="Arial" panose="020B0604020202020204" pitchFamily="34" charset="0"/>
              <a:buChar char="•"/>
            </a:pPr>
            <a:r>
              <a:rPr lang="en-US" sz="2900" dirty="0">
                <a:latin typeface="Lato" panose="020F0502020204030203" pitchFamily="34" charset="0"/>
              </a:rPr>
              <a:t>Client address</a:t>
            </a:r>
          </a:p>
          <a:p>
            <a:pPr marL="457200" indent="-457200">
              <a:buClr>
                <a:srgbClr val="4964A2"/>
              </a:buClr>
              <a:buFont typeface="Arial" panose="020B0604020202020204" pitchFamily="34" charset="0"/>
              <a:buChar char="•"/>
            </a:pPr>
            <a:endParaRPr lang="en-US" sz="3400" dirty="0">
              <a:latin typeface="Lato" panose="020F0502020204030203" pitchFamily="34" charset="0"/>
            </a:endParaRPr>
          </a:p>
          <a:p>
            <a:pPr>
              <a:buClr>
                <a:srgbClr val="4964A2"/>
              </a:buClr>
            </a:pPr>
            <a:r>
              <a:rPr lang="en-US" sz="3400" b="1" dirty="0">
                <a:latin typeface="Lato" panose="020F0502020204030203" pitchFamily="34" charset="0"/>
              </a:rPr>
              <a:t>Identifiers are used for matching logic:</a:t>
            </a:r>
          </a:p>
          <a:p>
            <a:pPr marL="1143000" lvl="1" indent="-457200">
              <a:buFont typeface="Arial" panose="020B0604020202020204" pitchFamily="34" charset="0"/>
              <a:buChar char="•"/>
            </a:pPr>
            <a:r>
              <a:rPr lang="en-US" sz="2900" dirty="0">
                <a:latin typeface="Lato" panose="020F0502020204030203" pitchFamily="34" charset="0"/>
              </a:rPr>
              <a:t>“</a:t>
            </a:r>
            <a:r>
              <a:rPr lang="en-US" sz="2900" dirty="0" err="1">
                <a:latin typeface="Lato" panose="020F0502020204030203" pitchFamily="34" charset="0"/>
              </a:rPr>
              <a:t>ProviderID</a:t>
            </a:r>
            <a:r>
              <a:rPr lang="en-US" sz="2900" dirty="0">
                <a:latin typeface="Lato" panose="020F0502020204030203" pitchFamily="34" charset="0"/>
              </a:rPr>
              <a:t>” values: 9 or 10 characters (MCD ID)</a:t>
            </a:r>
          </a:p>
          <a:p>
            <a:pPr marL="1485900" lvl="2" indent="-342900">
              <a:buClrTx/>
            </a:pPr>
            <a:r>
              <a:rPr lang="en-US" sz="2900" dirty="0">
                <a:latin typeface="Lato" panose="020F0502020204030203" pitchFamily="34" charset="0"/>
              </a:rPr>
              <a:t>Medicaid ID Format: 9 digits (e.g. 3000#####) </a:t>
            </a:r>
          </a:p>
          <a:p>
            <a:pPr marL="1485900" lvl="2" indent="-342900">
              <a:buClrTx/>
            </a:pPr>
            <a:r>
              <a:rPr lang="en-US" sz="2900" dirty="0">
                <a:latin typeface="Lato" panose="020F0502020204030203" pitchFamily="34" charset="0"/>
              </a:rPr>
              <a:t>“</a:t>
            </a:r>
            <a:r>
              <a:rPr lang="en-US" sz="2900" dirty="0" err="1">
                <a:latin typeface="Lato" panose="020F0502020204030203" pitchFamily="34" charset="0"/>
              </a:rPr>
              <a:t>ClientIdentifier</a:t>
            </a:r>
            <a:r>
              <a:rPr lang="en-US" sz="2900" dirty="0">
                <a:latin typeface="Lato" panose="020F0502020204030203" pitchFamily="34" charset="0"/>
              </a:rPr>
              <a:t>”: 10 digits (MID)</a:t>
            </a:r>
          </a:p>
          <a:p>
            <a:pPr marL="457200" indent="-457200">
              <a:buClr>
                <a:srgbClr val="4964A2"/>
              </a:buClr>
              <a:buFont typeface="Arial" panose="020B0604020202020204" pitchFamily="34" charset="0"/>
              <a:buChar char="•"/>
            </a:pPr>
            <a:endParaRPr lang="en-US" sz="3400" dirty="0">
              <a:latin typeface="Lato" panose="020F0502020204030203" pitchFamily="34" charset="0"/>
            </a:endParaRPr>
          </a:p>
          <a:p>
            <a:pPr marL="0" lvl="1" indent="0" fontAlgn="base">
              <a:spcBef>
                <a:spcPts val="0"/>
              </a:spcBef>
              <a:buClr>
                <a:srgbClr val="4964A2"/>
              </a:buClr>
              <a:buNone/>
            </a:pPr>
            <a:r>
              <a:rPr lang="en-US" sz="3500" b="1" dirty="0">
                <a:latin typeface="Lato" panose="020F0502020204030203" pitchFamily="34" charset="0"/>
              </a:rPr>
              <a:t>Client validation​:</a:t>
            </a:r>
          </a:p>
          <a:p>
            <a:pPr lvl="2" indent="-457200" fontAlgn="base">
              <a:buClrTx/>
            </a:pPr>
            <a:r>
              <a:rPr lang="en-US" sz="2900" dirty="0">
                <a:latin typeface="Lato" panose="020F0502020204030203" pitchFamily="34" charset="0"/>
              </a:rPr>
              <a:t>Matching </a:t>
            </a:r>
            <a:r>
              <a:rPr lang="en-US" sz="2900" dirty="0" err="1">
                <a:latin typeface="Lato" panose="020F0502020204030203" pitchFamily="34" charset="0"/>
              </a:rPr>
              <a:t>ProviderID</a:t>
            </a:r>
            <a:r>
              <a:rPr lang="en-US" sz="2900" dirty="0">
                <a:latin typeface="Lato" panose="020F0502020204030203" pitchFamily="34" charset="0"/>
              </a:rPr>
              <a:t>​</a:t>
            </a:r>
          </a:p>
          <a:p>
            <a:pPr lvl="2" indent="-457200" fontAlgn="base">
              <a:buClrTx/>
            </a:pPr>
            <a:r>
              <a:rPr lang="en-US" sz="2900" dirty="0" err="1">
                <a:latin typeface="Lato" panose="020F0502020204030203" pitchFamily="34" charset="0"/>
              </a:rPr>
              <a:t>ClientIdentifier</a:t>
            </a:r>
            <a:r>
              <a:rPr lang="en-US" sz="2900" dirty="0">
                <a:latin typeface="Lato" panose="020F0502020204030203" pitchFamily="34" charset="0"/>
              </a:rPr>
              <a:t> length​</a:t>
            </a:r>
          </a:p>
          <a:p>
            <a:pPr lvl="2" indent="-457200" fontAlgn="base">
              <a:buClrTx/>
            </a:pPr>
            <a:r>
              <a:rPr lang="en-US" sz="2900" dirty="0">
                <a:latin typeface="Lato" panose="020F0502020204030203" pitchFamily="34" charset="0"/>
              </a:rPr>
              <a:t>Required segments</a:t>
            </a:r>
          </a:p>
          <a:p>
            <a:pPr marL="1143000" lvl="1" indent="-457200">
              <a:buClr>
                <a:srgbClr val="4964A2"/>
              </a:buClr>
              <a:buFont typeface="Arial" panose="020B0604020202020204" pitchFamily="34" charset="0"/>
              <a:buChar char="•"/>
            </a:pPr>
            <a:endParaRPr lang="en-US" i="1" dirty="0"/>
          </a:p>
        </p:txBody>
      </p:sp>
    </p:spTree>
    <p:extLst>
      <p:ext uri="{BB962C8B-B14F-4D97-AF65-F5344CB8AC3E}">
        <p14:creationId xmlns:p14="http://schemas.microsoft.com/office/powerpoint/2010/main" val="4083514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600" y="571767"/>
            <a:ext cx="10284466" cy="906011"/>
          </a:xfrm>
        </p:spPr>
        <p:txBody>
          <a:bodyPr>
            <a:normAutofit/>
          </a:bodyPr>
          <a:lstStyle/>
          <a:p>
            <a:r>
              <a:rPr lang="en-US">
                <a:solidFill>
                  <a:srgbClr val="4964A2"/>
                </a:solidFill>
                <a:latin typeface="Scandia" panose="020B0603050000020004" pitchFamily="34" charset="0"/>
                <a:ea typeface="+mn-ea"/>
              </a:rPr>
              <a:t>Client Payer Child Segment</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9601" y="1607756"/>
            <a:ext cx="11871846" cy="3772315"/>
          </a:xfrm>
        </p:spPr>
        <p:txBody>
          <a:bodyPr vert="horz" lIns="91440" tIns="45720" rIns="91440" bIns="45720" rtlCol="0" anchor="t">
            <a:noAutofit/>
          </a:bodyPr>
          <a:lstStyle/>
          <a:p>
            <a:pPr marL="342900" indent="-342900">
              <a:buClr>
                <a:srgbClr val="4964A2"/>
              </a:buClr>
            </a:pPr>
            <a:r>
              <a:rPr lang="en-US" sz="2400" b="1">
                <a:latin typeface="Lato" panose="020F0502020204030203" pitchFamily="34" charset="0"/>
                <a:ea typeface="+mn-ea"/>
                <a:cs typeface="Arial" panose="020B0604020202020204" pitchFamily="34" charset="0"/>
              </a:rPr>
              <a:t>Six required elements for </a:t>
            </a:r>
            <a:r>
              <a:rPr lang="en-US" sz="2400" b="1" err="1">
                <a:latin typeface="Lato" panose="020F0502020204030203" pitchFamily="34" charset="0"/>
                <a:ea typeface="+mn-ea"/>
                <a:cs typeface="Arial" panose="020B0604020202020204" pitchFamily="34" charset="0"/>
              </a:rPr>
              <a:t>ClientPayer</a:t>
            </a:r>
            <a:r>
              <a:rPr lang="en-US" sz="2400" b="1">
                <a:latin typeface="Lato" panose="020F0502020204030203" pitchFamily="34" charset="0"/>
                <a:ea typeface="+mn-ea"/>
                <a:cs typeface="Arial" panose="020B0604020202020204" pitchFamily="34" charset="0"/>
              </a:rPr>
              <a:t>:</a:t>
            </a:r>
          </a:p>
          <a:p>
            <a:pPr marL="1028700" lvl="1" indent="-342900">
              <a:buFont typeface="Arial" panose="020B0604020202020204" pitchFamily="34" charset="0"/>
              <a:buChar char="•"/>
            </a:pPr>
            <a:r>
              <a:rPr lang="en-US" sz="2400" err="1">
                <a:latin typeface="Lato" panose="020F0502020204030203" pitchFamily="34" charset="0"/>
                <a:ea typeface="+mn-ea"/>
                <a:cs typeface="Arial" panose="020B0604020202020204" pitchFamily="34" charset="0"/>
              </a:rPr>
              <a:t>PayerID</a:t>
            </a:r>
            <a:r>
              <a:rPr lang="en-US" sz="2400">
                <a:latin typeface="Lato" panose="020F0502020204030203" pitchFamily="34" charset="0"/>
                <a:ea typeface="+mn-ea"/>
                <a:cs typeface="Arial" panose="020B0604020202020204" pitchFamily="34" charset="0"/>
              </a:rPr>
              <a:t> – See DE DHSS specification Appendix 1</a:t>
            </a:r>
          </a:p>
          <a:p>
            <a:pPr marL="1028700" lvl="1" indent="-342900">
              <a:buFont typeface="Arial" panose="020B0604020202020204" pitchFamily="34" charset="0"/>
              <a:buChar char="•"/>
            </a:pPr>
            <a:r>
              <a:rPr lang="en-US" sz="2400" err="1">
                <a:latin typeface="Lato" panose="020F0502020204030203" pitchFamily="34" charset="0"/>
                <a:ea typeface="+mn-ea"/>
                <a:cs typeface="Arial" panose="020B0604020202020204" pitchFamily="34" charset="0"/>
              </a:rPr>
              <a:t>PayerProgram</a:t>
            </a:r>
            <a:r>
              <a:rPr lang="en-US" sz="2400">
                <a:latin typeface="Lato" panose="020F0502020204030203" pitchFamily="34" charset="0"/>
                <a:ea typeface="+mn-ea"/>
                <a:cs typeface="Arial" panose="020B0604020202020204" pitchFamily="34" charset="0"/>
              </a:rPr>
              <a:t> – See DE DHSS specification Appendix 1</a:t>
            </a:r>
          </a:p>
          <a:p>
            <a:pPr marL="1028700" lvl="1" indent="-342900">
              <a:buFont typeface="Arial" panose="020B0604020202020204" pitchFamily="34" charset="0"/>
              <a:buChar char="•"/>
            </a:pPr>
            <a:r>
              <a:rPr lang="en-US" sz="2400" err="1">
                <a:latin typeface="Lato" panose="020F0502020204030203" pitchFamily="34" charset="0"/>
                <a:ea typeface="+mn-ea"/>
                <a:cs typeface="Arial" panose="020B0604020202020204" pitchFamily="34" charset="0"/>
              </a:rPr>
              <a:t>ProcedureCode</a:t>
            </a:r>
            <a:r>
              <a:rPr lang="en-US" sz="2400">
                <a:latin typeface="Lato" panose="020F0502020204030203" pitchFamily="34" charset="0"/>
                <a:ea typeface="+mn-ea"/>
                <a:cs typeface="Arial" panose="020B0604020202020204" pitchFamily="34" charset="0"/>
              </a:rPr>
              <a:t> – See HCPCS or revenue code in Appendix 2</a:t>
            </a:r>
          </a:p>
          <a:p>
            <a:pPr marL="1028700" lvl="1" indent="-342900">
              <a:buFont typeface="Arial" panose="020B0604020202020204" pitchFamily="34" charset="0"/>
              <a:buChar char="•"/>
            </a:pPr>
            <a:r>
              <a:rPr lang="en-US" sz="2400" err="1">
                <a:latin typeface="Lato" panose="020F0502020204030203" pitchFamily="34" charset="0"/>
                <a:ea typeface="+mn-ea"/>
                <a:cs typeface="Arial" panose="020B0604020202020204" pitchFamily="34" charset="0"/>
              </a:rPr>
              <a:t>ClientStatus</a:t>
            </a:r>
            <a:r>
              <a:rPr lang="en-US" sz="2400">
                <a:latin typeface="Lato" panose="020F0502020204030203" pitchFamily="34" charset="0"/>
                <a:ea typeface="+mn-ea"/>
                <a:cs typeface="Arial" panose="020B0604020202020204" pitchFamily="34" charset="0"/>
              </a:rPr>
              <a:t> – Active or inactive</a:t>
            </a:r>
          </a:p>
          <a:p>
            <a:pPr marL="1028700" lvl="1" indent="-342900">
              <a:buFont typeface="Arial" panose="020B0604020202020204" pitchFamily="34" charset="0"/>
              <a:buChar char="•"/>
            </a:pPr>
            <a:r>
              <a:rPr lang="en-US" sz="2400" err="1">
                <a:latin typeface="Lato" panose="020F0502020204030203" pitchFamily="34" charset="0"/>
                <a:ea typeface="+mn-ea"/>
                <a:cs typeface="Arial" panose="020B0604020202020204" pitchFamily="34" charset="0"/>
              </a:rPr>
              <a:t>EffectiveStartDate</a:t>
            </a:r>
            <a:r>
              <a:rPr lang="en-US" sz="2400">
                <a:latin typeface="Lato" panose="020F0502020204030203" pitchFamily="34" charset="0"/>
                <a:ea typeface="+mn-ea"/>
                <a:cs typeface="Arial" panose="020B0604020202020204" pitchFamily="34" charset="0"/>
              </a:rPr>
              <a:t> – Date service is valid for client</a:t>
            </a:r>
          </a:p>
          <a:p>
            <a:pPr lvl="1" indent="0">
              <a:buClr>
                <a:srgbClr val="4964A2"/>
              </a:buClr>
              <a:buNone/>
            </a:pPr>
            <a:endParaRPr lang="en-US" sz="2400">
              <a:latin typeface="Lato" panose="020F0502020204030203" pitchFamily="34" charset="0"/>
              <a:ea typeface="+mn-ea"/>
              <a:cs typeface="Arial" panose="020B0604020202020204" pitchFamily="34" charset="0"/>
            </a:endParaRPr>
          </a:p>
          <a:p>
            <a:pPr>
              <a:buClr>
                <a:srgbClr val="4964A2"/>
              </a:buClr>
            </a:pPr>
            <a:r>
              <a:rPr lang="en-US" sz="2400" err="1">
                <a:latin typeface="Lato" panose="020F0502020204030203" pitchFamily="34" charset="0"/>
                <a:ea typeface="+mn-ea"/>
                <a:cs typeface="Arial" panose="020B0604020202020204" pitchFamily="34" charset="0"/>
              </a:rPr>
              <a:t>ClientPayer</a:t>
            </a:r>
            <a:r>
              <a:rPr lang="en-US" sz="2400">
                <a:latin typeface="Lato" panose="020F0502020204030203" pitchFamily="34" charset="0"/>
                <a:ea typeface="+mn-ea"/>
                <a:cs typeface="Arial" panose="020B0604020202020204" pitchFamily="34" charset="0"/>
              </a:rPr>
              <a:t> child segment should be sent for services that do not have a valid </a:t>
            </a:r>
          </a:p>
          <a:p>
            <a:pPr>
              <a:buClr>
                <a:srgbClr val="4964A2"/>
              </a:buClr>
            </a:pPr>
            <a:r>
              <a:rPr lang="en-US" sz="2400">
                <a:latin typeface="Lato" panose="020F0502020204030203" pitchFamily="34" charset="0"/>
                <a:ea typeface="+mn-ea"/>
                <a:cs typeface="Arial" panose="020B0604020202020204" pitchFamily="34" charset="0"/>
              </a:rPr>
              <a:t>authorization for the client.</a:t>
            </a:r>
          </a:p>
        </p:txBody>
      </p:sp>
      <p:sp>
        <p:nvSpPr>
          <p:cNvPr id="4" name="Slide Number Placeholder 3">
            <a:extLst>
              <a:ext uri="{FF2B5EF4-FFF2-40B4-BE49-F238E27FC236}">
                <a16:creationId xmlns:a16="http://schemas.microsoft.com/office/drawing/2014/main" id="{47CA8AF9-8BD3-49F5-8E58-C3F01C89FB73}"/>
              </a:ext>
            </a:extLst>
          </p:cNvPr>
          <p:cNvSpPr>
            <a:spLocks noGrp="1"/>
          </p:cNvSpPr>
          <p:nvPr>
            <p:ph type="sldNum" sz="quarter" idx="12"/>
          </p:nvPr>
        </p:nvSpPr>
        <p:spPr/>
        <p:txBody>
          <a:bodyPr/>
          <a:lstStyle/>
          <a:p>
            <a:r>
              <a:rPr lang="en-US"/>
              <a:t>2022 Sandata Technologies, LLC - Confidential &amp; Proprietary    |    </a:t>
            </a:r>
            <a:fld id="{B2923776-54BA-0E4D-9E25-9D877C7DFB29}" type="slidenum">
              <a:rPr lang="en-US" smtClean="0"/>
              <a:pPr/>
              <a:t>11</a:t>
            </a:fld>
            <a:endParaRPr lang="en-US"/>
          </a:p>
        </p:txBody>
      </p:sp>
    </p:spTree>
    <p:extLst>
      <p:ext uri="{BB962C8B-B14F-4D97-AF65-F5344CB8AC3E}">
        <p14:creationId xmlns:p14="http://schemas.microsoft.com/office/powerpoint/2010/main" val="4222200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1692" y="369631"/>
            <a:ext cx="10757892" cy="1325563"/>
          </a:xfrm>
        </p:spPr>
        <p:txBody>
          <a:bodyPr/>
          <a:lstStyle/>
          <a:p>
            <a:r>
              <a:rPr lang="en-US"/>
              <a:t>Client Overview: JSON</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1693" y="1219480"/>
            <a:ext cx="8257172" cy="1144568"/>
          </a:xfrm>
        </p:spPr>
        <p:txBody>
          <a:bodyPr>
            <a:normAutofit/>
          </a:bodyPr>
          <a:lstStyle/>
          <a:p>
            <a:r>
              <a:rPr lang="en-US" dirty="0">
                <a:latin typeface="Lato" panose="020F0502020204030203" pitchFamily="34" charset="0"/>
              </a:rPr>
              <a:t>Alternate EVV data is sent via RESTful API / JSON transmissions</a:t>
            </a:r>
          </a:p>
        </p:txBody>
      </p:sp>
      <p:pic>
        <p:nvPicPr>
          <p:cNvPr id="5" name="Picture 4">
            <a:extLst>
              <a:ext uri="{FF2B5EF4-FFF2-40B4-BE49-F238E27FC236}">
                <a16:creationId xmlns:a16="http://schemas.microsoft.com/office/drawing/2014/main" id="{94A54B33-2F7C-EAB0-F9EF-1B904980D8F3}"/>
              </a:ext>
            </a:extLst>
          </p:cNvPr>
          <p:cNvPicPr>
            <a:picLocks noChangeAspect="1"/>
          </p:cNvPicPr>
          <p:nvPr/>
        </p:nvPicPr>
        <p:blipFill rotWithShape="1">
          <a:blip r:embed="rId3"/>
          <a:srcRect b="23515"/>
          <a:stretch/>
        </p:blipFill>
        <p:spPr>
          <a:xfrm>
            <a:off x="8808840" y="65461"/>
            <a:ext cx="3298403" cy="5562630"/>
          </a:xfrm>
          <a:prstGeom prst="rect">
            <a:avLst/>
          </a:prstGeom>
        </p:spPr>
      </p:pic>
      <p:pic>
        <p:nvPicPr>
          <p:cNvPr id="8" name="Picture 7">
            <a:extLst>
              <a:ext uri="{FF2B5EF4-FFF2-40B4-BE49-F238E27FC236}">
                <a16:creationId xmlns:a16="http://schemas.microsoft.com/office/drawing/2014/main" id="{BF3A969F-97EA-6F64-74D2-33B8AD7A2E69}"/>
              </a:ext>
            </a:extLst>
          </p:cNvPr>
          <p:cNvPicPr>
            <a:picLocks noChangeAspect="1"/>
          </p:cNvPicPr>
          <p:nvPr/>
        </p:nvPicPr>
        <p:blipFill>
          <a:blip r:embed="rId4"/>
          <a:stretch>
            <a:fillRect/>
          </a:stretch>
        </p:blipFill>
        <p:spPr>
          <a:xfrm>
            <a:off x="774441" y="1803361"/>
            <a:ext cx="7573797" cy="3797987"/>
          </a:xfrm>
          <a:prstGeom prst="rect">
            <a:avLst/>
          </a:prstGeom>
        </p:spPr>
      </p:pic>
      <p:cxnSp>
        <p:nvCxnSpPr>
          <p:cNvPr id="9" name="Straight Arrow Connector 8">
            <a:extLst>
              <a:ext uri="{FF2B5EF4-FFF2-40B4-BE49-F238E27FC236}">
                <a16:creationId xmlns:a16="http://schemas.microsoft.com/office/drawing/2014/main" id="{C580051D-FA11-6830-7917-1807CEB9B7C8}"/>
              </a:ext>
            </a:extLst>
          </p:cNvPr>
          <p:cNvCxnSpPr>
            <a:cxnSpLocks/>
          </p:cNvCxnSpPr>
          <p:nvPr/>
        </p:nvCxnSpPr>
        <p:spPr>
          <a:xfrm flipV="1">
            <a:off x="8238786" y="2545043"/>
            <a:ext cx="914545" cy="115731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7155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600" y="134306"/>
            <a:ext cx="10744200" cy="1325563"/>
          </a:xfrm>
        </p:spPr>
        <p:txBody>
          <a:bodyPr/>
          <a:lstStyle/>
          <a:p>
            <a:r>
              <a:rPr lang="en-US" dirty="0"/>
              <a:t>Employee Overview</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9600" y="1038688"/>
            <a:ext cx="11134725" cy="4958813"/>
          </a:xfrm>
        </p:spPr>
        <p:txBody>
          <a:bodyPr>
            <a:noAutofit/>
          </a:bodyPr>
          <a:lstStyle/>
          <a:p>
            <a:pPr marL="0" lvl="2" indent="0">
              <a:lnSpc>
                <a:spcPct val="100000"/>
              </a:lnSpc>
              <a:spcBef>
                <a:spcPts val="0"/>
              </a:spcBef>
              <a:buNone/>
            </a:pPr>
            <a:r>
              <a:rPr lang="en-US" sz="2200" b="1" dirty="0">
                <a:latin typeface="Lato" panose="020F0502020204030203" pitchFamily="34" charset="0"/>
              </a:rPr>
              <a:t>One required segment for employee (caregiver, care workers) records:</a:t>
            </a:r>
          </a:p>
          <a:p>
            <a:pPr marL="800100" lvl="3" indent="-342900">
              <a:lnSpc>
                <a:spcPct val="100000"/>
              </a:lnSpc>
              <a:spcBef>
                <a:spcPts val="0"/>
              </a:spcBef>
            </a:pPr>
            <a:r>
              <a:rPr lang="en-US" sz="2000" dirty="0">
                <a:latin typeface="Lato" panose="020F0502020204030203" pitchFamily="34" charset="0"/>
              </a:rPr>
              <a:t>Employee general</a:t>
            </a:r>
          </a:p>
          <a:p>
            <a:pPr marL="0" lvl="2" indent="0">
              <a:lnSpc>
                <a:spcPct val="100000"/>
              </a:lnSpc>
              <a:spcBef>
                <a:spcPts val="0"/>
              </a:spcBef>
              <a:buNone/>
            </a:pPr>
            <a:endParaRPr lang="en-US" sz="2200" dirty="0">
              <a:latin typeface="Lato" panose="020F0502020204030203" pitchFamily="34" charset="0"/>
            </a:endParaRPr>
          </a:p>
          <a:p>
            <a:pPr marL="0" lvl="2" indent="0">
              <a:lnSpc>
                <a:spcPct val="100000"/>
              </a:lnSpc>
              <a:spcBef>
                <a:spcPts val="0"/>
              </a:spcBef>
              <a:buNone/>
            </a:pPr>
            <a:r>
              <a:rPr lang="en-US" sz="2200" b="1" dirty="0">
                <a:latin typeface="Lato" panose="020F0502020204030203" pitchFamily="34" charset="0"/>
              </a:rPr>
              <a:t>Identifiers are used for matching logic:</a:t>
            </a:r>
          </a:p>
          <a:p>
            <a:pPr marL="800100" lvl="3" indent="-342900">
              <a:lnSpc>
                <a:spcPct val="100000"/>
              </a:lnSpc>
              <a:spcBef>
                <a:spcPts val="0"/>
              </a:spcBef>
            </a:pPr>
            <a:r>
              <a:rPr lang="en-US" sz="2000" dirty="0" err="1">
                <a:latin typeface="Lato" panose="020F0502020204030203" pitchFamily="34" charset="0"/>
              </a:rPr>
              <a:t>ProviderID</a:t>
            </a:r>
            <a:r>
              <a:rPr lang="en-US" sz="2000" dirty="0">
                <a:latin typeface="Lato" panose="020F0502020204030203" pitchFamily="34" charset="0"/>
              </a:rPr>
              <a:t> values: 9 or 10 characters (MCD ID)</a:t>
            </a:r>
          </a:p>
          <a:p>
            <a:pPr marL="1257300" lvl="4" indent="-342900">
              <a:lnSpc>
                <a:spcPct val="100000"/>
              </a:lnSpc>
              <a:spcBef>
                <a:spcPts val="0"/>
              </a:spcBef>
            </a:pPr>
            <a:r>
              <a:rPr lang="en-US" sz="2000" dirty="0">
                <a:latin typeface="Lato" panose="020F0502020204030203" pitchFamily="34" charset="0"/>
              </a:rPr>
              <a:t>MCD ID: 9 digits (e.g. 3000#####) or 10 characters = 9 digits + 1 alpha (e.g. 2########A)</a:t>
            </a:r>
          </a:p>
          <a:p>
            <a:pPr marL="800100" lvl="3" indent="-342900">
              <a:lnSpc>
                <a:spcPct val="100000"/>
              </a:lnSpc>
              <a:spcBef>
                <a:spcPts val="0"/>
              </a:spcBef>
            </a:pPr>
            <a:r>
              <a:rPr lang="en-US" sz="2000" dirty="0" err="1">
                <a:latin typeface="Lato" panose="020F0502020204030203" pitchFamily="34" charset="0"/>
              </a:rPr>
              <a:t>EmployeeIdentifier</a:t>
            </a:r>
            <a:r>
              <a:rPr lang="en-US" sz="2000" dirty="0">
                <a:latin typeface="Lato" panose="020F0502020204030203" pitchFamily="34" charset="0"/>
              </a:rPr>
              <a:t>: 7-character identifier</a:t>
            </a:r>
          </a:p>
          <a:p>
            <a:pPr marL="1257300" lvl="4" indent="-342900">
              <a:lnSpc>
                <a:spcPct val="100000"/>
              </a:lnSpc>
              <a:spcBef>
                <a:spcPts val="0"/>
              </a:spcBef>
            </a:pPr>
            <a:r>
              <a:rPr lang="en-US" sz="2000" dirty="0">
                <a:latin typeface="Lato" panose="020F0502020204030203" pitchFamily="34" charset="0"/>
              </a:rPr>
              <a:t>First 3 letters of last name + last 4 of SSN</a:t>
            </a:r>
          </a:p>
          <a:p>
            <a:pPr marL="1714500" lvl="5" indent="-342900">
              <a:lnSpc>
                <a:spcPct val="100000"/>
              </a:lnSpc>
              <a:spcBef>
                <a:spcPts val="0"/>
              </a:spcBef>
            </a:pPr>
            <a:r>
              <a:rPr lang="en-US" sz="2000" dirty="0">
                <a:latin typeface="Lato" panose="020F0502020204030203" pitchFamily="34" charset="0"/>
              </a:rPr>
              <a:t>Last names with only 2 letters will be padded with zero before the last 4 of SSN</a:t>
            </a:r>
          </a:p>
          <a:p>
            <a:pPr marL="0" lvl="2" indent="0">
              <a:lnSpc>
                <a:spcPct val="100000"/>
              </a:lnSpc>
              <a:spcBef>
                <a:spcPts val="0"/>
              </a:spcBef>
              <a:buNone/>
            </a:pPr>
            <a:r>
              <a:rPr lang="en-US" sz="2200" b="1" dirty="0">
                <a:latin typeface="Lato" panose="020F0502020204030203" pitchFamily="34" charset="0"/>
              </a:rPr>
              <a:t>Employee validation:</a:t>
            </a:r>
          </a:p>
          <a:p>
            <a:pPr marL="800100" lvl="3" indent="-342900">
              <a:lnSpc>
                <a:spcPct val="100000"/>
              </a:lnSpc>
              <a:spcBef>
                <a:spcPts val="0"/>
              </a:spcBef>
            </a:pPr>
            <a:r>
              <a:rPr lang="en-US" sz="2000" dirty="0" err="1">
                <a:latin typeface="Lato" panose="020F0502020204030203" pitchFamily="34" charset="0"/>
              </a:rPr>
              <a:t>EmployeeIdentifier</a:t>
            </a:r>
            <a:r>
              <a:rPr lang="en-US" sz="2000" dirty="0">
                <a:latin typeface="Lato" panose="020F0502020204030203" pitchFamily="34" charset="0"/>
              </a:rPr>
              <a:t> will be matched to existing records to:</a:t>
            </a:r>
          </a:p>
          <a:p>
            <a:pPr marL="1257300" lvl="4" indent="-342900">
              <a:lnSpc>
                <a:spcPct val="100000"/>
              </a:lnSpc>
              <a:spcBef>
                <a:spcPts val="0"/>
              </a:spcBef>
            </a:pPr>
            <a:r>
              <a:rPr lang="en-US" sz="2000" dirty="0">
                <a:latin typeface="Lato" panose="020F0502020204030203" pitchFamily="34" charset="0"/>
              </a:rPr>
              <a:t>No match = Insert new record</a:t>
            </a:r>
          </a:p>
          <a:p>
            <a:pPr marL="1257300" lvl="4" indent="-342900">
              <a:lnSpc>
                <a:spcPct val="100000"/>
              </a:lnSpc>
              <a:spcBef>
                <a:spcPts val="0"/>
              </a:spcBef>
            </a:pPr>
            <a:r>
              <a:rPr lang="en-US" sz="2000" dirty="0">
                <a:latin typeface="Lato" panose="020F0502020204030203" pitchFamily="34" charset="0"/>
              </a:rPr>
              <a:t>Yes match = Update existing</a:t>
            </a:r>
          </a:p>
          <a:p>
            <a:pPr marL="0" lvl="2" indent="0">
              <a:lnSpc>
                <a:spcPct val="100000"/>
              </a:lnSpc>
              <a:spcBef>
                <a:spcPts val="0"/>
              </a:spcBef>
              <a:buNone/>
            </a:pPr>
            <a:endParaRPr lang="en-US" sz="2200" dirty="0">
              <a:latin typeface="Lato" panose="020F0502020204030203" pitchFamily="34" charset="0"/>
            </a:endParaRPr>
          </a:p>
        </p:txBody>
      </p:sp>
    </p:spTree>
    <p:extLst>
      <p:ext uri="{BB962C8B-B14F-4D97-AF65-F5344CB8AC3E}">
        <p14:creationId xmlns:p14="http://schemas.microsoft.com/office/powerpoint/2010/main" val="1857631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970" y="369628"/>
            <a:ext cx="10611963" cy="1325563"/>
          </a:xfrm>
        </p:spPr>
        <p:txBody>
          <a:bodyPr/>
          <a:lstStyle/>
          <a:p>
            <a:r>
              <a:rPr lang="en-US"/>
              <a:t>Employee Overview: JSON</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9970" y="1219480"/>
            <a:ext cx="8229230" cy="1144568"/>
          </a:xfrm>
        </p:spPr>
        <p:txBody>
          <a:bodyPr>
            <a:normAutofit/>
          </a:bodyPr>
          <a:lstStyle/>
          <a:p>
            <a:r>
              <a:rPr lang="en-US" dirty="0">
                <a:latin typeface="Lato" panose="020F0502020204030203" pitchFamily="34" charset="0"/>
              </a:rPr>
              <a:t>Alternate EVV data is sent via RESTful API / JSON transmissions</a:t>
            </a:r>
          </a:p>
        </p:txBody>
      </p:sp>
      <p:pic>
        <p:nvPicPr>
          <p:cNvPr id="7" name="Picture 6">
            <a:extLst>
              <a:ext uri="{FF2B5EF4-FFF2-40B4-BE49-F238E27FC236}">
                <a16:creationId xmlns:a16="http://schemas.microsoft.com/office/drawing/2014/main" id="{7310D0BB-E1A4-E741-86F1-75360B2C943B}"/>
              </a:ext>
            </a:extLst>
          </p:cNvPr>
          <p:cNvPicPr>
            <a:picLocks noChangeAspect="1"/>
          </p:cNvPicPr>
          <p:nvPr/>
        </p:nvPicPr>
        <p:blipFill>
          <a:blip r:embed="rId3"/>
          <a:stretch>
            <a:fillRect/>
          </a:stretch>
        </p:blipFill>
        <p:spPr>
          <a:xfrm>
            <a:off x="352610" y="1869622"/>
            <a:ext cx="8743950" cy="2857500"/>
          </a:xfrm>
          <a:prstGeom prst="rect">
            <a:avLst/>
          </a:prstGeom>
        </p:spPr>
      </p:pic>
      <p:pic>
        <p:nvPicPr>
          <p:cNvPr id="15" name="Picture 14">
            <a:extLst>
              <a:ext uri="{FF2B5EF4-FFF2-40B4-BE49-F238E27FC236}">
                <a16:creationId xmlns:a16="http://schemas.microsoft.com/office/drawing/2014/main" id="{5D865EB0-285D-4EA7-7D42-A1E37B09D4A3}"/>
              </a:ext>
            </a:extLst>
          </p:cNvPr>
          <p:cNvPicPr>
            <a:picLocks noChangeAspect="1"/>
          </p:cNvPicPr>
          <p:nvPr/>
        </p:nvPicPr>
        <p:blipFill>
          <a:blip r:embed="rId4"/>
          <a:stretch>
            <a:fillRect/>
          </a:stretch>
        </p:blipFill>
        <p:spPr>
          <a:xfrm>
            <a:off x="9191625" y="1032409"/>
            <a:ext cx="3000375" cy="3981450"/>
          </a:xfrm>
          <a:prstGeom prst="rect">
            <a:avLst/>
          </a:prstGeom>
        </p:spPr>
      </p:pic>
      <p:cxnSp>
        <p:nvCxnSpPr>
          <p:cNvPr id="16" name="Straight Arrow Connector 15">
            <a:extLst>
              <a:ext uri="{FF2B5EF4-FFF2-40B4-BE49-F238E27FC236}">
                <a16:creationId xmlns:a16="http://schemas.microsoft.com/office/drawing/2014/main" id="{019A8872-163E-4638-564F-CB059DABBBE3}"/>
              </a:ext>
            </a:extLst>
          </p:cNvPr>
          <p:cNvCxnSpPr>
            <a:cxnSpLocks/>
          </p:cNvCxnSpPr>
          <p:nvPr/>
        </p:nvCxnSpPr>
        <p:spPr>
          <a:xfrm>
            <a:off x="8054058" y="2870569"/>
            <a:ext cx="1394927" cy="48395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0598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50240" y="365125"/>
            <a:ext cx="10703560" cy="1325563"/>
          </a:xfrm>
        </p:spPr>
        <p:txBody>
          <a:bodyPr/>
          <a:lstStyle/>
          <a:p>
            <a:r>
              <a:rPr lang="en-US"/>
              <a:t>Visit Overview</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50240" y="1615600"/>
            <a:ext cx="10891520" cy="4465320"/>
          </a:xfrm>
        </p:spPr>
        <p:txBody>
          <a:bodyPr>
            <a:normAutofit lnSpcReduction="10000"/>
          </a:bodyPr>
          <a:lstStyle/>
          <a:p>
            <a:pPr marL="0" lvl="2" indent="0">
              <a:lnSpc>
                <a:spcPct val="100000"/>
              </a:lnSpc>
              <a:spcBef>
                <a:spcPts val="0"/>
              </a:spcBef>
              <a:buNone/>
            </a:pPr>
            <a:r>
              <a:rPr lang="en-US" b="1" dirty="0">
                <a:latin typeface="Lato" panose="020F0502020204030203" pitchFamily="34" charset="0"/>
              </a:rPr>
              <a:t>One required segment for visit records:</a:t>
            </a:r>
          </a:p>
          <a:p>
            <a:pPr marL="800100" lvl="3" indent="-342900">
              <a:lnSpc>
                <a:spcPct val="100000"/>
              </a:lnSpc>
              <a:spcBef>
                <a:spcPts val="0"/>
              </a:spcBef>
            </a:pPr>
            <a:r>
              <a:rPr lang="en-US" dirty="0">
                <a:latin typeface="Lato" panose="020F0502020204030203" pitchFamily="34" charset="0"/>
              </a:rPr>
              <a:t>Visit general</a:t>
            </a:r>
          </a:p>
          <a:p>
            <a:pPr marL="0" lvl="2" indent="0">
              <a:lnSpc>
                <a:spcPct val="100000"/>
              </a:lnSpc>
              <a:spcBef>
                <a:spcPts val="0"/>
              </a:spcBef>
              <a:buNone/>
            </a:pPr>
            <a:endParaRPr lang="en-US" dirty="0">
              <a:latin typeface="Lato" panose="020F0502020204030203" pitchFamily="34" charset="0"/>
            </a:endParaRPr>
          </a:p>
          <a:p>
            <a:pPr marL="0" lvl="2" indent="0">
              <a:lnSpc>
                <a:spcPct val="100000"/>
              </a:lnSpc>
              <a:spcBef>
                <a:spcPts val="0"/>
              </a:spcBef>
              <a:buNone/>
            </a:pPr>
            <a:r>
              <a:rPr lang="en-US" b="1" dirty="0">
                <a:latin typeface="Lato" panose="020F0502020204030203" pitchFamily="34" charset="0"/>
              </a:rPr>
              <a:t>Four conditional segments for visit records:</a:t>
            </a:r>
          </a:p>
          <a:p>
            <a:pPr marL="742950" lvl="3" indent="-285750">
              <a:lnSpc>
                <a:spcPct val="100000"/>
              </a:lnSpc>
              <a:spcBef>
                <a:spcPts val="0"/>
              </a:spcBef>
            </a:pPr>
            <a:r>
              <a:rPr lang="en-US" dirty="0">
                <a:latin typeface="Lato" panose="020F0502020204030203" pitchFamily="34" charset="0"/>
              </a:rPr>
              <a:t>Calls</a:t>
            </a:r>
          </a:p>
          <a:p>
            <a:pPr marL="742950" lvl="3" indent="-285750">
              <a:lnSpc>
                <a:spcPct val="100000"/>
              </a:lnSpc>
              <a:spcBef>
                <a:spcPts val="0"/>
              </a:spcBef>
            </a:pPr>
            <a:r>
              <a:rPr lang="en-US" dirty="0">
                <a:latin typeface="Lato" panose="020F0502020204030203" pitchFamily="34" charset="0"/>
              </a:rPr>
              <a:t>Visit exceptions</a:t>
            </a:r>
          </a:p>
          <a:p>
            <a:pPr marL="742950" lvl="3" indent="-285750">
              <a:lnSpc>
                <a:spcPct val="100000"/>
              </a:lnSpc>
              <a:spcBef>
                <a:spcPts val="0"/>
              </a:spcBef>
            </a:pPr>
            <a:r>
              <a:rPr lang="en-US" dirty="0">
                <a:latin typeface="Lato" panose="020F0502020204030203" pitchFamily="34" charset="0"/>
              </a:rPr>
              <a:t>Visit changes</a:t>
            </a:r>
          </a:p>
          <a:p>
            <a:pPr marL="742950" lvl="3" indent="-285750">
              <a:lnSpc>
                <a:spcPct val="100000"/>
              </a:lnSpc>
              <a:spcBef>
                <a:spcPts val="0"/>
              </a:spcBef>
            </a:pPr>
            <a:r>
              <a:rPr lang="en-US" dirty="0">
                <a:latin typeface="Lato" panose="020F0502020204030203" pitchFamily="34" charset="0"/>
              </a:rPr>
              <a:t>Visit task</a:t>
            </a:r>
          </a:p>
          <a:p>
            <a:pPr marL="0" lvl="2" indent="0">
              <a:lnSpc>
                <a:spcPct val="100000"/>
              </a:lnSpc>
              <a:spcBef>
                <a:spcPts val="0"/>
              </a:spcBef>
              <a:buNone/>
            </a:pPr>
            <a:endParaRPr lang="en-US" dirty="0">
              <a:latin typeface="Lato" panose="020F0502020204030203" pitchFamily="34" charset="0"/>
            </a:endParaRPr>
          </a:p>
          <a:p>
            <a:pPr marL="0" lvl="2" indent="0">
              <a:lnSpc>
                <a:spcPct val="100000"/>
              </a:lnSpc>
              <a:spcBef>
                <a:spcPts val="0"/>
              </a:spcBef>
              <a:buNone/>
            </a:pPr>
            <a:r>
              <a:rPr lang="en-US" b="1" dirty="0">
                <a:latin typeface="Lato" panose="020F0502020204030203" pitchFamily="34" charset="0"/>
              </a:rPr>
              <a:t>Identifiers are used for matching logic:</a:t>
            </a:r>
          </a:p>
          <a:p>
            <a:pPr marL="742950" lvl="3" indent="-285750">
              <a:lnSpc>
                <a:spcPct val="100000"/>
              </a:lnSpc>
              <a:spcBef>
                <a:spcPts val="0"/>
              </a:spcBef>
            </a:pPr>
            <a:r>
              <a:rPr lang="en-US" dirty="0" err="1">
                <a:latin typeface="Lato" panose="020F0502020204030203" pitchFamily="34" charset="0"/>
              </a:rPr>
              <a:t>ProviderID</a:t>
            </a:r>
            <a:r>
              <a:rPr lang="en-US" dirty="0">
                <a:latin typeface="Lato" panose="020F0502020204030203" pitchFamily="34" charset="0"/>
              </a:rPr>
              <a:t> values: 9 or 10 characters (MCD ID)</a:t>
            </a:r>
          </a:p>
          <a:p>
            <a:pPr marL="1200150" lvl="4" indent="-285750">
              <a:lnSpc>
                <a:spcPct val="100000"/>
              </a:lnSpc>
              <a:spcBef>
                <a:spcPts val="0"/>
              </a:spcBef>
            </a:pPr>
            <a:r>
              <a:rPr lang="en-US" dirty="0">
                <a:latin typeface="Lato" panose="020F0502020204030203" pitchFamily="34" charset="0"/>
              </a:rPr>
              <a:t>MCD ID: 9 digits (e.g. 3000#####) or 10 characters = 9 digits + 1 alpha (e.g. 2########A)</a:t>
            </a:r>
          </a:p>
          <a:p>
            <a:pPr marL="742950" lvl="3" indent="-285750">
              <a:lnSpc>
                <a:spcPct val="100000"/>
              </a:lnSpc>
              <a:spcBef>
                <a:spcPts val="0"/>
              </a:spcBef>
            </a:pPr>
            <a:r>
              <a:rPr lang="en-US" dirty="0" err="1">
                <a:latin typeface="Lato" panose="020F0502020204030203" pitchFamily="34" charset="0"/>
              </a:rPr>
              <a:t>VisitOtherID</a:t>
            </a:r>
            <a:r>
              <a:rPr lang="en-US" dirty="0">
                <a:latin typeface="Lato" panose="020F0502020204030203" pitchFamily="34" charset="0"/>
              </a:rPr>
              <a:t> values: ID from vendor system</a:t>
            </a:r>
          </a:p>
          <a:p>
            <a:pPr marL="742950" lvl="3" indent="-285750">
              <a:lnSpc>
                <a:spcPct val="100000"/>
              </a:lnSpc>
              <a:spcBef>
                <a:spcPts val="0"/>
              </a:spcBef>
            </a:pPr>
            <a:r>
              <a:rPr lang="en-US" dirty="0" err="1">
                <a:latin typeface="Lato" panose="020F0502020204030203" pitchFamily="34" charset="0"/>
              </a:rPr>
              <a:t>ClientIdentifier</a:t>
            </a:r>
            <a:r>
              <a:rPr lang="en-US" dirty="0">
                <a:latin typeface="Lato" panose="020F0502020204030203" pitchFamily="34" charset="0"/>
              </a:rPr>
              <a:t>: 10 digits with leading zeros (MID)</a:t>
            </a:r>
          </a:p>
          <a:p>
            <a:pPr marL="742950" lvl="3" indent="-285750">
              <a:lnSpc>
                <a:spcPct val="100000"/>
              </a:lnSpc>
              <a:spcBef>
                <a:spcPts val="0"/>
              </a:spcBef>
            </a:pPr>
            <a:r>
              <a:rPr lang="en-US" dirty="0" err="1">
                <a:latin typeface="Lato" panose="020F0502020204030203" pitchFamily="34" charset="0"/>
              </a:rPr>
              <a:t>EmployeeIdentifier</a:t>
            </a:r>
            <a:r>
              <a:rPr lang="en-US" dirty="0">
                <a:latin typeface="Lato" panose="020F0502020204030203" pitchFamily="34" charset="0"/>
              </a:rPr>
              <a:t>: 7-character identifier</a:t>
            </a:r>
          </a:p>
          <a:p>
            <a:pPr marL="1200150" lvl="4" indent="-285750">
              <a:lnSpc>
                <a:spcPct val="100000"/>
              </a:lnSpc>
              <a:spcBef>
                <a:spcPts val="0"/>
              </a:spcBef>
            </a:pPr>
            <a:r>
              <a:rPr lang="en-US" dirty="0">
                <a:latin typeface="Lato" panose="020F0502020204030203" pitchFamily="34" charset="0"/>
              </a:rPr>
              <a:t>First 3 letters of last name + last 4 of SSN</a:t>
            </a:r>
            <a:endParaRPr lang="en-US" sz="1800" dirty="0">
              <a:highlight>
                <a:srgbClr val="FFFF00"/>
              </a:highlight>
              <a:latin typeface="Lato" panose="020F0502020204030203" pitchFamily="34" charset="0"/>
            </a:endParaRPr>
          </a:p>
          <a:p>
            <a:pPr marL="0" lvl="2" indent="0">
              <a:lnSpc>
                <a:spcPct val="100000"/>
              </a:lnSpc>
              <a:spcBef>
                <a:spcPts val="0"/>
              </a:spcBef>
              <a:buNone/>
            </a:pPr>
            <a:endParaRPr lang="en-US" sz="1800" dirty="0">
              <a:highlight>
                <a:srgbClr val="FFFF00"/>
              </a:highlight>
              <a:latin typeface="Lato" panose="020F0502020204030203" pitchFamily="34" charset="0"/>
            </a:endParaRPr>
          </a:p>
          <a:p>
            <a:pPr marL="1485900" lvl="2" indent="-342900"/>
            <a:endParaRPr lang="en-US" sz="2300" dirty="0"/>
          </a:p>
        </p:txBody>
      </p:sp>
    </p:spTree>
    <p:extLst>
      <p:ext uri="{BB962C8B-B14F-4D97-AF65-F5344CB8AC3E}">
        <p14:creationId xmlns:p14="http://schemas.microsoft.com/office/powerpoint/2010/main" val="2825656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600" y="369626"/>
            <a:ext cx="10749982" cy="1325563"/>
          </a:xfrm>
        </p:spPr>
        <p:txBody>
          <a:bodyPr/>
          <a:lstStyle/>
          <a:p>
            <a:r>
              <a:rPr lang="en-US"/>
              <a:t>Visit Overview: JSON </a:t>
            </a:r>
            <a:endParaRPr lang="en-US">
              <a:solidFill>
                <a:srgbClr val="FF0000"/>
              </a:solidFill>
            </a:endParaRP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9600" y="1219480"/>
            <a:ext cx="8259096" cy="1144568"/>
          </a:xfrm>
        </p:spPr>
        <p:txBody>
          <a:bodyPr>
            <a:normAutofit/>
          </a:bodyPr>
          <a:lstStyle/>
          <a:p>
            <a:r>
              <a:rPr lang="en-US" dirty="0">
                <a:latin typeface="Lato" panose="020F0502020204030203" pitchFamily="34" charset="0"/>
              </a:rPr>
              <a:t>Alternate EVV data is sent via RESTful API / JSON transmissions</a:t>
            </a:r>
          </a:p>
        </p:txBody>
      </p:sp>
      <p:pic>
        <p:nvPicPr>
          <p:cNvPr id="11" name="Picture 10">
            <a:extLst>
              <a:ext uri="{FF2B5EF4-FFF2-40B4-BE49-F238E27FC236}">
                <a16:creationId xmlns:a16="http://schemas.microsoft.com/office/drawing/2014/main" id="{762A4115-0EC9-3514-8156-D6A0FC38049D}"/>
              </a:ext>
            </a:extLst>
          </p:cNvPr>
          <p:cNvPicPr>
            <a:picLocks noChangeAspect="1"/>
          </p:cNvPicPr>
          <p:nvPr/>
        </p:nvPicPr>
        <p:blipFill>
          <a:blip r:embed="rId3"/>
          <a:stretch>
            <a:fillRect/>
          </a:stretch>
        </p:blipFill>
        <p:spPr>
          <a:xfrm>
            <a:off x="9070133" y="676499"/>
            <a:ext cx="3009900" cy="4191000"/>
          </a:xfrm>
          <a:prstGeom prst="rect">
            <a:avLst/>
          </a:prstGeom>
        </p:spPr>
      </p:pic>
      <p:pic>
        <p:nvPicPr>
          <p:cNvPr id="12" name="Picture 11">
            <a:extLst>
              <a:ext uri="{FF2B5EF4-FFF2-40B4-BE49-F238E27FC236}">
                <a16:creationId xmlns:a16="http://schemas.microsoft.com/office/drawing/2014/main" id="{E9C92B00-58FE-D561-47BE-3E2F1C7A944E}"/>
              </a:ext>
            </a:extLst>
          </p:cNvPr>
          <p:cNvPicPr>
            <a:picLocks noChangeAspect="1"/>
          </p:cNvPicPr>
          <p:nvPr/>
        </p:nvPicPr>
        <p:blipFill>
          <a:blip r:embed="rId4"/>
          <a:stretch>
            <a:fillRect/>
          </a:stretch>
        </p:blipFill>
        <p:spPr>
          <a:xfrm>
            <a:off x="408163" y="1952655"/>
            <a:ext cx="8259096" cy="3571875"/>
          </a:xfrm>
          <a:prstGeom prst="rect">
            <a:avLst/>
          </a:prstGeom>
        </p:spPr>
      </p:pic>
      <p:cxnSp>
        <p:nvCxnSpPr>
          <p:cNvPr id="13" name="Straight Arrow Connector 12">
            <a:extLst>
              <a:ext uri="{FF2B5EF4-FFF2-40B4-BE49-F238E27FC236}">
                <a16:creationId xmlns:a16="http://schemas.microsoft.com/office/drawing/2014/main" id="{F525BFB8-991D-077B-8F1D-949299D1AB4B}"/>
              </a:ext>
            </a:extLst>
          </p:cNvPr>
          <p:cNvCxnSpPr>
            <a:cxnSpLocks/>
          </p:cNvCxnSpPr>
          <p:nvPr/>
        </p:nvCxnSpPr>
        <p:spPr>
          <a:xfrm flipV="1">
            <a:off x="8484274" y="3184949"/>
            <a:ext cx="889467" cy="52469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013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598504" y="365125"/>
            <a:ext cx="10755296" cy="1325563"/>
          </a:xfrm>
        </p:spPr>
        <p:txBody>
          <a:bodyPr/>
          <a:lstStyle/>
          <a:p>
            <a:r>
              <a:rPr lang="en-US"/>
              <a:t>Visit Overview</a:t>
            </a:r>
          </a:p>
        </p:txBody>
      </p:sp>
      <p:sp>
        <p:nvSpPr>
          <p:cNvPr id="4" name="Content Placeholder 2">
            <a:extLst>
              <a:ext uri="{FF2B5EF4-FFF2-40B4-BE49-F238E27FC236}">
                <a16:creationId xmlns:a16="http://schemas.microsoft.com/office/drawing/2014/main" id="{BFC445D1-560C-41C0-936E-CD37591A2A04}"/>
              </a:ext>
            </a:extLst>
          </p:cNvPr>
          <p:cNvSpPr txBox="1">
            <a:spLocks/>
          </p:cNvSpPr>
          <p:nvPr/>
        </p:nvSpPr>
        <p:spPr>
          <a:xfrm>
            <a:off x="598504" y="1454712"/>
            <a:ext cx="11144440" cy="434612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2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lgn="l" defTabSz="914400" rtl="0" eaLnBrk="1" latinLnBrk="0" hangingPunct="1">
              <a:lnSpc>
                <a:spcPct val="90000"/>
              </a:lnSpc>
              <a:spcBef>
                <a:spcPts val="500"/>
              </a:spcBef>
              <a:buFontTx/>
              <a:buBlip>
                <a:blip r:embed="rId2"/>
              </a:buBlip>
              <a:defRPr sz="22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2pPr>
            <a:lvl3pPr marL="1143000" indent="-228600" algn="l" defTabSz="914400" rtl="0" eaLnBrk="1" latinLnBrk="0" hangingPunct="1">
              <a:lnSpc>
                <a:spcPct val="90000"/>
              </a:lnSpc>
              <a:spcBef>
                <a:spcPts val="500"/>
              </a:spcBef>
              <a:buClr>
                <a:srgbClr val="4E62B2"/>
              </a:buClr>
              <a:buFont typeface="Arial" panose="020B0604020202020204" pitchFamily="34" charset="0"/>
              <a:buChar char="•"/>
              <a:defRPr sz="20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1" u="none" strike="noStrike" kern="1200" cap="none" spc="0" normalizeH="0" baseline="0" noProof="0">
                <a:ln>
                  <a:noFill/>
                </a:ln>
                <a:solidFill>
                  <a:prstClr val="black"/>
                </a:solidFill>
                <a:effectLst/>
                <a:uLnTx/>
                <a:uFillTx/>
                <a:latin typeface="Lato" panose="020F0502020204030203" pitchFamily="34" charset="0"/>
              </a:rPr>
              <a:t>Procedure code validation:</a:t>
            </a:r>
          </a:p>
          <a:p>
            <a:pPr marL="1257300" lvl="3" indent="-342900">
              <a:lnSpc>
                <a:spcPct val="100000"/>
              </a:lnSpc>
              <a:spcBef>
                <a:spcPts val="0"/>
              </a:spcBef>
              <a:defRPr/>
            </a:pPr>
            <a:r>
              <a:rPr kumimoji="0" lang="en-US" b="0" u="none" strike="noStrike" kern="1200" cap="none" spc="0" normalizeH="0" baseline="0" noProof="0">
                <a:ln>
                  <a:noFill/>
                </a:ln>
                <a:solidFill>
                  <a:prstClr val="black"/>
                </a:solidFill>
                <a:effectLst/>
                <a:uLnTx/>
                <a:uFillTx/>
                <a:latin typeface="Lato" panose="020F0502020204030203" pitchFamily="34" charset="0"/>
              </a:rPr>
              <a:t>PayerID, PayerProgram, ProcedureCode, and Modifiers must match to a valid record defined in the service appendix.</a:t>
            </a: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0" u="none" strike="noStrike" kern="1200" cap="none" spc="0" normalizeH="0" baseline="0" noProof="0">
              <a:ln>
                <a:noFill/>
              </a:ln>
              <a:solidFill>
                <a:prstClr val="black"/>
              </a:solidFill>
              <a:effectLst/>
              <a:uLnTx/>
              <a:uFillTx/>
              <a:latin typeface="Lato" panose="020F0502020204030203" pitchFamily="34" charset="0"/>
            </a:endParaRP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1" u="none" strike="noStrike" kern="1200" cap="none" spc="0" normalizeH="0" baseline="0" noProof="0">
                <a:ln>
                  <a:noFill/>
                </a:ln>
                <a:solidFill>
                  <a:prstClr val="black"/>
                </a:solidFill>
                <a:effectLst/>
                <a:uLnTx/>
                <a:uFillTx/>
                <a:latin typeface="Lato" panose="020F0502020204030203" pitchFamily="34" charset="0"/>
              </a:rPr>
              <a:t>ClientIdentifier must match to existing client record supplied by the state member data.</a:t>
            </a: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0" u="none" strike="noStrike" kern="1200" cap="none" spc="0" normalizeH="0" baseline="0" noProof="0">
              <a:ln>
                <a:noFill/>
              </a:ln>
              <a:solidFill>
                <a:prstClr val="black"/>
              </a:solidFill>
              <a:effectLst/>
              <a:uLnTx/>
              <a:uFillTx/>
              <a:latin typeface="Lato" panose="020F0502020204030203" pitchFamily="34" charset="0"/>
            </a:endParaRP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1" u="none" strike="noStrike" kern="1200" cap="none" spc="0" normalizeH="0" baseline="0" noProof="0">
                <a:ln>
                  <a:noFill/>
                </a:ln>
                <a:solidFill>
                  <a:prstClr val="black"/>
                </a:solidFill>
                <a:effectLst/>
                <a:uLnTx/>
                <a:uFillTx/>
                <a:latin typeface="Lato" panose="020F0502020204030203" pitchFamily="34" charset="0"/>
              </a:rPr>
              <a:t>EmployeeIdentifier must match to existing employee record.</a:t>
            </a: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1" u="none" strike="noStrike" kern="1200" cap="none" spc="0" normalizeH="0" baseline="0" noProof="0">
              <a:ln>
                <a:noFill/>
              </a:ln>
              <a:solidFill>
                <a:prstClr val="black"/>
              </a:solidFill>
              <a:effectLst/>
              <a:uLnTx/>
              <a:uFillTx/>
              <a:latin typeface="Lato" panose="020F0502020204030203" pitchFamily="34" charset="0"/>
            </a:endParaRP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a:solidFill>
                  <a:prstClr val="black"/>
                </a:solidFill>
                <a:latin typeface="Lato" panose="020F0502020204030203" pitchFamily="34" charset="0"/>
              </a:rPr>
              <a:t>Conditional</a:t>
            </a:r>
            <a:r>
              <a:rPr kumimoji="0" lang="en-US" sz="2200" b="1" u="none" strike="noStrike" kern="1200" cap="none" spc="0" normalizeH="0" baseline="0" noProof="0">
                <a:ln>
                  <a:noFill/>
                </a:ln>
                <a:solidFill>
                  <a:prstClr val="black"/>
                </a:solidFill>
                <a:effectLst/>
                <a:uLnTx/>
                <a:uFillTx/>
                <a:latin typeface="Lato" panose="020F0502020204030203" pitchFamily="34" charset="0"/>
              </a:rPr>
              <a:t> segments are required based on the condition for the segment:</a:t>
            </a:r>
          </a:p>
          <a:p>
            <a:pPr marL="1257300" lvl="3" indent="-342900">
              <a:lnSpc>
                <a:spcPct val="100000"/>
              </a:lnSpc>
              <a:spcBef>
                <a:spcPts val="0"/>
              </a:spcBef>
              <a:defRPr/>
            </a:pPr>
            <a:r>
              <a:rPr kumimoji="0" lang="en-US" b="0" u="none" strike="noStrike" kern="1200" cap="none" spc="0" normalizeH="0" baseline="0" noProof="0">
                <a:ln>
                  <a:noFill/>
                </a:ln>
                <a:solidFill>
                  <a:prstClr val="black"/>
                </a:solidFill>
                <a:effectLst/>
                <a:uLnTx/>
                <a:uFillTx/>
                <a:latin typeface="Lato" panose="020F0502020204030203" pitchFamily="34" charset="0"/>
              </a:rPr>
              <a:t>For example, when a change is required for a visit previously sent to the state Aggregator, the updated visit will require the VisitChange segment.</a:t>
            </a:r>
          </a:p>
          <a:p>
            <a:pPr marL="0" marR="0" lvl="1" indent="0" algn="l" defTabSz="914400" rtl="0" eaLnBrk="1" fontAlgn="auto" latinLnBrk="0" hangingPunct="1">
              <a:lnSpc>
                <a:spcPct val="100000"/>
              </a:lnSpc>
              <a:spcBef>
                <a:spcPts val="0"/>
              </a:spcBef>
              <a:spcAft>
                <a:spcPts val="0"/>
              </a:spcAft>
              <a:buClrTx/>
              <a:buSzTx/>
              <a:buNone/>
              <a:tabLst/>
              <a:defRPr/>
            </a:pPr>
            <a:endParaRPr kumimoji="0" lang="en-US" sz="2200" b="0" i="1" u="none" strike="noStrike" kern="1200" cap="none" spc="0" normalizeH="0" baseline="0" noProof="0">
              <a:ln>
                <a:noFill/>
              </a:ln>
              <a:solidFill>
                <a:prstClr val="black"/>
              </a:solidFill>
              <a:effectLst/>
              <a:uLnTx/>
              <a:uFillTx/>
              <a:latin typeface="Lato Light" panose="020F0502020204030203" pitchFamily="34" charset="0"/>
            </a:endParaRPr>
          </a:p>
        </p:txBody>
      </p:sp>
    </p:spTree>
    <p:extLst>
      <p:ext uri="{BB962C8B-B14F-4D97-AF65-F5344CB8AC3E}">
        <p14:creationId xmlns:p14="http://schemas.microsoft.com/office/powerpoint/2010/main" val="1717913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0AD1A-9500-4F7F-BB97-47FEFC85EEBC}"/>
              </a:ext>
            </a:extLst>
          </p:cNvPr>
          <p:cNvSpPr>
            <a:spLocks noGrp="1"/>
          </p:cNvSpPr>
          <p:nvPr>
            <p:ph type="title"/>
          </p:nvPr>
        </p:nvSpPr>
        <p:spPr>
          <a:xfrm>
            <a:off x="619432" y="636070"/>
            <a:ext cx="6700153" cy="742862"/>
          </a:xfrm>
        </p:spPr>
        <p:txBody>
          <a:bodyPr vert="horz" lIns="91440" tIns="45720" rIns="91440" bIns="45720" rtlCol="0" anchor="ctr">
            <a:normAutofit/>
          </a:bodyPr>
          <a:lstStyle/>
          <a:p>
            <a:r>
              <a:rPr lang="en-US">
                <a:latin typeface="Scandia" panose="020B0603050000020004" pitchFamily="34" charset="0"/>
                <a:cs typeface="Arial"/>
              </a:rPr>
              <a:t>Visit Overview (continued) </a:t>
            </a:r>
            <a:endParaRPr lang="en-US">
              <a:solidFill>
                <a:schemeClr val="tx1"/>
              </a:solidFill>
              <a:latin typeface="Scandia" panose="020B0603050000020004" pitchFamily="34" charset="0"/>
              <a:cs typeface="+mj-cs"/>
            </a:endParaRPr>
          </a:p>
        </p:txBody>
      </p:sp>
      <p:sp>
        <p:nvSpPr>
          <p:cNvPr id="3" name="Slide Number Placeholder 2">
            <a:extLst>
              <a:ext uri="{FF2B5EF4-FFF2-40B4-BE49-F238E27FC236}">
                <a16:creationId xmlns:a16="http://schemas.microsoft.com/office/drawing/2014/main" id="{5BF462B0-3EA8-4E3F-A22B-5C17CCD5426A}"/>
              </a:ext>
            </a:extLst>
          </p:cNvPr>
          <p:cNvSpPr>
            <a:spLocks noGrp="1"/>
          </p:cNvSpPr>
          <p:nvPr>
            <p:ph type="sldNum" sz="quarter" idx="12"/>
          </p:nvPr>
        </p:nvSpPr>
        <p:spPr/>
        <p:txBody>
          <a:bodyPr/>
          <a:lstStyle/>
          <a:p>
            <a:r>
              <a:rPr lang="en-US"/>
              <a:t>2022 Sandata Technologies, LLC - Confidential &amp; Proprietary    |    </a:t>
            </a:r>
            <a:fld id="{B2923776-54BA-0E4D-9E25-9D877C7DFB29}" type="slidenum">
              <a:rPr lang="en-US" smtClean="0"/>
              <a:pPr/>
              <a:t>18</a:t>
            </a:fld>
            <a:endParaRPr lang="en-US"/>
          </a:p>
        </p:txBody>
      </p:sp>
      <p:sp>
        <p:nvSpPr>
          <p:cNvPr id="6" name="Content Placeholder 5">
            <a:extLst>
              <a:ext uri="{FF2B5EF4-FFF2-40B4-BE49-F238E27FC236}">
                <a16:creationId xmlns:a16="http://schemas.microsoft.com/office/drawing/2014/main" id="{732E81FD-3CF0-DB1E-5509-1D94CD8BBDCA}"/>
              </a:ext>
            </a:extLst>
          </p:cNvPr>
          <p:cNvSpPr>
            <a:spLocks noGrp="1"/>
          </p:cNvSpPr>
          <p:nvPr>
            <p:ph idx="1"/>
          </p:nvPr>
        </p:nvSpPr>
        <p:spPr>
          <a:xfrm>
            <a:off x="619432" y="1378932"/>
            <a:ext cx="10953136" cy="4973802"/>
          </a:xfrm>
        </p:spPr>
        <p:txBody>
          <a:bodyPr vert="horz" lIns="91440" tIns="45720" rIns="91440" bIns="45720" rtlCol="0" anchor="t">
            <a:normAutofit/>
          </a:bodyPr>
          <a:lstStyle/>
          <a:p>
            <a:pPr>
              <a:lnSpc>
                <a:spcPct val="100000"/>
              </a:lnSpc>
              <a:spcBef>
                <a:spcPts val="0"/>
              </a:spcBef>
              <a:defRPr/>
            </a:pPr>
            <a:r>
              <a:rPr lang="en-US" sz="1900" dirty="0">
                <a:latin typeface="Lato" panose="020F0502020204030203" pitchFamily="34" charset="0"/>
                <a:ea typeface="Lato Light"/>
                <a:cs typeface="Lato Light"/>
              </a:rPr>
              <a:t>The Alternate EVV system is expected to be able to handle a visit that crosses calendar days for a maximum of 24 hours.</a:t>
            </a:r>
          </a:p>
          <a:p>
            <a:pPr>
              <a:lnSpc>
                <a:spcPct val="100000"/>
              </a:lnSpc>
              <a:spcBef>
                <a:spcPts val="0"/>
              </a:spcBef>
              <a:defRPr/>
            </a:pPr>
            <a:endParaRPr lang="en-US" sz="1900" dirty="0">
              <a:latin typeface="Lato" panose="020F0502020204030203" pitchFamily="34" charset="0"/>
            </a:endParaRPr>
          </a:p>
          <a:p>
            <a:pPr>
              <a:lnSpc>
                <a:spcPct val="100000"/>
              </a:lnSpc>
              <a:spcBef>
                <a:spcPts val="0"/>
              </a:spcBef>
              <a:defRPr/>
            </a:pPr>
            <a:endParaRPr lang="en-US" sz="1900" dirty="0">
              <a:latin typeface="Lato" panose="020F0502020204030203" pitchFamily="34" charset="0"/>
              <a:ea typeface="Lato Light"/>
              <a:cs typeface="Lato Light"/>
            </a:endParaRPr>
          </a:p>
          <a:p>
            <a:pPr>
              <a:lnSpc>
                <a:spcPct val="100000"/>
              </a:lnSpc>
              <a:spcBef>
                <a:spcPts val="0"/>
              </a:spcBef>
              <a:defRPr/>
            </a:pPr>
            <a:r>
              <a:rPr lang="en-US" sz="1900" b="1" dirty="0" err="1">
                <a:latin typeface="Lato" panose="020F0502020204030203" pitchFamily="34" charset="0"/>
                <a:ea typeface="Lato Light"/>
                <a:cs typeface="Lato Light"/>
              </a:rPr>
              <a:t>AdjInDateTime</a:t>
            </a:r>
            <a:r>
              <a:rPr lang="en-US" sz="1900" b="1" dirty="0">
                <a:latin typeface="Lato" panose="020F0502020204030203" pitchFamily="34" charset="0"/>
                <a:ea typeface="Lato Light"/>
                <a:cs typeface="Lato Light"/>
              </a:rPr>
              <a:t> and </a:t>
            </a:r>
            <a:r>
              <a:rPr lang="en-US" sz="1900" b="1" dirty="0" err="1">
                <a:latin typeface="Lato" panose="020F0502020204030203" pitchFamily="34" charset="0"/>
                <a:ea typeface="Lato Light"/>
                <a:cs typeface="Lato Light"/>
              </a:rPr>
              <a:t>AdjOutDateTime</a:t>
            </a:r>
            <a:r>
              <a:rPr lang="en-US" sz="1900" b="1" dirty="0">
                <a:latin typeface="Lato" panose="020F0502020204030203" pitchFamily="34" charset="0"/>
                <a:ea typeface="Lato Light"/>
                <a:cs typeface="Lato Light"/>
              </a:rPr>
              <a:t> Elements:</a:t>
            </a:r>
            <a:endParaRPr lang="en-US" sz="1900" b="1" dirty="0">
              <a:latin typeface="Lato" panose="020F0502020204030203" pitchFamily="34" charset="0"/>
            </a:endParaRPr>
          </a:p>
          <a:p>
            <a:pPr marL="1028700" lvl="1" indent="-342900">
              <a:lnSpc>
                <a:spcPct val="100000"/>
              </a:lnSpc>
              <a:spcBef>
                <a:spcPts val="0"/>
              </a:spcBef>
              <a:buFont typeface="Arial" panose="020B0604020202020204" pitchFamily="34" charset="0"/>
              <a:buChar char="•"/>
              <a:defRPr/>
            </a:pPr>
            <a:r>
              <a:rPr lang="en-US" sz="1900" dirty="0">
                <a:latin typeface="Lato" panose="020F0502020204030203" pitchFamily="34" charset="0"/>
                <a:ea typeface="Lato Light"/>
                <a:cs typeface="Lato Light"/>
              </a:rPr>
              <a:t>Send with a value only if the time provided in the call segment is adjusted.</a:t>
            </a:r>
          </a:p>
          <a:p>
            <a:pPr marL="1028700" lvl="1" indent="-342900">
              <a:lnSpc>
                <a:spcPct val="100000"/>
              </a:lnSpc>
              <a:spcBef>
                <a:spcPts val="0"/>
              </a:spcBef>
              <a:buFont typeface="Arial" panose="020B0604020202020204" pitchFamily="34" charset="0"/>
              <a:buChar char="•"/>
              <a:defRPr/>
            </a:pPr>
            <a:r>
              <a:rPr lang="en-US" sz="1900" dirty="0">
                <a:latin typeface="Lato" panose="020F0502020204030203" pitchFamily="34" charset="0"/>
                <a:ea typeface="Lato Light"/>
                <a:cs typeface="Lato Light"/>
              </a:rPr>
              <a:t>Include a change log and reason code for the adjustment.</a:t>
            </a:r>
            <a:endParaRPr lang="en-US" sz="1900" dirty="0">
              <a:latin typeface="Lato" panose="020F0502020204030203" pitchFamily="34" charset="0"/>
            </a:endParaRPr>
          </a:p>
          <a:p>
            <a:pPr marL="1028700" lvl="1" indent="-342900">
              <a:lnSpc>
                <a:spcPct val="100000"/>
              </a:lnSpc>
              <a:spcBef>
                <a:spcPts val="0"/>
              </a:spcBef>
              <a:buFont typeface="Arial" panose="020B0604020202020204" pitchFamily="34" charset="0"/>
              <a:buChar char="•"/>
              <a:defRPr/>
            </a:pPr>
            <a:r>
              <a:rPr lang="en-US" sz="1900" dirty="0">
                <a:latin typeface="Lato" panose="020F0502020204030203" pitchFamily="34" charset="0"/>
                <a:ea typeface="Lato Light"/>
                <a:cs typeface="Lato Light"/>
              </a:rPr>
              <a:t>Adjusted time in/time out times should only be provided for actual changes to start and end times (e.g. forgetting to call in or call out). Times should not be adjusted to align with the scheduled times.</a:t>
            </a:r>
          </a:p>
          <a:p>
            <a:pPr marL="1028700" lvl="1" indent="-342900">
              <a:lnSpc>
                <a:spcPct val="100000"/>
              </a:lnSpc>
              <a:spcBef>
                <a:spcPts val="0"/>
              </a:spcBef>
              <a:buFont typeface="Arial" panose="020B0604020202020204" pitchFamily="34" charset="0"/>
              <a:buChar char="•"/>
              <a:defRPr/>
            </a:pPr>
            <a:endParaRPr lang="en-US" sz="1900" dirty="0">
              <a:latin typeface="Lato" panose="020F0502020204030203" pitchFamily="34" charset="0"/>
              <a:ea typeface="Lato Light"/>
              <a:cs typeface="Lato Light"/>
            </a:endParaRPr>
          </a:p>
          <a:p>
            <a:pPr>
              <a:lnSpc>
                <a:spcPct val="100000"/>
              </a:lnSpc>
              <a:spcBef>
                <a:spcPts val="0"/>
              </a:spcBef>
              <a:defRPr/>
            </a:pPr>
            <a:r>
              <a:rPr lang="en-US" sz="1900" b="1" dirty="0">
                <a:latin typeface="Lato" panose="020F0502020204030203" pitchFamily="34" charset="0"/>
              </a:rPr>
              <a:t>Changes</a:t>
            </a:r>
          </a:p>
          <a:p>
            <a:pPr marL="1028700" lvl="1" indent="-342900">
              <a:lnSpc>
                <a:spcPct val="100000"/>
              </a:lnSpc>
              <a:spcBef>
                <a:spcPts val="0"/>
              </a:spcBef>
              <a:buFont typeface="Arial" panose="020B0604020202020204" pitchFamily="34" charset="0"/>
              <a:buChar char="•"/>
              <a:defRPr/>
            </a:pPr>
            <a:r>
              <a:rPr lang="en-US" sz="1900" dirty="0">
                <a:latin typeface="Lato" panose="020F0502020204030203" pitchFamily="34" charset="0"/>
                <a:ea typeface="Lato Light"/>
                <a:cs typeface="Lato Light"/>
              </a:rPr>
              <a:t>Send change log and reason codes for adjustments on the initial transmission of a visit.</a:t>
            </a:r>
          </a:p>
          <a:p>
            <a:pPr marL="1028700" lvl="1" indent="-342900">
              <a:lnSpc>
                <a:spcPct val="100000"/>
              </a:lnSpc>
              <a:spcBef>
                <a:spcPts val="0"/>
              </a:spcBef>
              <a:buFont typeface="Arial" panose="020B0604020202020204" pitchFamily="34" charset="0"/>
              <a:buChar char="•"/>
              <a:defRPr/>
            </a:pPr>
            <a:r>
              <a:rPr lang="en-US" sz="1900" dirty="0">
                <a:latin typeface="Lato" panose="020F0502020204030203" pitchFamily="34" charset="0"/>
                <a:ea typeface="Lato Light"/>
                <a:cs typeface="Lato Light"/>
              </a:rPr>
              <a:t>Send change log and reason codes for changes on a subsequent transmission of a visit.</a:t>
            </a:r>
          </a:p>
        </p:txBody>
      </p:sp>
    </p:spTree>
    <p:extLst>
      <p:ext uri="{BB962C8B-B14F-4D97-AF65-F5344CB8AC3E}">
        <p14:creationId xmlns:p14="http://schemas.microsoft.com/office/powerpoint/2010/main" val="4060598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17A53-92A3-4CE2-B684-2B45D2603B6F}"/>
              </a:ext>
            </a:extLst>
          </p:cNvPr>
          <p:cNvSpPr>
            <a:spLocks noGrp="1"/>
          </p:cNvSpPr>
          <p:nvPr>
            <p:ph type="title"/>
          </p:nvPr>
        </p:nvSpPr>
        <p:spPr>
          <a:xfrm>
            <a:off x="619432" y="365125"/>
            <a:ext cx="10734368" cy="1325563"/>
          </a:xfrm>
        </p:spPr>
        <p:txBody>
          <a:bodyPr/>
          <a:lstStyle/>
          <a:p>
            <a:r>
              <a:rPr lang="en-US"/>
              <a:t>Service and Modifiers </a:t>
            </a:r>
          </a:p>
        </p:txBody>
      </p:sp>
      <p:pic>
        <p:nvPicPr>
          <p:cNvPr id="11" name="Picture 10">
            <a:extLst>
              <a:ext uri="{FF2B5EF4-FFF2-40B4-BE49-F238E27FC236}">
                <a16:creationId xmlns:a16="http://schemas.microsoft.com/office/drawing/2014/main" id="{D3296E06-585A-F2C8-F783-9FA1793097FF}"/>
              </a:ext>
            </a:extLst>
          </p:cNvPr>
          <p:cNvPicPr>
            <a:picLocks noChangeAspect="1"/>
          </p:cNvPicPr>
          <p:nvPr/>
        </p:nvPicPr>
        <p:blipFill>
          <a:blip r:embed="rId2"/>
          <a:stretch>
            <a:fillRect/>
          </a:stretch>
        </p:blipFill>
        <p:spPr>
          <a:xfrm>
            <a:off x="641555" y="1611874"/>
            <a:ext cx="9439275" cy="3771900"/>
          </a:xfrm>
          <a:prstGeom prst="rect">
            <a:avLst/>
          </a:prstGeom>
        </p:spPr>
      </p:pic>
    </p:spTree>
    <p:extLst>
      <p:ext uri="{BB962C8B-B14F-4D97-AF65-F5344CB8AC3E}">
        <p14:creationId xmlns:p14="http://schemas.microsoft.com/office/powerpoint/2010/main" val="863143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4F7D9C-4998-4498-8834-82043CBEE422}"/>
              </a:ext>
            </a:extLst>
          </p:cNvPr>
          <p:cNvSpPr>
            <a:spLocks noGrp="1"/>
          </p:cNvSpPr>
          <p:nvPr>
            <p:ph type="title"/>
          </p:nvPr>
        </p:nvSpPr>
        <p:spPr>
          <a:xfrm>
            <a:off x="609600" y="365125"/>
            <a:ext cx="10744200" cy="1325563"/>
          </a:xfrm>
        </p:spPr>
        <p:txBody>
          <a:bodyPr/>
          <a:lstStyle/>
          <a:p>
            <a:r>
              <a:rPr lang="en-US"/>
              <a:t>Welcome and Live Event Guidelines</a:t>
            </a:r>
          </a:p>
        </p:txBody>
      </p:sp>
      <p:sp>
        <p:nvSpPr>
          <p:cNvPr id="5" name="Content Placeholder 4">
            <a:extLst>
              <a:ext uri="{FF2B5EF4-FFF2-40B4-BE49-F238E27FC236}">
                <a16:creationId xmlns:a16="http://schemas.microsoft.com/office/drawing/2014/main" id="{13FEB396-B8CC-445D-A1E3-71EA8B1C6958}"/>
              </a:ext>
            </a:extLst>
          </p:cNvPr>
          <p:cNvSpPr>
            <a:spLocks noGrp="1"/>
          </p:cNvSpPr>
          <p:nvPr>
            <p:ph idx="1"/>
          </p:nvPr>
        </p:nvSpPr>
        <p:spPr>
          <a:xfrm>
            <a:off x="0" y="1401423"/>
            <a:ext cx="11582400" cy="4013956"/>
          </a:xfrm>
        </p:spPr>
        <p:txBody>
          <a:bodyPr>
            <a:normAutofit fontScale="92500"/>
          </a:bodyPr>
          <a:lstStyle/>
          <a:p>
            <a:pPr marL="1028700" lvl="1" indent="-342900">
              <a:buFont typeface="Arial" panose="020B0604020202020204" pitchFamily="34" charset="0"/>
              <a:buChar char="•"/>
            </a:pPr>
            <a:r>
              <a:rPr lang="en-US" dirty="0">
                <a:latin typeface="Lato" panose="020F0502020204030203" pitchFamily="34" charset="0"/>
              </a:rPr>
              <a:t>This is a general overview of the Alternate EVV process for the DE DHSS EVV program.</a:t>
            </a:r>
          </a:p>
          <a:p>
            <a:pPr marL="1028700" lvl="1" indent="-342900">
              <a:buFont typeface="Arial" panose="020B0604020202020204" pitchFamily="34" charset="0"/>
              <a:buChar char="•"/>
            </a:pPr>
            <a:endParaRPr lang="en-US" dirty="0">
              <a:latin typeface="Lato" panose="020F0502020204030203" pitchFamily="34" charset="0"/>
            </a:endParaRPr>
          </a:p>
          <a:p>
            <a:pPr marL="1485900" lvl="2" indent="-342900">
              <a:buClrTx/>
            </a:pPr>
            <a:r>
              <a:rPr lang="en-US" dirty="0">
                <a:latin typeface="Lato" panose="020F0502020204030203" pitchFamily="34" charset="0"/>
              </a:rPr>
              <a:t> The intended audience for today’s material is the technical teams with the Alternate EVV vendors. </a:t>
            </a:r>
          </a:p>
          <a:p>
            <a:pPr marL="1485900" lvl="2" indent="-342900"/>
            <a:endParaRPr lang="en-US" dirty="0">
              <a:latin typeface="Lato" panose="020F0502020204030203" pitchFamily="34" charset="0"/>
            </a:endParaRPr>
          </a:p>
          <a:p>
            <a:pPr marL="1028700" lvl="1" indent="-342900">
              <a:buFont typeface="Arial" panose="020B0604020202020204" pitchFamily="34" charset="0"/>
              <a:buChar char="•"/>
            </a:pPr>
            <a:r>
              <a:rPr lang="en-US" dirty="0">
                <a:latin typeface="Lato" panose="020F0502020204030203" pitchFamily="34" charset="0"/>
              </a:rPr>
              <a:t>During the live event, please remember to:</a:t>
            </a:r>
          </a:p>
          <a:p>
            <a:pPr marL="1028700" lvl="1" indent="-342900">
              <a:buFont typeface="Arial" panose="020B0604020202020204" pitchFamily="34" charset="0"/>
              <a:buChar char="•"/>
            </a:pPr>
            <a:endParaRPr lang="en-US" dirty="0">
              <a:latin typeface="Lato" panose="020F0502020204030203" pitchFamily="34" charset="0"/>
            </a:endParaRPr>
          </a:p>
          <a:p>
            <a:pPr marL="1485900" lvl="2" indent="-342900">
              <a:buClrTx/>
            </a:pPr>
            <a:r>
              <a:rPr lang="en-US" dirty="0">
                <a:latin typeface="Lato" panose="020F0502020204030203" pitchFamily="34" charset="0"/>
              </a:rPr>
              <a:t>Mute your line (microphone icon) or directly mute your phone for dial-in participants.</a:t>
            </a:r>
          </a:p>
          <a:p>
            <a:pPr marL="1485900" lvl="2" indent="-342900">
              <a:buClrTx/>
            </a:pPr>
            <a:endParaRPr lang="en-US" dirty="0">
              <a:latin typeface="Lato" panose="020F0502020204030203" pitchFamily="34" charset="0"/>
            </a:endParaRPr>
          </a:p>
          <a:p>
            <a:pPr marL="1485900" lvl="2" indent="-342900">
              <a:buClrTx/>
            </a:pPr>
            <a:r>
              <a:rPr lang="en-US" dirty="0">
                <a:latin typeface="Lato" panose="020F0502020204030203" pitchFamily="34" charset="0"/>
              </a:rPr>
              <a:t>Ask presentation-specific questions. Please post using the Q &amp; A feature (chat icon).</a:t>
            </a:r>
          </a:p>
          <a:p>
            <a:pPr marL="1485900" lvl="2" indent="-342900">
              <a:buClrTx/>
            </a:pPr>
            <a:endParaRPr lang="en-US" dirty="0">
              <a:latin typeface="Lato" panose="020F0502020204030203" pitchFamily="34" charset="0"/>
            </a:endParaRPr>
          </a:p>
          <a:p>
            <a:pPr marL="1485900" lvl="2" indent="-342900">
              <a:buClrTx/>
            </a:pPr>
            <a:r>
              <a:rPr lang="en-US" dirty="0">
                <a:latin typeface="Lato" panose="020F0502020204030203" pitchFamily="34" charset="0"/>
              </a:rPr>
              <a:t>Please redirect any policy questions to the state representatives </a:t>
            </a:r>
          </a:p>
          <a:p>
            <a:pPr marL="457200" lvl="1" indent="0">
              <a:buClr>
                <a:srgbClr val="4E62B2"/>
              </a:buClr>
              <a:buNone/>
            </a:pPr>
            <a:endParaRPr lang="en-US" dirty="0">
              <a:latin typeface="Lato" panose="020F0502020204030203" pitchFamily="34" charset="0"/>
            </a:endParaRPr>
          </a:p>
        </p:txBody>
      </p:sp>
    </p:spTree>
    <p:extLst>
      <p:ext uri="{BB962C8B-B14F-4D97-AF65-F5344CB8AC3E}">
        <p14:creationId xmlns:p14="http://schemas.microsoft.com/office/powerpoint/2010/main" val="934824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600" y="703048"/>
            <a:ext cx="10017593" cy="654050"/>
          </a:xfrm>
        </p:spPr>
        <p:txBody>
          <a:bodyPr>
            <a:noAutofit/>
          </a:bodyPr>
          <a:lstStyle/>
          <a:p>
            <a:r>
              <a:rPr lang="en-US"/>
              <a:t>Visit Exceptions </a:t>
            </a:r>
            <a:endParaRPr lang="en-US">
              <a:highlight>
                <a:srgbClr val="FFFF00"/>
              </a:highlight>
            </a:endParaRPr>
          </a:p>
        </p:txBody>
      </p:sp>
      <p:sp>
        <p:nvSpPr>
          <p:cNvPr id="4" name="Content Placeholder 2">
            <a:extLst>
              <a:ext uri="{FF2B5EF4-FFF2-40B4-BE49-F238E27FC236}">
                <a16:creationId xmlns:a16="http://schemas.microsoft.com/office/drawing/2014/main" id="{BFC445D1-560C-41C0-936E-CD37591A2A04}"/>
              </a:ext>
            </a:extLst>
          </p:cNvPr>
          <p:cNvSpPr txBox="1">
            <a:spLocks/>
          </p:cNvSpPr>
          <p:nvPr/>
        </p:nvSpPr>
        <p:spPr>
          <a:xfrm>
            <a:off x="561974" y="1357098"/>
            <a:ext cx="4610101" cy="436336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22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lgn="l" defTabSz="914400" rtl="0" eaLnBrk="1" latinLnBrk="0" hangingPunct="1">
              <a:lnSpc>
                <a:spcPct val="90000"/>
              </a:lnSpc>
              <a:spcBef>
                <a:spcPts val="500"/>
              </a:spcBef>
              <a:buFontTx/>
              <a:buBlip>
                <a:blip r:embed="rId2"/>
              </a:buBlip>
              <a:defRPr sz="22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2pPr>
            <a:lvl3pPr marL="1143000" indent="-228600" algn="l" defTabSz="914400" rtl="0" eaLnBrk="1" latinLnBrk="0" hangingPunct="1">
              <a:lnSpc>
                <a:spcPct val="90000"/>
              </a:lnSpc>
              <a:spcBef>
                <a:spcPts val="500"/>
              </a:spcBef>
              <a:buClr>
                <a:srgbClr val="4E62B2"/>
              </a:buClr>
              <a:buFont typeface="Arial" panose="020B0604020202020204" pitchFamily="34" charset="0"/>
              <a:buChar char="•"/>
              <a:defRPr sz="20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Lato Light" panose="020F0502020204030203" pitchFamily="34" charset="0"/>
                <a:ea typeface="Lato Light" panose="020F0502020204030203" pitchFamily="34" charset="0"/>
                <a:cs typeface="Lato Light"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20000"/>
              </a:lnSpc>
              <a:spcBef>
                <a:spcPts val="0"/>
              </a:spcBef>
              <a:buFont typeface="Arial" panose="020B0604020202020204" pitchFamily="34" charset="0"/>
              <a:buChar char="•"/>
              <a:defRPr/>
            </a:pPr>
            <a:r>
              <a:rPr kumimoji="0" lang="en-US" sz="1600" b="0" u="none" strike="noStrike" kern="1200" cap="none" spc="0" normalizeH="0" baseline="0" noProof="0" dirty="0">
                <a:ln>
                  <a:noFill/>
                </a:ln>
                <a:solidFill>
                  <a:prstClr val="black"/>
                </a:solidFill>
                <a:effectLst/>
                <a:uLnTx/>
                <a:uFillTx/>
                <a:latin typeface="Lato" panose="020F0502020204030203" pitchFamily="34" charset="0"/>
              </a:rPr>
              <a:t>Exceptions ensure data aligns with the program definition for the DE DHSS EVV program.</a:t>
            </a:r>
          </a:p>
          <a:p>
            <a:pPr marL="342900" indent="-342900">
              <a:lnSpc>
                <a:spcPct val="120000"/>
              </a:lnSpc>
              <a:spcBef>
                <a:spcPts val="0"/>
              </a:spcBef>
              <a:buFont typeface="Arial" panose="020B0604020202020204" pitchFamily="34" charset="0"/>
              <a:buChar char="•"/>
              <a:defRPr/>
            </a:pPr>
            <a:r>
              <a:rPr kumimoji="0" lang="en-US" sz="1600" b="0" u="none" strike="noStrike" kern="1200" cap="none" spc="0" normalizeH="0" baseline="0" noProof="0" dirty="0">
                <a:ln>
                  <a:noFill/>
                </a:ln>
                <a:solidFill>
                  <a:prstClr val="black"/>
                </a:solidFill>
                <a:effectLst/>
                <a:uLnTx/>
                <a:uFillTx/>
                <a:latin typeface="Lato" panose="020F0502020204030203" pitchFamily="34" charset="0"/>
              </a:rPr>
              <a:t>Some DE DHSS exceptions will cause visit rejections; therefore, they are not “acknowledgeable” via the API.</a:t>
            </a:r>
          </a:p>
          <a:p>
            <a:pPr marL="1028700" lvl="1" indent="-342900">
              <a:lnSpc>
                <a:spcPct val="120000"/>
              </a:lnSpc>
              <a:spcBef>
                <a:spcPts val="0"/>
              </a:spcBef>
              <a:buFont typeface="Arial" panose="020B0604020202020204" pitchFamily="34" charset="0"/>
              <a:buChar char="•"/>
              <a:defRPr/>
            </a:pPr>
            <a:r>
              <a:rPr kumimoji="0" lang="en-US" sz="1600" b="0" u="none" strike="noStrike" kern="1200" cap="none" spc="0" normalizeH="0" baseline="0" noProof="0" dirty="0">
                <a:ln>
                  <a:noFill/>
                </a:ln>
                <a:solidFill>
                  <a:prstClr val="black"/>
                </a:solidFill>
                <a:effectLst/>
                <a:uLnTx/>
                <a:uFillTx/>
                <a:latin typeface="Lato" panose="020F0502020204030203" pitchFamily="34" charset="0"/>
              </a:rPr>
              <a:t>For example, an invalid service provided on a visit transmission for the DE DHSS EVV program will require correction before the visit will be accepted. </a:t>
            </a:r>
          </a:p>
          <a:p>
            <a:pPr marL="342900" indent="-342900">
              <a:lnSpc>
                <a:spcPct val="120000"/>
              </a:lnSpc>
              <a:spcBef>
                <a:spcPts val="0"/>
              </a:spcBef>
              <a:buFont typeface="Arial" panose="020B0604020202020204" pitchFamily="34" charset="0"/>
              <a:buChar char="•"/>
              <a:defRPr/>
            </a:pPr>
            <a:r>
              <a:rPr kumimoji="0" lang="en-US" sz="1600" b="0" u="none" strike="noStrike" kern="1200" cap="none" spc="0" normalizeH="0" baseline="0" noProof="0" dirty="0">
                <a:ln>
                  <a:noFill/>
                </a:ln>
                <a:solidFill>
                  <a:prstClr val="black"/>
                </a:solidFill>
                <a:effectLst/>
                <a:uLnTx/>
                <a:uFillTx/>
                <a:latin typeface="Lato" panose="020F0502020204030203" pitchFamily="34" charset="0"/>
              </a:rPr>
              <a:t>Visits without in-calls, visits without out-calls, and Unauthorized/Invalid Service will need to be fixed in the source system and resubmitted to the DE DHSS Aggregator as an update to an existing visit.</a:t>
            </a:r>
          </a:p>
        </p:txBody>
      </p:sp>
      <p:sp>
        <p:nvSpPr>
          <p:cNvPr id="6" name="Slide Number Placeholder 5">
            <a:extLst>
              <a:ext uri="{FF2B5EF4-FFF2-40B4-BE49-F238E27FC236}">
                <a16:creationId xmlns:a16="http://schemas.microsoft.com/office/drawing/2014/main" id="{7DF1DE84-0219-4B4E-9435-059F309D174B}"/>
              </a:ext>
            </a:extLst>
          </p:cNvPr>
          <p:cNvSpPr>
            <a:spLocks noGrp="1"/>
          </p:cNvSpPr>
          <p:nvPr>
            <p:ph type="sldNum" sz="quarter" idx="12"/>
          </p:nvPr>
        </p:nvSpPr>
        <p:spPr>
          <a:xfrm>
            <a:off x="6360459" y="6356350"/>
            <a:ext cx="5257800" cy="501650"/>
          </a:xfrm>
        </p:spPr>
        <p:txBody>
          <a:bodyPr/>
          <a:lstStyle>
            <a:lvl1pPr>
              <a:defRPr sz="1100">
                <a:solidFill>
                  <a:srgbClr val="4E62B2"/>
                </a:solidFill>
                <a:latin typeface="Scandia" panose="020B0603050000020004" pitchFamily="34" charset="77"/>
              </a:defRPr>
            </a:lvl1pPr>
          </a:lstStyle>
          <a:p>
            <a:r>
              <a:rPr lang="en-US">
                <a:ea typeface="Calibri" panose="020F0502020204030204" pitchFamily="34" charset="0"/>
              </a:rPr>
              <a:t>© Sandata Technologies, LLC 2022</a:t>
            </a:r>
            <a:endParaRPr lang="en-US"/>
          </a:p>
        </p:txBody>
      </p:sp>
      <p:graphicFrame>
        <p:nvGraphicFramePr>
          <p:cNvPr id="3" name="Table 4">
            <a:extLst>
              <a:ext uri="{FF2B5EF4-FFF2-40B4-BE49-F238E27FC236}">
                <a16:creationId xmlns:a16="http://schemas.microsoft.com/office/drawing/2014/main" id="{91EEB1A1-DE7D-4F56-93F6-32A78218EAB7}"/>
              </a:ext>
            </a:extLst>
          </p:cNvPr>
          <p:cNvGraphicFramePr>
            <a:graphicFrameLocks noGrp="1"/>
          </p:cNvGraphicFramePr>
          <p:nvPr>
            <p:extLst>
              <p:ext uri="{D42A27DB-BD31-4B8C-83A1-F6EECF244321}">
                <p14:modId xmlns:p14="http://schemas.microsoft.com/office/powerpoint/2010/main" val="2910606306"/>
              </p:ext>
            </p:extLst>
          </p:nvPr>
        </p:nvGraphicFramePr>
        <p:xfrm>
          <a:off x="5271247" y="1039905"/>
          <a:ext cx="6623796" cy="3958223"/>
        </p:xfrm>
        <a:graphic>
          <a:graphicData uri="http://schemas.openxmlformats.org/drawingml/2006/table">
            <a:tbl>
              <a:tblPr firstRow="1" bandRow="1">
                <a:tableStyleId>{5C22544A-7EE6-4342-B048-85BDC9FD1C3A}</a:tableStyleId>
              </a:tblPr>
              <a:tblGrid>
                <a:gridCol w="1260182">
                  <a:extLst>
                    <a:ext uri="{9D8B030D-6E8A-4147-A177-3AD203B41FA5}">
                      <a16:colId xmlns:a16="http://schemas.microsoft.com/office/drawing/2014/main" val="757812928"/>
                    </a:ext>
                  </a:extLst>
                </a:gridCol>
                <a:gridCol w="2239347">
                  <a:extLst>
                    <a:ext uri="{9D8B030D-6E8A-4147-A177-3AD203B41FA5}">
                      <a16:colId xmlns:a16="http://schemas.microsoft.com/office/drawing/2014/main" val="960984740"/>
                    </a:ext>
                  </a:extLst>
                </a:gridCol>
                <a:gridCol w="3124267">
                  <a:extLst>
                    <a:ext uri="{9D8B030D-6E8A-4147-A177-3AD203B41FA5}">
                      <a16:colId xmlns:a16="http://schemas.microsoft.com/office/drawing/2014/main" val="4204857597"/>
                    </a:ext>
                  </a:extLst>
                </a:gridCol>
              </a:tblGrid>
              <a:tr h="749811">
                <a:tc>
                  <a:txBody>
                    <a:bodyPr/>
                    <a:lstStyle/>
                    <a:p>
                      <a:pPr algn="l"/>
                      <a:r>
                        <a:rPr lang="en-US"/>
                        <a:t>Exception Code</a:t>
                      </a:r>
                    </a:p>
                  </a:txBody>
                  <a:tcPr/>
                </a:tc>
                <a:tc>
                  <a:txBody>
                    <a:bodyPr/>
                    <a:lstStyle/>
                    <a:p>
                      <a:pPr algn="l"/>
                      <a:r>
                        <a:rPr lang="en-US"/>
                        <a:t>Acknowledge/Fix</a:t>
                      </a:r>
                    </a:p>
                  </a:txBody>
                  <a:tcPr/>
                </a:tc>
                <a:tc>
                  <a:txBody>
                    <a:bodyPr/>
                    <a:lstStyle/>
                    <a:p>
                      <a:pPr algn="l"/>
                      <a:r>
                        <a:rPr lang="en-US"/>
                        <a:t>Exception</a:t>
                      </a:r>
                    </a:p>
                  </a:txBody>
                  <a:tcPr/>
                </a:tc>
                <a:extLst>
                  <a:ext uri="{0D108BD9-81ED-4DB2-BD59-A6C34878D82A}">
                    <a16:rowId xmlns:a16="http://schemas.microsoft.com/office/drawing/2014/main" val="2502131612"/>
                  </a:ext>
                </a:extLst>
              </a:tr>
              <a:tr h="557552">
                <a:tc>
                  <a:txBody>
                    <a:bodyPr/>
                    <a:lstStyle/>
                    <a:p>
                      <a:pPr algn="l"/>
                      <a:r>
                        <a:rPr lang="en-US"/>
                        <a:t>00</a:t>
                      </a:r>
                    </a:p>
                  </a:txBody>
                  <a:tcPr anchor="ctr"/>
                </a:tc>
                <a:tc>
                  <a:txBody>
                    <a:bodyPr/>
                    <a:lstStyle/>
                    <a:p>
                      <a:pPr algn="l"/>
                      <a:r>
                        <a:rPr lang="en-US"/>
                        <a:t>Fix</a:t>
                      </a:r>
                    </a:p>
                  </a:txBody>
                  <a:tcPr anchor="ctr"/>
                </a:tc>
                <a:tc>
                  <a:txBody>
                    <a:bodyPr/>
                    <a:lstStyle/>
                    <a:p>
                      <a:pPr algn="l" fontAlgn="t"/>
                      <a:r>
                        <a:rPr lang="en-US" sz="1800" kern="1200">
                          <a:solidFill>
                            <a:schemeClr val="dk1"/>
                          </a:solidFill>
                          <a:latin typeface="+mn-lt"/>
                          <a:ea typeface="+mn-ea"/>
                          <a:cs typeface="+mn-cs"/>
                        </a:rPr>
                        <a:t>Unknown Client</a:t>
                      </a:r>
                    </a:p>
                  </a:txBody>
                  <a:tcPr marL="3810" marR="3810" marT="3810" anchor="ctr"/>
                </a:tc>
                <a:extLst>
                  <a:ext uri="{0D108BD9-81ED-4DB2-BD59-A6C34878D82A}">
                    <a16:rowId xmlns:a16="http://schemas.microsoft.com/office/drawing/2014/main" val="4008047871"/>
                  </a:ext>
                </a:extLst>
              </a:tr>
              <a:tr h="499875">
                <a:tc>
                  <a:txBody>
                    <a:bodyPr/>
                    <a:lstStyle/>
                    <a:p>
                      <a:pPr algn="l"/>
                      <a:r>
                        <a:rPr lang="en-US"/>
                        <a:t>01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Fix</a:t>
                      </a:r>
                    </a:p>
                  </a:txBody>
                  <a:tcPr anchor="ctr"/>
                </a:tc>
                <a:tc>
                  <a:txBody>
                    <a:bodyPr/>
                    <a:lstStyle/>
                    <a:p>
                      <a:pPr algn="l" fontAlgn="t"/>
                      <a:r>
                        <a:rPr lang="en-US" sz="1800" kern="1200">
                          <a:solidFill>
                            <a:schemeClr val="dk1"/>
                          </a:solidFill>
                          <a:latin typeface="+mn-lt"/>
                          <a:ea typeface="+mn-ea"/>
                          <a:cs typeface="+mn-cs"/>
                        </a:rPr>
                        <a:t>Unknown Employee</a:t>
                      </a:r>
                    </a:p>
                  </a:txBody>
                  <a:tcPr marL="3810" marR="3810" marT="3810" anchor="ctr"/>
                </a:tc>
                <a:extLst>
                  <a:ext uri="{0D108BD9-81ED-4DB2-BD59-A6C34878D82A}">
                    <a16:rowId xmlns:a16="http://schemas.microsoft.com/office/drawing/2014/main" val="2859236502"/>
                  </a:ext>
                </a:extLst>
              </a:tr>
              <a:tr h="457457">
                <a:tc>
                  <a:txBody>
                    <a:bodyPr/>
                    <a:lstStyle/>
                    <a:p>
                      <a:pPr lvl="0" algn="l">
                        <a:buNone/>
                      </a:pPr>
                      <a:r>
                        <a:rPr lang="en-US"/>
                        <a:t>02</a:t>
                      </a:r>
                    </a:p>
                  </a:txBody>
                  <a:tcPr anchor="ctr"/>
                </a:tc>
                <a:tc>
                  <a:txBody>
                    <a:bodyPr/>
                    <a:lstStyle/>
                    <a:p>
                      <a:pPr marL="0" marR="0" lvl="0" indent="0" algn="l" defTabSz="914400" rtl="0">
                        <a:lnSpc>
                          <a:spcPct val="100000"/>
                        </a:lnSpc>
                        <a:spcBef>
                          <a:spcPts val="0"/>
                        </a:spcBef>
                        <a:spcAft>
                          <a:spcPts val="0"/>
                        </a:spcAft>
                        <a:buClrTx/>
                        <a:buSzTx/>
                        <a:buFontTx/>
                        <a:buNone/>
                        <a:tabLst/>
                        <a:defRPr/>
                      </a:pPr>
                      <a:r>
                        <a:rPr lang="en-US"/>
                        <a:t>Fix</a:t>
                      </a:r>
                    </a:p>
                  </a:txBody>
                  <a:tcPr anchor="ctr"/>
                </a:tc>
                <a:tc>
                  <a:txBody>
                    <a:bodyPr/>
                    <a:lstStyle/>
                    <a:p>
                      <a:pPr lvl="0" algn="l">
                        <a:buNone/>
                      </a:pPr>
                      <a:r>
                        <a:rPr lang="en-US" sz="1800" kern="1200">
                          <a:solidFill>
                            <a:schemeClr val="dk1"/>
                          </a:solidFill>
                          <a:latin typeface="+mn-lt"/>
                          <a:ea typeface="+mn-ea"/>
                          <a:cs typeface="+mn-cs"/>
                        </a:rPr>
                        <a:t>Visits Without Any Calls</a:t>
                      </a:r>
                    </a:p>
                  </a:txBody>
                  <a:tcPr marL="3810" marR="3810" marT="3810" anchor="ctr"/>
                </a:tc>
                <a:extLst>
                  <a:ext uri="{0D108BD9-81ED-4DB2-BD59-A6C34878D82A}">
                    <a16:rowId xmlns:a16="http://schemas.microsoft.com/office/drawing/2014/main" val="1277643389"/>
                  </a:ext>
                </a:extLst>
              </a:tr>
              <a:tr h="711601">
                <a:tc>
                  <a:txBody>
                    <a:bodyPr/>
                    <a:lstStyle/>
                    <a:p>
                      <a:pPr lvl="0" algn="l">
                        <a:buNone/>
                      </a:pPr>
                      <a:r>
                        <a:rPr lang="en-US"/>
                        <a:t>03</a:t>
                      </a:r>
                    </a:p>
                  </a:txBody>
                  <a:tcPr anchor="ctr"/>
                </a:tc>
                <a:tc>
                  <a:txBody>
                    <a:bodyPr/>
                    <a:lstStyle/>
                    <a:p>
                      <a:pPr marL="0" marR="0" lvl="0" indent="0" algn="l" defTabSz="914400" rtl="0">
                        <a:lnSpc>
                          <a:spcPct val="100000"/>
                        </a:lnSpc>
                        <a:spcBef>
                          <a:spcPts val="0"/>
                        </a:spcBef>
                        <a:spcAft>
                          <a:spcPts val="0"/>
                        </a:spcAft>
                        <a:buClrTx/>
                        <a:buSzTx/>
                        <a:buFontTx/>
                        <a:buNone/>
                        <a:tabLst/>
                        <a:defRPr/>
                      </a:pPr>
                      <a:r>
                        <a:rPr lang="en-US"/>
                        <a:t>Fix</a:t>
                      </a:r>
                    </a:p>
                  </a:txBody>
                  <a:tcPr anchor="ctr"/>
                </a:tc>
                <a:tc>
                  <a:txBody>
                    <a:bodyPr/>
                    <a:lstStyle/>
                    <a:p>
                      <a:pPr marL="0" marR="0" lvl="0" indent="0" algn="l" rtl="0">
                        <a:lnSpc>
                          <a:spcPct val="100000"/>
                        </a:lnSpc>
                        <a:spcBef>
                          <a:spcPts val="0"/>
                        </a:spcBef>
                        <a:spcAft>
                          <a:spcPts val="0"/>
                        </a:spcAft>
                        <a:buClrTx/>
                        <a:buSzTx/>
                        <a:buFontTx/>
                        <a:buNone/>
                      </a:pPr>
                      <a:r>
                        <a:rPr lang="en-US" sz="1800" kern="1200">
                          <a:solidFill>
                            <a:schemeClr val="dk1"/>
                          </a:solidFill>
                          <a:latin typeface="+mn-lt"/>
                          <a:ea typeface="+mn-ea"/>
                          <a:cs typeface="+mn-cs"/>
                        </a:rPr>
                        <a:t>Visits Without In-Call</a:t>
                      </a:r>
                    </a:p>
                  </a:txBody>
                  <a:tcPr marL="3810" marR="3810" marT="3810" anchor="ctr"/>
                </a:tc>
                <a:extLst>
                  <a:ext uri="{0D108BD9-81ED-4DB2-BD59-A6C34878D82A}">
                    <a16:rowId xmlns:a16="http://schemas.microsoft.com/office/drawing/2014/main" val="1822673056"/>
                  </a:ext>
                </a:extLst>
              </a:tr>
              <a:tr h="567165">
                <a:tc>
                  <a:txBody>
                    <a:bodyPr/>
                    <a:lstStyle/>
                    <a:p>
                      <a:pPr lvl="0" algn="l">
                        <a:buNone/>
                      </a:pPr>
                      <a:r>
                        <a:rPr lang="en-US"/>
                        <a:t>04</a:t>
                      </a:r>
                    </a:p>
                  </a:txBody>
                  <a:tcPr anchor="ctr"/>
                </a:tc>
                <a:tc>
                  <a:txBody>
                    <a:bodyPr/>
                    <a:lstStyle/>
                    <a:p>
                      <a:pPr marL="0" marR="0" lvl="0" indent="0" algn="l" rtl="0">
                        <a:lnSpc>
                          <a:spcPct val="100000"/>
                        </a:lnSpc>
                        <a:spcBef>
                          <a:spcPts val="0"/>
                        </a:spcBef>
                        <a:spcAft>
                          <a:spcPts val="0"/>
                        </a:spcAft>
                        <a:buClrTx/>
                        <a:buSzTx/>
                        <a:buFontTx/>
                        <a:buNone/>
                      </a:pPr>
                      <a:r>
                        <a:rPr lang="en-US"/>
                        <a:t>Fix</a:t>
                      </a:r>
                    </a:p>
                  </a:txBody>
                  <a:tcPr anchor="ctr"/>
                </a:tc>
                <a:tc>
                  <a:txBody>
                    <a:bodyPr/>
                    <a:lstStyle/>
                    <a:p>
                      <a:pPr lvl="0" algn="l">
                        <a:buNone/>
                      </a:pPr>
                      <a:r>
                        <a:rPr lang="en-US" sz="1800" kern="1200">
                          <a:solidFill>
                            <a:schemeClr val="dk1"/>
                          </a:solidFill>
                          <a:latin typeface="+mn-lt"/>
                          <a:ea typeface="+mn-ea"/>
                          <a:cs typeface="+mn-cs"/>
                        </a:rPr>
                        <a:t>Visits Without Out-Call</a:t>
                      </a:r>
                      <a:endParaRPr lang="en-US"/>
                    </a:p>
                  </a:txBody>
                  <a:tcPr marL="3809" marR="3809" marT="3809" anchor="ctr"/>
                </a:tc>
                <a:extLst>
                  <a:ext uri="{0D108BD9-81ED-4DB2-BD59-A6C34878D82A}">
                    <a16:rowId xmlns:a16="http://schemas.microsoft.com/office/drawing/2014/main" val="1153581590"/>
                  </a:ext>
                </a:extLst>
              </a:tr>
              <a:tr h="414762">
                <a:tc>
                  <a:txBody>
                    <a:bodyPr/>
                    <a:lstStyle/>
                    <a:p>
                      <a:pPr lvl="0" algn="l">
                        <a:buNone/>
                      </a:pPr>
                      <a:r>
                        <a:rPr lang="en-US"/>
                        <a:t>23</a:t>
                      </a:r>
                    </a:p>
                  </a:txBody>
                  <a:tcPr anchor="ctr"/>
                </a:tc>
                <a:tc>
                  <a:txBody>
                    <a:bodyPr/>
                    <a:lstStyle/>
                    <a:p>
                      <a:pPr marL="0" marR="0" lvl="0" indent="0" algn="l" defTabSz="914400" rtl="0">
                        <a:lnSpc>
                          <a:spcPct val="100000"/>
                        </a:lnSpc>
                        <a:spcBef>
                          <a:spcPts val="0"/>
                        </a:spcBef>
                        <a:spcAft>
                          <a:spcPts val="0"/>
                        </a:spcAft>
                        <a:buClrTx/>
                        <a:buSzTx/>
                        <a:buFontTx/>
                        <a:buNone/>
                        <a:tabLst/>
                        <a:defRPr/>
                      </a:pPr>
                      <a:r>
                        <a:rPr lang="en-US"/>
                        <a:t>Fix</a:t>
                      </a:r>
                    </a:p>
                  </a:txBody>
                  <a:tcPr anchor="ctr"/>
                </a:tc>
                <a:tc>
                  <a:txBody>
                    <a:bodyPr/>
                    <a:lstStyle/>
                    <a:p>
                      <a:pPr lvl="0" algn="l">
                        <a:buNone/>
                      </a:pPr>
                      <a:r>
                        <a:rPr lang="en-US" sz="1800" kern="1200" dirty="0">
                          <a:solidFill>
                            <a:schemeClr val="dk1"/>
                          </a:solidFill>
                          <a:latin typeface="+mn-lt"/>
                          <a:ea typeface="+mn-ea"/>
                          <a:cs typeface="+mn-cs"/>
                        </a:rPr>
                        <a:t>Missing Service</a:t>
                      </a:r>
                    </a:p>
                  </a:txBody>
                  <a:tcPr marL="3810" marR="3810" marT="3810" anchor="ctr"/>
                </a:tc>
                <a:extLst>
                  <a:ext uri="{0D108BD9-81ED-4DB2-BD59-A6C34878D82A}">
                    <a16:rowId xmlns:a16="http://schemas.microsoft.com/office/drawing/2014/main" val="685185673"/>
                  </a:ext>
                </a:extLst>
              </a:tr>
            </a:tbl>
          </a:graphicData>
        </a:graphic>
      </p:graphicFrame>
    </p:spTree>
    <p:extLst>
      <p:ext uri="{BB962C8B-B14F-4D97-AF65-F5344CB8AC3E}">
        <p14:creationId xmlns:p14="http://schemas.microsoft.com/office/powerpoint/2010/main" val="2681882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D586-DF6D-4E5D-A341-7B89ECF3C988}"/>
              </a:ext>
            </a:extLst>
          </p:cNvPr>
          <p:cNvSpPr>
            <a:spLocks noGrp="1"/>
          </p:cNvSpPr>
          <p:nvPr>
            <p:ph type="title"/>
          </p:nvPr>
        </p:nvSpPr>
        <p:spPr/>
        <p:txBody>
          <a:bodyPr/>
          <a:lstStyle/>
          <a:p>
            <a:r>
              <a:rPr lang="en-US"/>
              <a:t>Common Support Issues</a:t>
            </a:r>
          </a:p>
        </p:txBody>
      </p:sp>
    </p:spTree>
    <p:extLst>
      <p:ext uri="{BB962C8B-B14F-4D97-AF65-F5344CB8AC3E}">
        <p14:creationId xmlns:p14="http://schemas.microsoft.com/office/powerpoint/2010/main" val="3985756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09600" y="365125"/>
            <a:ext cx="10744200" cy="1325563"/>
          </a:xfrm>
        </p:spPr>
        <p:txBody>
          <a:bodyPr/>
          <a:lstStyle/>
          <a:p>
            <a:r>
              <a:rPr lang="en-US"/>
              <a:t>Common Support Issues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09600" y="1599483"/>
            <a:ext cx="10744200" cy="3872810"/>
          </a:xfrm>
        </p:spPr>
        <p:txBody>
          <a:bodyPr vert="horz" lIns="91440" tIns="45720" rIns="91440" bIns="45720" rtlCol="0" anchor="t">
            <a:normAutofit/>
          </a:bodyPr>
          <a:lstStyle/>
          <a:p>
            <a:pPr>
              <a:lnSpc>
                <a:spcPct val="100000"/>
              </a:lnSpc>
            </a:pPr>
            <a:r>
              <a:rPr lang="en-US" sz="2400" b="1" dirty="0">
                <a:latin typeface="Lato"/>
                <a:ea typeface="Lato Light"/>
                <a:cs typeface="Lato Light"/>
              </a:rPr>
              <a:t>Invalid Credentials:</a:t>
            </a:r>
          </a:p>
          <a:p>
            <a:pPr>
              <a:lnSpc>
                <a:spcPct val="100000"/>
              </a:lnSpc>
            </a:pPr>
            <a:endParaRPr lang="en-US" b="1" dirty="0">
              <a:latin typeface="Lato"/>
              <a:ea typeface="Lato Light"/>
              <a:cs typeface="Lato Light"/>
            </a:endParaRPr>
          </a:p>
          <a:p>
            <a:pPr marL="1028700" lvl="1" indent="-342900">
              <a:lnSpc>
                <a:spcPct val="100000"/>
              </a:lnSpc>
              <a:buFont typeface="Arial" panose="020B0604020202020204" pitchFamily="34" charset="0"/>
              <a:buChar char="•"/>
            </a:pPr>
            <a:r>
              <a:rPr lang="en-US" b="1" dirty="0">
                <a:latin typeface="Lato"/>
                <a:ea typeface="Lato Light"/>
                <a:cs typeface="Lato Light"/>
              </a:rPr>
              <a:t>Error message</a:t>
            </a:r>
            <a:r>
              <a:rPr lang="en-US" dirty="0">
                <a:latin typeface="Lato"/>
                <a:ea typeface="Lato Light"/>
                <a:cs typeface="Lato Light"/>
              </a:rPr>
              <a:t>: "Request contains the following providers that are not authorized for the given account and credentials: [</a:t>
            </a:r>
            <a:r>
              <a:rPr lang="en-US" dirty="0" err="1">
                <a:latin typeface="Lato"/>
                <a:ea typeface="Lato Light"/>
                <a:cs typeface="Lato Light"/>
              </a:rPr>
              <a:t>ProviderID</a:t>
            </a:r>
            <a:r>
              <a:rPr lang="en-US" dirty="0">
                <a:latin typeface="Lato"/>
                <a:ea typeface="Lato Light"/>
                <a:cs typeface="Lato Light"/>
              </a:rPr>
              <a:t>]“.</a:t>
            </a:r>
          </a:p>
          <a:p>
            <a:pPr lvl="1" indent="0">
              <a:lnSpc>
                <a:spcPct val="100000"/>
              </a:lnSpc>
              <a:buNone/>
            </a:pPr>
            <a:endParaRPr lang="en-US" b="1" dirty="0">
              <a:latin typeface="Lato"/>
              <a:ea typeface="Lato Light"/>
              <a:cs typeface="Lato Light"/>
            </a:endParaRPr>
          </a:p>
          <a:p>
            <a:pPr marL="1028700" lvl="1" indent="-342900">
              <a:lnSpc>
                <a:spcPct val="100000"/>
              </a:lnSpc>
              <a:buFont typeface="Arial" panose="020B0604020202020204" pitchFamily="34" charset="0"/>
              <a:buChar char="•"/>
            </a:pPr>
            <a:r>
              <a:rPr lang="en-US" b="1" dirty="0">
                <a:latin typeface="Lato"/>
                <a:ea typeface="Lato Light"/>
                <a:cs typeface="Lato Light"/>
              </a:rPr>
              <a:t>What can we do to troubleshoot?</a:t>
            </a:r>
          </a:p>
          <a:p>
            <a:pPr marL="1943100" lvl="3" indent="-342900">
              <a:lnSpc>
                <a:spcPct val="100000"/>
              </a:lnSpc>
              <a:buClr>
                <a:srgbClr val="4964A2"/>
              </a:buClr>
            </a:pPr>
            <a:r>
              <a:rPr lang="en-US" sz="2000" dirty="0">
                <a:latin typeface="Lato"/>
                <a:ea typeface="Lato Light"/>
                <a:cs typeface="Lato Light"/>
              </a:rPr>
              <a:t>Contact </a:t>
            </a:r>
            <a:r>
              <a:rPr lang="en-US" sz="2000" dirty="0" err="1">
                <a:latin typeface="Lato"/>
                <a:ea typeface="Lato Light"/>
                <a:cs typeface="Lato Light"/>
              </a:rPr>
              <a:t>Sandata</a:t>
            </a:r>
            <a:r>
              <a:rPr lang="en-US" sz="2000" dirty="0">
                <a:latin typeface="Lato"/>
                <a:ea typeface="Lato Light"/>
                <a:cs typeface="Lato Light"/>
              </a:rPr>
              <a:t> at DEAltEVV@Sandata.com for credential support.</a:t>
            </a:r>
          </a:p>
          <a:p>
            <a:pPr marL="1028700" lvl="1" indent="-342900">
              <a:buFont typeface="Arial" panose="020B0604020202020204" pitchFamily="34" charset="0"/>
              <a:buChar char="•"/>
            </a:pPr>
            <a:endParaRPr lang="en-US" dirty="0">
              <a:latin typeface="Lato"/>
            </a:endParaRPr>
          </a:p>
        </p:txBody>
      </p:sp>
    </p:spTree>
    <p:extLst>
      <p:ext uri="{BB962C8B-B14F-4D97-AF65-F5344CB8AC3E}">
        <p14:creationId xmlns:p14="http://schemas.microsoft.com/office/powerpoint/2010/main" val="344632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19432" y="365125"/>
            <a:ext cx="10734368" cy="1325563"/>
          </a:xfrm>
        </p:spPr>
        <p:txBody>
          <a:bodyPr/>
          <a:lstStyle/>
          <a:p>
            <a:r>
              <a:rPr lang="en-US"/>
              <a:t>Common Support Issues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19432" y="1549969"/>
            <a:ext cx="10734368" cy="4421079"/>
          </a:xfrm>
        </p:spPr>
        <p:txBody>
          <a:bodyPr vert="horz" lIns="91440" tIns="45720" rIns="91440" bIns="45720" rtlCol="0" anchor="t">
            <a:normAutofit fontScale="62500" lnSpcReduction="20000"/>
          </a:bodyPr>
          <a:lstStyle/>
          <a:p>
            <a:pPr>
              <a:lnSpc>
                <a:spcPct val="120000"/>
              </a:lnSpc>
              <a:spcBef>
                <a:spcPts val="0"/>
              </a:spcBef>
            </a:pPr>
            <a:r>
              <a:rPr lang="en-US" sz="3100" b="1" dirty="0">
                <a:latin typeface="Lato"/>
                <a:ea typeface="Lato Light"/>
                <a:cs typeface="Lato Light"/>
              </a:rPr>
              <a:t>Client Not Found – Error Code -1021 (Visit Record)</a:t>
            </a:r>
          </a:p>
          <a:p>
            <a:pPr>
              <a:lnSpc>
                <a:spcPct val="120000"/>
              </a:lnSpc>
              <a:spcBef>
                <a:spcPts val="0"/>
              </a:spcBef>
            </a:pPr>
            <a:endParaRPr lang="en-US" b="1" dirty="0">
              <a:latin typeface="Lato"/>
              <a:ea typeface="Lato Light"/>
              <a:cs typeface="Lato Light"/>
            </a:endParaRPr>
          </a:p>
          <a:p>
            <a:pPr>
              <a:lnSpc>
                <a:spcPct val="120000"/>
              </a:lnSpc>
              <a:spcBef>
                <a:spcPts val="0"/>
              </a:spcBef>
            </a:pPr>
            <a:r>
              <a:rPr lang="en-US" sz="2600" b="1" dirty="0">
                <a:latin typeface="Lato"/>
                <a:ea typeface="Lato Light"/>
                <a:cs typeface="Lato Light"/>
              </a:rPr>
              <a:t>Error message</a:t>
            </a:r>
            <a:r>
              <a:rPr lang="en-US" sz="2600" dirty="0">
                <a:latin typeface="Lato"/>
                <a:ea typeface="Lato Light"/>
                <a:cs typeface="Lato Light"/>
              </a:rPr>
              <a:t>: “Client not found”</a:t>
            </a:r>
          </a:p>
          <a:p>
            <a:pPr>
              <a:lnSpc>
                <a:spcPct val="120000"/>
              </a:lnSpc>
            </a:pPr>
            <a:r>
              <a:rPr lang="en-US" sz="2600" b="1" dirty="0">
                <a:latin typeface="Lato"/>
                <a:ea typeface="Lato Light"/>
                <a:cs typeface="Lato Light"/>
              </a:rPr>
              <a:t>Root cause 1:</a:t>
            </a:r>
          </a:p>
          <a:p>
            <a:pPr marL="1028700" lvl="1" indent="-342900">
              <a:lnSpc>
                <a:spcPct val="120000"/>
              </a:lnSpc>
              <a:buFont typeface="Arial" panose="020B0604020202020204" pitchFamily="34" charset="0"/>
              <a:buChar char="•"/>
            </a:pPr>
            <a:r>
              <a:rPr lang="en-US" sz="2900" dirty="0">
                <a:latin typeface="Lato"/>
              </a:rPr>
              <a:t>Client doesn’t exist in agency account:</a:t>
            </a:r>
          </a:p>
          <a:p>
            <a:pPr marL="1485900" lvl="2" indent="-342900">
              <a:lnSpc>
                <a:spcPct val="120000"/>
              </a:lnSpc>
            </a:pPr>
            <a:r>
              <a:rPr lang="en-US" sz="2600" dirty="0">
                <a:latin typeface="Lato"/>
              </a:rPr>
              <a:t>Client JSON failed to be created</a:t>
            </a:r>
          </a:p>
          <a:p>
            <a:pPr marL="1485900" lvl="2" indent="-342900">
              <a:lnSpc>
                <a:spcPct val="120000"/>
              </a:lnSpc>
            </a:pPr>
            <a:r>
              <a:rPr lang="en-US" sz="2600" dirty="0">
                <a:latin typeface="Lato"/>
              </a:rPr>
              <a:t>Transmission of visit data with unknown client identifier</a:t>
            </a:r>
          </a:p>
          <a:p>
            <a:pPr>
              <a:lnSpc>
                <a:spcPct val="120000"/>
              </a:lnSpc>
              <a:spcBef>
                <a:spcPts val="500"/>
              </a:spcBef>
            </a:pPr>
            <a:r>
              <a:rPr lang="en-US" sz="2600" b="1" dirty="0">
                <a:latin typeface="Lato"/>
                <a:ea typeface="Lato Light"/>
                <a:cs typeface="Lato Light"/>
              </a:rPr>
              <a:t>What </a:t>
            </a:r>
            <a:r>
              <a:rPr lang="en-US" sz="2900" b="1" dirty="0">
                <a:latin typeface="Lato"/>
              </a:rPr>
              <a:t>can vendors do to troubleshoot?</a:t>
            </a:r>
          </a:p>
          <a:p>
            <a:pPr marL="1028700" lvl="1" indent="-342900">
              <a:lnSpc>
                <a:spcPct val="120000"/>
              </a:lnSpc>
              <a:buFont typeface="Arial" panose="020B0604020202020204" pitchFamily="34" charset="0"/>
              <a:buChar char="•"/>
            </a:pPr>
            <a:r>
              <a:rPr lang="en-US" sz="2900" dirty="0">
                <a:latin typeface="Lato"/>
              </a:rPr>
              <a:t>Check the state Aggregator to ensure client record was successfully added to the provider agency account.</a:t>
            </a:r>
          </a:p>
          <a:p>
            <a:pPr marL="1028700" lvl="1" indent="-342900">
              <a:lnSpc>
                <a:spcPct val="120000"/>
              </a:lnSpc>
              <a:buFont typeface="Arial" panose="020B0604020202020204" pitchFamily="34" charset="0"/>
              <a:buChar char="•"/>
            </a:pPr>
            <a:r>
              <a:rPr lang="en-US" sz="2900" dirty="0">
                <a:latin typeface="Lato"/>
              </a:rPr>
              <a:t>Check the Alternate EVV addendum for the format and ensure the correct value for the client is in the correct field.</a:t>
            </a:r>
          </a:p>
          <a:p>
            <a:pPr marL="1028700" lvl="1" indent="-342900">
              <a:lnSpc>
                <a:spcPct val="120000"/>
              </a:lnSpc>
              <a:buFont typeface="Arial" panose="020B0604020202020204" pitchFamily="34" charset="0"/>
              <a:buChar char="•"/>
            </a:pPr>
            <a:r>
              <a:rPr lang="en-US" sz="2900" dirty="0">
                <a:latin typeface="Lato"/>
              </a:rPr>
              <a:t>Ensure visit client identifier matches client identifier on client record.</a:t>
            </a:r>
            <a:endParaRPr lang="en-US" sz="2600" dirty="0">
              <a:latin typeface="Lato"/>
            </a:endParaRPr>
          </a:p>
          <a:p>
            <a:pPr marL="1485900" lvl="2" indent="-342900"/>
            <a:endParaRPr lang="en-US" sz="1900" dirty="0">
              <a:latin typeface="Lato"/>
            </a:endParaRPr>
          </a:p>
        </p:txBody>
      </p:sp>
    </p:spTree>
    <p:extLst>
      <p:ext uri="{BB962C8B-B14F-4D97-AF65-F5344CB8AC3E}">
        <p14:creationId xmlns:p14="http://schemas.microsoft.com/office/powerpoint/2010/main" val="241247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29265" y="365125"/>
            <a:ext cx="10724535" cy="1325563"/>
          </a:xfrm>
        </p:spPr>
        <p:txBody>
          <a:bodyPr/>
          <a:lstStyle/>
          <a:p>
            <a:r>
              <a:rPr lang="en-US"/>
              <a:t>Common Support Issues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29265" y="1612030"/>
            <a:ext cx="11059815" cy="4572952"/>
          </a:xfrm>
        </p:spPr>
        <p:txBody>
          <a:bodyPr vert="horz" lIns="91440" tIns="45720" rIns="91440" bIns="45720" rtlCol="0" anchor="t">
            <a:normAutofit/>
          </a:bodyPr>
          <a:lstStyle/>
          <a:p>
            <a:pPr>
              <a:lnSpc>
                <a:spcPct val="100000"/>
              </a:lnSpc>
            </a:pPr>
            <a:r>
              <a:rPr lang="en-US" b="1" dirty="0">
                <a:latin typeface="Lato"/>
                <a:ea typeface="Lato Light"/>
                <a:cs typeface="Lato Light"/>
              </a:rPr>
              <a:t>Worker Not Found – Error Code -1031 (Visit Record)</a:t>
            </a:r>
          </a:p>
          <a:p>
            <a:pPr>
              <a:lnSpc>
                <a:spcPct val="100000"/>
              </a:lnSpc>
            </a:pPr>
            <a:endParaRPr lang="en-US" sz="400" b="1" dirty="0">
              <a:latin typeface="Lato"/>
            </a:endParaRPr>
          </a:p>
          <a:p>
            <a:pPr>
              <a:lnSpc>
                <a:spcPct val="100000"/>
              </a:lnSpc>
            </a:pPr>
            <a:r>
              <a:rPr lang="en-US" sz="1800" b="1" dirty="0">
                <a:latin typeface="Lato"/>
                <a:ea typeface="Lato Light"/>
                <a:cs typeface="Lato Light"/>
              </a:rPr>
              <a:t>Error message</a:t>
            </a:r>
            <a:r>
              <a:rPr lang="en-US" sz="1800" dirty="0">
                <a:latin typeface="Lato"/>
                <a:ea typeface="Lato Light"/>
                <a:cs typeface="Lato Light"/>
              </a:rPr>
              <a:t>: “Worker not found”</a:t>
            </a:r>
          </a:p>
          <a:p>
            <a:pPr>
              <a:lnSpc>
                <a:spcPct val="100000"/>
              </a:lnSpc>
            </a:pPr>
            <a:r>
              <a:rPr lang="en-US" sz="1800" b="1" dirty="0">
                <a:latin typeface="Lato"/>
                <a:ea typeface="Lato Light"/>
                <a:cs typeface="Lato Light"/>
              </a:rPr>
              <a:t>Root cause 1:</a:t>
            </a:r>
          </a:p>
          <a:p>
            <a:pPr marL="1028700" lvl="1" indent="-342900">
              <a:lnSpc>
                <a:spcPct val="100000"/>
              </a:lnSpc>
              <a:buFont typeface="Arial" panose="020B0604020202020204" pitchFamily="34" charset="0"/>
              <a:buChar char="•"/>
            </a:pPr>
            <a:r>
              <a:rPr lang="en-US" sz="1800" dirty="0">
                <a:latin typeface="Lato"/>
                <a:ea typeface="Lato Light"/>
                <a:cs typeface="Lato Light"/>
              </a:rPr>
              <a:t>Employee not properly specified:</a:t>
            </a:r>
          </a:p>
          <a:p>
            <a:pPr marL="1485900" lvl="2" indent="-342900">
              <a:lnSpc>
                <a:spcPct val="100000"/>
              </a:lnSpc>
            </a:pPr>
            <a:r>
              <a:rPr lang="en-US" sz="1600" dirty="0">
                <a:latin typeface="Lato"/>
                <a:ea typeface="Lato Light"/>
                <a:cs typeface="Lato Light"/>
              </a:rPr>
              <a:t>Employee identifier is not correctly formatted. For example, the program requires an improper transmission format where a valid employee identifier is in the wrong JSON field.</a:t>
            </a:r>
          </a:p>
          <a:p>
            <a:pPr>
              <a:lnSpc>
                <a:spcPct val="100000"/>
              </a:lnSpc>
            </a:pPr>
            <a:r>
              <a:rPr lang="en-US" sz="1800" b="1" dirty="0">
                <a:latin typeface="Lato"/>
                <a:ea typeface="Lato Light"/>
                <a:cs typeface="Lato Light"/>
              </a:rPr>
              <a:t>What can vendors do to troubleshoot?</a:t>
            </a:r>
          </a:p>
          <a:p>
            <a:pPr marL="1028700" lvl="1" indent="-342900">
              <a:lnSpc>
                <a:spcPct val="100000"/>
              </a:lnSpc>
              <a:buFont typeface="Arial" panose="020B0604020202020204" pitchFamily="34" charset="0"/>
              <a:buChar char="•"/>
            </a:pPr>
            <a:r>
              <a:rPr lang="en-US" sz="1800" dirty="0">
                <a:latin typeface="Lato"/>
                <a:ea typeface="Lato Light"/>
                <a:cs typeface="Lato Light"/>
              </a:rPr>
              <a:t>Check the Alternate EVV addendum for the format and ensure the correct value is in the correct field.</a:t>
            </a:r>
          </a:p>
          <a:p>
            <a:pPr marL="1028700" lvl="1" indent="-342900">
              <a:lnSpc>
                <a:spcPct val="100000"/>
              </a:lnSpc>
              <a:buFont typeface="Arial" panose="020B0604020202020204" pitchFamily="34" charset="0"/>
              <a:buChar char="•"/>
            </a:pPr>
            <a:r>
              <a:rPr lang="en-US" sz="1800" dirty="0">
                <a:latin typeface="Lato"/>
                <a:ea typeface="Lato Light"/>
                <a:cs typeface="Lato Light"/>
              </a:rPr>
              <a:t>Possible next steps:</a:t>
            </a:r>
          </a:p>
          <a:p>
            <a:pPr marL="1428750" lvl="2" indent="-285750">
              <a:lnSpc>
                <a:spcPct val="100000"/>
              </a:lnSpc>
            </a:pPr>
            <a:r>
              <a:rPr lang="en-US" sz="1600" dirty="0">
                <a:latin typeface="Lato"/>
                <a:ea typeface="Lato Light"/>
                <a:cs typeface="Lato Light"/>
              </a:rPr>
              <a:t>Contact </a:t>
            </a:r>
            <a:r>
              <a:rPr lang="en-US" sz="1600" dirty="0" err="1">
                <a:latin typeface="Lato"/>
                <a:ea typeface="Lato Light"/>
                <a:cs typeface="Lato Light"/>
              </a:rPr>
              <a:t>Sandata</a:t>
            </a:r>
            <a:r>
              <a:rPr lang="en-US" sz="1600" dirty="0">
                <a:latin typeface="Lato"/>
                <a:ea typeface="Lato Light"/>
                <a:cs typeface="Lato Light"/>
              </a:rPr>
              <a:t> Alternate EVV support for additional troubleshooting that may be required.</a:t>
            </a:r>
          </a:p>
          <a:p>
            <a:pPr marL="1428750" lvl="2" indent="-285750">
              <a:lnSpc>
                <a:spcPct val="100000"/>
              </a:lnSpc>
            </a:pPr>
            <a:r>
              <a:rPr lang="en-US" sz="1600" dirty="0">
                <a:latin typeface="Lato"/>
                <a:ea typeface="Lato Light"/>
                <a:cs typeface="Lato Light"/>
              </a:rPr>
              <a:t>Perform visit maintenance to correct the employee identifier.</a:t>
            </a:r>
          </a:p>
        </p:txBody>
      </p:sp>
    </p:spTree>
    <p:extLst>
      <p:ext uri="{BB962C8B-B14F-4D97-AF65-F5344CB8AC3E}">
        <p14:creationId xmlns:p14="http://schemas.microsoft.com/office/powerpoint/2010/main" val="2161890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29265" y="365125"/>
            <a:ext cx="10724535" cy="1325563"/>
          </a:xfrm>
        </p:spPr>
        <p:txBody>
          <a:bodyPr/>
          <a:lstStyle/>
          <a:p>
            <a:r>
              <a:rPr lang="en-US"/>
              <a:t>Common Support Issues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29265" y="1612030"/>
            <a:ext cx="10724535" cy="4328372"/>
          </a:xfrm>
        </p:spPr>
        <p:txBody>
          <a:bodyPr vert="horz" lIns="91440" tIns="45720" rIns="91440" bIns="45720" rtlCol="0" anchor="t">
            <a:normAutofit fontScale="25000" lnSpcReduction="20000"/>
          </a:bodyPr>
          <a:lstStyle/>
          <a:p>
            <a:pPr>
              <a:lnSpc>
                <a:spcPct val="110000"/>
              </a:lnSpc>
            </a:pPr>
            <a:r>
              <a:rPr lang="en-US" sz="8800" b="1" dirty="0">
                <a:latin typeface="Lato"/>
                <a:ea typeface="Lato Light"/>
                <a:cs typeface="Lato Light"/>
              </a:rPr>
              <a:t>Service ID – Error Code -553 (Visit Record)</a:t>
            </a:r>
          </a:p>
          <a:p>
            <a:pPr>
              <a:lnSpc>
                <a:spcPct val="110000"/>
              </a:lnSpc>
            </a:pPr>
            <a:endParaRPr lang="en-US" sz="500" b="1" dirty="0">
              <a:latin typeface="Lato"/>
            </a:endParaRPr>
          </a:p>
          <a:p>
            <a:pPr>
              <a:lnSpc>
                <a:spcPct val="120000"/>
              </a:lnSpc>
            </a:pPr>
            <a:r>
              <a:rPr lang="en-US" sz="7200" b="1" dirty="0">
                <a:latin typeface="Lato"/>
                <a:ea typeface="Lato Light"/>
                <a:cs typeface="Lato Light"/>
              </a:rPr>
              <a:t>Error message</a:t>
            </a:r>
            <a:r>
              <a:rPr lang="en-US" sz="7200" dirty="0">
                <a:latin typeface="Lato"/>
                <a:ea typeface="Lato Light"/>
                <a:cs typeface="Lato Light"/>
              </a:rPr>
              <a:t>: “Error during retrieving service </a:t>
            </a:r>
            <a:r>
              <a:rPr lang="en-US" sz="7200" dirty="0" err="1">
                <a:latin typeface="Lato"/>
                <a:ea typeface="Lato Light"/>
                <a:cs typeface="Lato Light"/>
              </a:rPr>
              <a:t>service_id</a:t>
            </a:r>
            <a:r>
              <a:rPr lang="en-US" sz="7200" dirty="0">
                <a:latin typeface="Lato"/>
                <a:ea typeface="Lato Light"/>
                <a:cs typeface="Lato Light"/>
              </a:rPr>
              <a:t> entered” </a:t>
            </a:r>
          </a:p>
          <a:p>
            <a:pPr>
              <a:lnSpc>
                <a:spcPct val="120000"/>
              </a:lnSpc>
            </a:pPr>
            <a:r>
              <a:rPr lang="en-US" sz="7200" b="1" dirty="0">
                <a:latin typeface="Lato"/>
                <a:ea typeface="Lato Light"/>
                <a:cs typeface="Lato Light"/>
              </a:rPr>
              <a:t>Root cause 1:</a:t>
            </a:r>
          </a:p>
          <a:p>
            <a:pPr marL="1028700" lvl="1" indent="-342900">
              <a:lnSpc>
                <a:spcPct val="120000"/>
              </a:lnSpc>
              <a:buFont typeface="Arial" panose="020B0604020202020204" pitchFamily="34" charset="0"/>
              <a:buChar char="•"/>
            </a:pPr>
            <a:r>
              <a:rPr lang="en-US" sz="7200" dirty="0">
                <a:latin typeface="Lato"/>
                <a:ea typeface="Lato Light"/>
                <a:cs typeface="Lato Light"/>
              </a:rPr>
              <a:t>Missing service in visit:</a:t>
            </a:r>
          </a:p>
          <a:p>
            <a:pPr marL="1485900" lvl="2" indent="-342900">
              <a:lnSpc>
                <a:spcPct val="120000"/>
              </a:lnSpc>
            </a:pPr>
            <a:r>
              <a:rPr lang="en-US" sz="7000" dirty="0">
                <a:latin typeface="Lato"/>
                <a:ea typeface="Lato Light"/>
                <a:cs typeface="Lato Light"/>
              </a:rPr>
              <a:t>All visits must include the service provided to the member. </a:t>
            </a:r>
            <a:endParaRPr lang="en-US" sz="7000" dirty="0">
              <a:latin typeface="Lato"/>
            </a:endParaRPr>
          </a:p>
          <a:p>
            <a:pPr>
              <a:lnSpc>
                <a:spcPct val="120000"/>
              </a:lnSpc>
            </a:pPr>
            <a:r>
              <a:rPr lang="en-US" sz="7200" b="1" dirty="0">
                <a:latin typeface="Lato"/>
                <a:ea typeface="Lato Light"/>
                <a:cs typeface="Lato Light"/>
              </a:rPr>
              <a:t>What can vendors do to troubleshoot?</a:t>
            </a:r>
          </a:p>
          <a:p>
            <a:pPr marL="1028700" lvl="1" indent="-342900">
              <a:lnSpc>
                <a:spcPct val="120000"/>
              </a:lnSpc>
              <a:buFont typeface="Arial" panose="020B0604020202020204" pitchFamily="34" charset="0"/>
              <a:buChar char="•"/>
            </a:pPr>
            <a:r>
              <a:rPr lang="en-US" sz="7200" dirty="0">
                <a:latin typeface="Lato"/>
                <a:ea typeface="Lato Light"/>
                <a:cs typeface="Lato Light"/>
              </a:rPr>
              <a:t>Check the Alternate EVV addendum for the valid service, and if applicable, modifier field combinations and order to ensure the provider has the correctly formatted value in the correct field.</a:t>
            </a:r>
          </a:p>
          <a:p>
            <a:pPr marL="1028700" lvl="1" indent="-342900">
              <a:lnSpc>
                <a:spcPct val="120000"/>
              </a:lnSpc>
              <a:buFont typeface="Arial" panose="020B0604020202020204" pitchFamily="34" charset="0"/>
              <a:buChar char="•"/>
            </a:pPr>
            <a:r>
              <a:rPr lang="en-US" sz="7200" dirty="0">
                <a:latin typeface="Lato"/>
                <a:ea typeface="Lato Light"/>
                <a:cs typeface="Lato Light"/>
              </a:rPr>
              <a:t>Possible next steps: </a:t>
            </a:r>
          </a:p>
          <a:p>
            <a:pPr marL="1485900" lvl="2" indent="-342900">
              <a:lnSpc>
                <a:spcPct val="120000"/>
              </a:lnSpc>
            </a:pPr>
            <a:r>
              <a:rPr lang="en-US" sz="7000" dirty="0" err="1">
                <a:latin typeface="Lato"/>
                <a:ea typeface="Lato Light"/>
                <a:cs typeface="Lato Light"/>
              </a:rPr>
              <a:t>Sandata</a:t>
            </a:r>
            <a:r>
              <a:rPr lang="en-US" sz="7000" dirty="0">
                <a:latin typeface="Lato"/>
                <a:ea typeface="Lato Light"/>
                <a:cs typeface="Lato Light"/>
              </a:rPr>
              <a:t> investigation of service code and visit processing with </a:t>
            </a:r>
            <a:r>
              <a:rPr lang="en-US" sz="7000" dirty="0" err="1">
                <a:latin typeface="Lato"/>
                <a:ea typeface="Lato Light"/>
                <a:cs typeface="Lato Light"/>
              </a:rPr>
              <a:t>Sandata</a:t>
            </a:r>
            <a:r>
              <a:rPr lang="en-US" sz="7000" dirty="0">
                <a:latin typeface="Lato"/>
                <a:ea typeface="Lato Light"/>
                <a:cs typeface="Lato Light"/>
              </a:rPr>
              <a:t> Engineering teams may be required.</a:t>
            </a:r>
          </a:p>
          <a:p>
            <a:pPr marL="1485900" lvl="2" indent="-342900">
              <a:lnSpc>
                <a:spcPct val="120000"/>
              </a:lnSpc>
            </a:pPr>
            <a:r>
              <a:rPr lang="en-US" sz="7000" dirty="0">
                <a:latin typeface="Lato"/>
                <a:ea typeface="Lato Light"/>
                <a:cs typeface="Lato Light"/>
              </a:rPr>
              <a:t>Perform visit maintenance to correct or add the service code.</a:t>
            </a:r>
            <a:endParaRPr lang="en-US" sz="7000" dirty="0">
              <a:latin typeface="Lato"/>
            </a:endParaRPr>
          </a:p>
        </p:txBody>
      </p:sp>
    </p:spTree>
    <p:extLst>
      <p:ext uri="{BB962C8B-B14F-4D97-AF65-F5344CB8AC3E}">
        <p14:creationId xmlns:p14="http://schemas.microsoft.com/office/powerpoint/2010/main" val="2214665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19432" y="365125"/>
            <a:ext cx="10734368" cy="1325563"/>
          </a:xfrm>
        </p:spPr>
        <p:txBody>
          <a:bodyPr/>
          <a:lstStyle/>
          <a:p>
            <a:r>
              <a:rPr lang="en-US"/>
              <a:t>Common Support Issues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19432" y="1434750"/>
            <a:ext cx="10515600" cy="4266229"/>
          </a:xfrm>
        </p:spPr>
        <p:txBody>
          <a:bodyPr vert="horz" lIns="91440" tIns="45720" rIns="91440" bIns="45720" rtlCol="0" anchor="t">
            <a:noAutofit/>
          </a:bodyPr>
          <a:lstStyle/>
          <a:p>
            <a:pPr>
              <a:lnSpc>
                <a:spcPct val="100000"/>
              </a:lnSpc>
              <a:spcBef>
                <a:spcPts val="0"/>
              </a:spcBef>
            </a:pPr>
            <a:r>
              <a:rPr lang="en-US" b="1" dirty="0">
                <a:latin typeface="Lato"/>
                <a:ea typeface="Lato Light"/>
                <a:cs typeface="Lato Light"/>
              </a:rPr>
              <a:t>Service ID – Error Code - 553 (Visit Record)</a:t>
            </a:r>
          </a:p>
          <a:p>
            <a:pPr marL="342900" indent="-342900">
              <a:lnSpc>
                <a:spcPct val="100000"/>
              </a:lnSpc>
              <a:spcBef>
                <a:spcPts val="0"/>
              </a:spcBef>
            </a:pPr>
            <a:endParaRPr lang="en-US" sz="1500" b="1" dirty="0">
              <a:latin typeface="Lato"/>
              <a:ea typeface="Lato Light"/>
              <a:cs typeface="Lato Light"/>
            </a:endParaRPr>
          </a:p>
          <a:p>
            <a:pPr marL="342900" indent="-342900">
              <a:lnSpc>
                <a:spcPct val="100000"/>
              </a:lnSpc>
              <a:spcBef>
                <a:spcPts val="0"/>
              </a:spcBef>
            </a:pPr>
            <a:r>
              <a:rPr lang="en-US" sz="1800" b="1" dirty="0">
                <a:latin typeface="Lato"/>
                <a:ea typeface="Lato Light"/>
                <a:cs typeface="Lato Light"/>
              </a:rPr>
              <a:t>Error message</a:t>
            </a:r>
            <a:r>
              <a:rPr lang="en-US" sz="1800" dirty="0">
                <a:latin typeface="Lato"/>
                <a:ea typeface="Lato Light"/>
                <a:cs typeface="Lato Light"/>
              </a:rPr>
              <a:t>: “Error during retrieving service </a:t>
            </a:r>
            <a:r>
              <a:rPr lang="en-US" sz="1800" dirty="0" err="1">
                <a:latin typeface="Lato"/>
                <a:ea typeface="Lato Light"/>
                <a:cs typeface="Lato Light"/>
              </a:rPr>
              <a:t>service_id</a:t>
            </a:r>
            <a:r>
              <a:rPr lang="en-US" sz="1800" dirty="0">
                <a:latin typeface="Lato"/>
                <a:ea typeface="Lato Light"/>
                <a:cs typeface="Lato Light"/>
              </a:rPr>
              <a:t> entered” </a:t>
            </a:r>
          </a:p>
          <a:p>
            <a:pPr marL="342900" indent="-342900">
              <a:lnSpc>
                <a:spcPct val="100000"/>
              </a:lnSpc>
              <a:spcBef>
                <a:spcPts val="0"/>
              </a:spcBef>
            </a:pPr>
            <a:r>
              <a:rPr lang="en-US" sz="1800" b="1" dirty="0">
                <a:latin typeface="Lato"/>
                <a:ea typeface="Lato Light"/>
                <a:cs typeface="Lato Light"/>
              </a:rPr>
              <a:t>Root cause 2:</a:t>
            </a:r>
          </a:p>
          <a:p>
            <a:pPr marL="1028700" lvl="1" indent="-342900">
              <a:lnSpc>
                <a:spcPct val="100000"/>
              </a:lnSpc>
              <a:spcBef>
                <a:spcPts val="0"/>
              </a:spcBef>
              <a:buFont typeface="Arial" panose="020B0604020202020204" pitchFamily="34" charset="0"/>
              <a:buChar char="•"/>
            </a:pPr>
            <a:r>
              <a:rPr lang="en-US" sz="1800" dirty="0">
                <a:latin typeface="Lato"/>
                <a:ea typeface="Lato Light"/>
                <a:cs typeface="Lato Light"/>
              </a:rPr>
              <a:t>Incorrectly formatted service in visit:</a:t>
            </a:r>
          </a:p>
          <a:p>
            <a:pPr marL="1485900" lvl="2" indent="-342900">
              <a:lnSpc>
                <a:spcPct val="100000"/>
              </a:lnSpc>
              <a:spcBef>
                <a:spcPts val="0"/>
              </a:spcBef>
            </a:pPr>
            <a:r>
              <a:rPr lang="en-US" sz="1600" dirty="0">
                <a:latin typeface="Lato"/>
                <a:ea typeface="Lato Light"/>
                <a:cs typeface="Lato Light"/>
              </a:rPr>
              <a:t>All services and modifiers are recommended to follow the case per the specification.</a:t>
            </a:r>
          </a:p>
          <a:p>
            <a:pPr marL="1485900" lvl="2" indent="-342900">
              <a:lnSpc>
                <a:spcPct val="100000"/>
              </a:lnSpc>
              <a:spcBef>
                <a:spcPts val="0"/>
              </a:spcBef>
            </a:pPr>
            <a:r>
              <a:rPr lang="en-US" sz="1600" dirty="0">
                <a:latin typeface="Lato"/>
                <a:ea typeface="Lato Light"/>
                <a:cs typeface="Lato Light"/>
              </a:rPr>
              <a:t>Services that require modifiers should follow the modifier order. For example, if T1005 U1 is a valid service code with modifiers, then a visit submitted as t1005 u1 may be an invalid combination of modifiers for visit verification. </a:t>
            </a:r>
          </a:p>
          <a:p>
            <a:pPr marL="342900" indent="-342900">
              <a:lnSpc>
                <a:spcPct val="100000"/>
              </a:lnSpc>
              <a:spcBef>
                <a:spcPts val="0"/>
              </a:spcBef>
            </a:pPr>
            <a:r>
              <a:rPr lang="en-US" sz="1800" b="1" dirty="0">
                <a:latin typeface="Lato"/>
                <a:ea typeface="Lato Light"/>
                <a:cs typeface="Lato Light"/>
              </a:rPr>
              <a:t>What can vendors do to troubleshoot?</a:t>
            </a:r>
          </a:p>
          <a:p>
            <a:pPr marL="971550" lvl="1" indent="-285750">
              <a:lnSpc>
                <a:spcPct val="100000"/>
              </a:lnSpc>
              <a:spcBef>
                <a:spcPts val="0"/>
              </a:spcBef>
              <a:buFont typeface="Arial" panose="020B0604020202020204" pitchFamily="34" charset="0"/>
              <a:buChar char="•"/>
            </a:pPr>
            <a:r>
              <a:rPr lang="en-US" sz="1800" dirty="0">
                <a:latin typeface="Lato"/>
                <a:ea typeface="Lato Light"/>
                <a:cs typeface="Lato Light"/>
              </a:rPr>
              <a:t>Check the Alternate EVV addendum for the valid service, and if applicable, modifier field combinations and order to ensure the provider has the correctly formatted value in the correct field.</a:t>
            </a:r>
          </a:p>
          <a:p>
            <a:pPr marL="1028700" lvl="1" indent="-342900">
              <a:lnSpc>
                <a:spcPct val="100000"/>
              </a:lnSpc>
              <a:spcBef>
                <a:spcPts val="0"/>
              </a:spcBef>
              <a:buFont typeface="Arial" panose="020B0604020202020204" pitchFamily="34" charset="0"/>
              <a:buChar char="•"/>
            </a:pPr>
            <a:r>
              <a:rPr lang="en-US" sz="1800" dirty="0">
                <a:latin typeface="Lato"/>
                <a:ea typeface="Lato Light"/>
                <a:cs typeface="Lato Light"/>
              </a:rPr>
              <a:t>Possible next steps:</a:t>
            </a:r>
          </a:p>
          <a:p>
            <a:pPr marL="1485900" lvl="2" indent="-342900">
              <a:lnSpc>
                <a:spcPct val="100000"/>
              </a:lnSpc>
              <a:spcBef>
                <a:spcPts val="0"/>
              </a:spcBef>
            </a:pPr>
            <a:r>
              <a:rPr lang="en-US" sz="1600" dirty="0">
                <a:latin typeface="Lato"/>
                <a:ea typeface="Lato Light"/>
                <a:cs typeface="Lato Light"/>
              </a:rPr>
              <a:t>Additional investigation of service code and visit processing with </a:t>
            </a:r>
            <a:r>
              <a:rPr lang="en-US" sz="1600" dirty="0" err="1">
                <a:latin typeface="Lato"/>
                <a:ea typeface="Lato Light"/>
                <a:cs typeface="Lato Light"/>
              </a:rPr>
              <a:t>Sandata</a:t>
            </a:r>
            <a:r>
              <a:rPr lang="en-US" sz="1600" dirty="0">
                <a:latin typeface="Lato"/>
                <a:ea typeface="Lato Light"/>
                <a:cs typeface="Lato Light"/>
              </a:rPr>
              <a:t> Engineering teams may be required.</a:t>
            </a:r>
          </a:p>
          <a:p>
            <a:pPr marL="1485900" lvl="2" indent="-342900">
              <a:lnSpc>
                <a:spcPct val="100000"/>
              </a:lnSpc>
              <a:spcBef>
                <a:spcPts val="0"/>
              </a:spcBef>
            </a:pPr>
            <a:r>
              <a:rPr lang="en-US" sz="1600" dirty="0">
                <a:latin typeface="Lato"/>
                <a:ea typeface="Lato Light"/>
                <a:cs typeface="Lato Light"/>
              </a:rPr>
              <a:t>Perform visit maintenance to correct or add the service code.</a:t>
            </a:r>
          </a:p>
        </p:txBody>
      </p:sp>
    </p:spTree>
    <p:extLst>
      <p:ext uri="{BB962C8B-B14F-4D97-AF65-F5344CB8AC3E}">
        <p14:creationId xmlns:p14="http://schemas.microsoft.com/office/powerpoint/2010/main" val="3080059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39097" y="492945"/>
            <a:ext cx="10714703" cy="1028669"/>
          </a:xfrm>
        </p:spPr>
        <p:txBody>
          <a:bodyPr/>
          <a:lstStyle/>
          <a:p>
            <a:r>
              <a:rPr lang="en-US"/>
              <a:t>Integration Best Practices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0" y="1612296"/>
            <a:ext cx="11353800" cy="4616388"/>
          </a:xfrm>
        </p:spPr>
        <p:txBody>
          <a:bodyPr vert="horz" lIns="91440" tIns="45720" rIns="91440" bIns="45720" rtlCol="0" anchor="t">
            <a:normAutofit/>
          </a:bodyPr>
          <a:lstStyle/>
          <a:p>
            <a:pPr marL="1200150" lvl="1" indent="-514350">
              <a:lnSpc>
                <a:spcPct val="80000"/>
              </a:lnSpc>
              <a:buFont typeface="+mj-lt"/>
              <a:buAutoNum type="arabicPeriod"/>
            </a:pPr>
            <a:r>
              <a:rPr lang="en-US" sz="2000">
                <a:latin typeface="Lato"/>
                <a:ea typeface="Lato Light"/>
                <a:cs typeface="Lato Light"/>
              </a:rPr>
              <a:t>Send clients (members) records </a:t>
            </a:r>
            <a:r>
              <a:rPr lang="en-US" sz="2000" b="1">
                <a:latin typeface="Lato"/>
                <a:ea typeface="Lato Light"/>
                <a:cs typeface="Lato Light"/>
              </a:rPr>
              <a:t>first:</a:t>
            </a:r>
          </a:p>
          <a:p>
            <a:pPr lvl="3">
              <a:lnSpc>
                <a:spcPct val="80000"/>
              </a:lnSpc>
            </a:pPr>
            <a:r>
              <a:rPr lang="en-US" sz="1600">
                <a:latin typeface="Lato"/>
                <a:ea typeface="Lato Light"/>
                <a:cs typeface="Lato Light"/>
              </a:rPr>
              <a:t>Send all clients as soon as possible.</a:t>
            </a:r>
          </a:p>
          <a:p>
            <a:pPr lvl="3">
              <a:lnSpc>
                <a:spcPct val="80000"/>
              </a:lnSpc>
            </a:pPr>
            <a:r>
              <a:rPr lang="en-US" sz="1600">
                <a:latin typeface="Lato"/>
                <a:ea typeface="Lato Light"/>
                <a:cs typeface="Lato Light"/>
              </a:rPr>
              <a:t>Check status to ensure client loaded successfully.</a:t>
            </a:r>
          </a:p>
          <a:p>
            <a:pPr marL="1600200" lvl="2" indent="-457200">
              <a:lnSpc>
                <a:spcPct val="80000"/>
              </a:lnSpc>
              <a:buFont typeface="+mj-lt"/>
              <a:buAutoNum type="arabicPeriod"/>
            </a:pPr>
            <a:endParaRPr lang="en-US" sz="1800">
              <a:latin typeface="Lato"/>
            </a:endParaRPr>
          </a:p>
          <a:p>
            <a:pPr marL="1200150" lvl="1" indent="-514350">
              <a:lnSpc>
                <a:spcPct val="80000"/>
              </a:lnSpc>
              <a:buFont typeface="+mj-lt"/>
              <a:buAutoNum type="arabicPeriod"/>
            </a:pPr>
            <a:r>
              <a:rPr lang="en-US" sz="2000">
                <a:latin typeface="Lato"/>
                <a:ea typeface="Lato Light"/>
                <a:cs typeface="Lato Light"/>
              </a:rPr>
              <a:t>Send employee  (caregiver) records </a:t>
            </a:r>
            <a:r>
              <a:rPr lang="en-US" sz="2000" b="1">
                <a:latin typeface="Lato"/>
                <a:ea typeface="Lato Light"/>
                <a:cs typeface="Lato Light"/>
              </a:rPr>
              <a:t>second:</a:t>
            </a:r>
          </a:p>
          <a:p>
            <a:pPr lvl="3">
              <a:lnSpc>
                <a:spcPct val="80000"/>
              </a:lnSpc>
            </a:pPr>
            <a:r>
              <a:rPr lang="en-US" sz="1600">
                <a:latin typeface="Lato"/>
                <a:ea typeface="Lato Light"/>
                <a:cs typeface="Lato Light"/>
              </a:rPr>
              <a:t>Send all caregivers as soon as possible.</a:t>
            </a:r>
          </a:p>
          <a:p>
            <a:pPr lvl="3">
              <a:lnSpc>
                <a:spcPct val="80000"/>
              </a:lnSpc>
            </a:pPr>
            <a:r>
              <a:rPr lang="en-US" sz="1600">
                <a:latin typeface="Lato"/>
                <a:ea typeface="Lato Light"/>
                <a:cs typeface="Lato Light"/>
              </a:rPr>
              <a:t>Check status to ensure caregiver loaded successfully.</a:t>
            </a:r>
          </a:p>
          <a:p>
            <a:pPr marL="1600200" lvl="2" indent="-457200">
              <a:lnSpc>
                <a:spcPct val="80000"/>
              </a:lnSpc>
              <a:buFont typeface="+mj-lt"/>
              <a:buAutoNum type="arabicPeriod"/>
            </a:pPr>
            <a:endParaRPr lang="en-US" sz="1800">
              <a:latin typeface="Lato"/>
            </a:endParaRPr>
          </a:p>
          <a:p>
            <a:pPr marL="1200150" lvl="1" indent="-514350">
              <a:lnSpc>
                <a:spcPct val="80000"/>
              </a:lnSpc>
              <a:buFont typeface="+mj-lt"/>
              <a:buAutoNum type="arabicPeriod"/>
            </a:pPr>
            <a:r>
              <a:rPr lang="en-US" sz="2000">
                <a:latin typeface="Lato"/>
                <a:ea typeface="Lato Light"/>
                <a:cs typeface="Lato Light"/>
              </a:rPr>
              <a:t>Send visits </a:t>
            </a:r>
            <a:r>
              <a:rPr lang="en-US" sz="2000" b="1">
                <a:latin typeface="Lato"/>
                <a:ea typeface="Lato Light"/>
                <a:cs typeface="Lato Light"/>
              </a:rPr>
              <a:t>once</a:t>
            </a:r>
            <a:r>
              <a:rPr lang="en-US" sz="2000">
                <a:latin typeface="Lato"/>
                <a:ea typeface="Lato Light"/>
                <a:cs typeface="Lato Light"/>
              </a:rPr>
              <a:t> clients and employees have loaded.</a:t>
            </a:r>
          </a:p>
          <a:p>
            <a:pPr marL="1200150" lvl="1" indent="-514350">
              <a:lnSpc>
                <a:spcPct val="80000"/>
              </a:lnSpc>
              <a:buFont typeface="+mj-lt"/>
              <a:buAutoNum type="arabicPeriod"/>
            </a:pPr>
            <a:endParaRPr lang="en-US" sz="1800">
              <a:latin typeface="Lato"/>
            </a:endParaRPr>
          </a:p>
          <a:p>
            <a:pPr marL="1200150" lvl="1" indent="-514350">
              <a:lnSpc>
                <a:spcPct val="80000"/>
              </a:lnSpc>
              <a:buFont typeface="+mj-lt"/>
              <a:buAutoNum type="arabicPeriod"/>
            </a:pPr>
            <a:r>
              <a:rPr lang="en-US" sz="2000">
                <a:latin typeface="Lato"/>
                <a:ea typeface="Lato Light"/>
                <a:cs typeface="Lato Light"/>
              </a:rPr>
              <a:t>Continue to send visits on your defined schedule.</a:t>
            </a:r>
          </a:p>
          <a:p>
            <a:pPr marL="1200150" lvl="1" indent="-514350">
              <a:lnSpc>
                <a:spcPct val="80000"/>
              </a:lnSpc>
              <a:buFont typeface="+mj-lt"/>
              <a:buAutoNum type="arabicPeriod"/>
            </a:pPr>
            <a:endParaRPr lang="en-US" sz="2000">
              <a:latin typeface="Lato"/>
            </a:endParaRPr>
          </a:p>
          <a:p>
            <a:pPr marL="1200150" lvl="1" indent="-514350">
              <a:lnSpc>
                <a:spcPct val="80000"/>
              </a:lnSpc>
              <a:buFont typeface="+mj-lt"/>
              <a:buAutoNum type="arabicPeriod"/>
            </a:pPr>
            <a:r>
              <a:rPr lang="en-US" sz="2000">
                <a:latin typeface="Lato"/>
                <a:ea typeface="Lato Light"/>
                <a:cs typeface="Lato Light"/>
              </a:rPr>
              <a:t>Send new clients as they are created or as an existing record is updated.</a:t>
            </a:r>
            <a:endParaRPr lang="en-US" sz="2000">
              <a:latin typeface="Lato"/>
            </a:endParaRPr>
          </a:p>
          <a:p>
            <a:pPr marL="1200150" lvl="1" indent="-514350">
              <a:lnSpc>
                <a:spcPct val="80000"/>
              </a:lnSpc>
              <a:buFont typeface="+mj-lt"/>
              <a:buAutoNum type="arabicPeriod"/>
            </a:pPr>
            <a:endParaRPr lang="en-US" sz="2000">
              <a:latin typeface="Lato"/>
            </a:endParaRPr>
          </a:p>
          <a:p>
            <a:pPr marL="1200150" lvl="1" indent="-514350">
              <a:lnSpc>
                <a:spcPct val="80000"/>
              </a:lnSpc>
              <a:buFont typeface="+mj-lt"/>
              <a:buAutoNum type="arabicPeriod"/>
            </a:pPr>
            <a:r>
              <a:rPr lang="en-US" sz="2000">
                <a:latin typeface="Lato"/>
                <a:ea typeface="Lato Light"/>
                <a:cs typeface="Lato Light"/>
              </a:rPr>
              <a:t>Send new employees as they are created or as an existing record is updated.</a:t>
            </a:r>
            <a:endParaRPr lang="en-US" sz="1800">
              <a:latin typeface="Lato"/>
              <a:ea typeface="Lato Light"/>
              <a:cs typeface="Lato Light"/>
            </a:endParaRPr>
          </a:p>
        </p:txBody>
      </p:sp>
    </p:spTree>
    <p:extLst>
      <p:ext uri="{BB962C8B-B14F-4D97-AF65-F5344CB8AC3E}">
        <p14:creationId xmlns:p14="http://schemas.microsoft.com/office/powerpoint/2010/main" val="14467286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39097" y="365125"/>
            <a:ext cx="10714703" cy="1325563"/>
          </a:xfrm>
        </p:spPr>
        <p:txBody>
          <a:bodyPr/>
          <a:lstStyle/>
          <a:p>
            <a:r>
              <a:rPr lang="en-US"/>
              <a:t>Support Resources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39096" y="1619148"/>
            <a:ext cx="10714703" cy="3872810"/>
          </a:xfrm>
        </p:spPr>
        <p:txBody>
          <a:bodyPr vert="horz" lIns="91440" tIns="45720" rIns="91440" bIns="45720" rtlCol="0" anchor="t">
            <a:normAutofit fontScale="92500" lnSpcReduction="10000"/>
          </a:bodyPr>
          <a:lstStyle/>
          <a:p>
            <a:pPr>
              <a:lnSpc>
                <a:spcPct val="80000"/>
              </a:lnSpc>
            </a:pPr>
            <a:r>
              <a:rPr lang="en-US" sz="2400" b="1" dirty="0">
                <a:latin typeface="Lato" panose="020F0502020204030203" pitchFamily="34" charset="0"/>
              </a:rPr>
              <a:t>DE DHSS EVV website</a:t>
            </a:r>
          </a:p>
          <a:p>
            <a:pPr marL="1028700" lvl="1" indent="-342900">
              <a:lnSpc>
                <a:spcPct val="80000"/>
              </a:lnSpc>
              <a:buFont typeface="Arial" panose="020B0604020202020204" pitchFamily="34" charset="0"/>
              <a:buChar char="•"/>
            </a:pPr>
            <a:r>
              <a:rPr lang="en-US" sz="2400" dirty="0">
                <a:latin typeface="Lato" panose="020F0502020204030203" pitchFamily="34" charset="0"/>
              </a:rPr>
              <a:t>Resources for the Alternate EVV vendors and agencies</a:t>
            </a:r>
          </a:p>
          <a:p>
            <a:pPr marL="1028700" lvl="1" indent="-342900">
              <a:lnSpc>
                <a:spcPct val="80000"/>
              </a:lnSpc>
              <a:buFont typeface="Arial" panose="020B0604020202020204" pitchFamily="34" charset="0"/>
              <a:buChar char="•"/>
            </a:pPr>
            <a:r>
              <a:rPr lang="en-US" sz="2400" dirty="0">
                <a:latin typeface="Lato" panose="020F0502020204030203" pitchFamily="34" charset="0"/>
                <a:ea typeface="Lato Light"/>
                <a:cs typeface="Lato Light"/>
              </a:rPr>
              <a:t>Link: </a:t>
            </a:r>
            <a:r>
              <a:rPr lang="en-US" sz="2400" dirty="0">
                <a:latin typeface="Lato" panose="020F0502020204030203" pitchFamily="34" charset="0"/>
                <a:ea typeface="Lato Light"/>
                <a:cs typeface="Lato Light"/>
                <a:hlinkClick r:id="rId2"/>
              </a:rPr>
              <a:t>https://dhss.delaware.gov</a:t>
            </a:r>
            <a:endParaRPr lang="en-US" sz="2400" dirty="0">
              <a:latin typeface="Lato" panose="020F0502020204030203" pitchFamily="34" charset="0"/>
              <a:ea typeface="Lato Light"/>
              <a:cs typeface="Lato Light"/>
            </a:endParaRPr>
          </a:p>
          <a:p>
            <a:pPr lvl="1" indent="0">
              <a:lnSpc>
                <a:spcPct val="80000"/>
              </a:lnSpc>
              <a:buNone/>
            </a:pPr>
            <a:endParaRPr lang="en-US" sz="2400" b="1" dirty="0">
              <a:latin typeface="Lato" panose="020F0502020204030203" pitchFamily="34" charset="0"/>
            </a:endParaRPr>
          </a:p>
          <a:p>
            <a:pPr>
              <a:lnSpc>
                <a:spcPct val="80000"/>
              </a:lnSpc>
            </a:pPr>
            <a:r>
              <a:rPr lang="en-US" sz="2400" b="1" dirty="0" err="1">
                <a:latin typeface="Lato" panose="020F0502020204030203" pitchFamily="34" charset="0"/>
              </a:rPr>
              <a:t>Sandata</a:t>
            </a:r>
            <a:r>
              <a:rPr lang="en-US" sz="2400" b="1" dirty="0">
                <a:latin typeface="Lato" panose="020F0502020204030203" pitchFamily="34" charset="0"/>
              </a:rPr>
              <a:t> DE Alternate EVV support</a:t>
            </a:r>
          </a:p>
          <a:p>
            <a:pPr marL="1028700" lvl="1" indent="-342900">
              <a:lnSpc>
                <a:spcPct val="80000"/>
              </a:lnSpc>
              <a:buFont typeface="Arial" panose="020B0604020202020204" pitchFamily="34" charset="0"/>
              <a:buChar char="•"/>
            </a:pPr>
            <a:r>
              <a:rPr lang="en-US" sz="2400" dirty="0">
                <a:latin typeface="Lato" panose="020F0502020204030203" pitchFamily="34" charset="0"/>
              </a:rPr>
              <a:t>Email: DEAltEVV@Sandata.com </a:t>
            </a:r>
            <a:endParaRPr lang="en-US" sz="2600" dirty="0">
              <a:latin typeface="Lato" panose="020F0502020204030203" pitchFamily="34" charset="0"/>
            </a:endParaRPr>
          </a:p>
          <a:p>
            <a:pPr>
              <a:lnSpc>
                <a:spcPct val="80000"/>
              </a:lnSpc>
            </a:pPr>
            <a:endParaRPr lang="en-US" sz="2400" b="1" dirty="0">
              <a:latin typeface="Lato" panose="020F0502020204030203" pitchFamily="34" charset="0"/>
              <a:ea typeface="Lato Light"/>
              <a:cs typeface="Lato Light"/>
            </a:endParaRPr>
          </a:p>
          <a:p>
            <a:pPr>
              <a:lnSpc>
                <a:spcPct val="80000"/>
              </a:lnSpc>
            </a:pPr>
            <a:r>
              <a:rPr lang="en-US" sz="2400" b="1" dirty="0" err="1">
                <a:latin typeface="Lato" panose="020F0502020204030203" pitchFamily="34" charset="0"/>
                <a:ea typeface="Lato Light"/>
                <a:cs typeface="Lato Light"/>
              </a:rPr>
              <a:t>Sandata</a:t>
            </a:r>
            <a:r>
              <a:rPr lang="en-US" sz="2400" b="1" dirty="0">
                <a:latin typeface="Lato" panose="020F0502020204030203" pitchFamily="34" charset="0"/>
                <a:ea typeface="Lato Light"/>
                <a:cs typeface="Lato Light"/>
              </a:rPr>
              <a:t> on Demand (</a:t>
            </a:r>
            <a:r>
              <a:rPr lang="en-US" sz="2400" b="1" dirty="0" err="1">
                <a:latin typeface="Lato" panose="020F0502020204030203" pitchFamily="34" charset="0"/>
                <a:ea typeface="Lato Light"/>
                <a:cs typeface="Lato Light"/>
              </a:rPr>
              <a:t>SoD</a:t>
            </a:r>
            <a:r>
              <a:rPr lang="en-US" sz="2400" b="1" dirty="0">
                <a:latin typeface="Lato" panose="020F0502020204030203" pitchFamily="34" charset="0"/>
                <a:ea typeface="Lato Light"/>
                <a:cs typeface="Lato Light"/>
              </a:rPr>
              <a:t>)</a:t>
            </a:r>
          </a:p>
          <a:p>
            <a:pPr marL="1028700" lvl="1" indent="-342900">
              <a:lnSpc>
                <a:spcPct val="80000"/>
              </a:lnSpc>
              <a:buFont typeface="Arial" panose="020B0604020202020204" pitchFamily="34" charset="0"/>
              <a:buChar char="•"/>
            </a:pPr>
            <a:r>
              <a:rPr lang="en-US" sz="2400" dirty="0" err="1">
                <a:latin typeface="Lato" panose="020F0502020204030203" pitchFamily="34" charset="0"/>
                <a:hlinkClick r:id="rId3"/>
              </a:rPr>
              <a:t>Sandata</a:t>
            </a:r>
            <a:r>
              <a:rPr lang="en-US" sz="2400" dirty="0">
                <a:latin typeface="Lato" panose="020F0502020204030203" pitchFamily="34" charset="0"/>
                <a:hlinkClick r:id="rId3"/>
              </a:rPr>
              <a:t> Alt EVV Resources Website</a:t>
            </a:r>
            <a:endParaRPr lang="en-US" sz="2400" dirty="0">
              <a:latin typeface="Lato" panose="020F0502020204030203" pitchFamily="34" charset="0"/>
            </a:endParaRPr>
          </a:p>
          <a:p>
            <a:pPr marL="1028700" lvl="1" indent="-342900">
              <a:lnSpc>
                <a:spcPct val="80000"/>
              </a:lnSpc>
              <a:buFont typeface="Arial" panose="020B0604020202020204" pitchFamily="34" charset="0"/>
              <a:buChar char="•"/>
            </a:pPr>
            <a:endParaRPr lang="en-US" sz="2400" dirty="0">
              <a:latin typeface="Lato" panose="020F0502020204030203" pitchFamily="34" charset="0"/>
            </a:endParaRPr>
          </a:p>
          <a:p>
            <a:pPr>
              <a:lnSpc>
                <a:spcPct val="80000"/>
              </a:lnSpc>
            </a:pPr>
            <a:r>
              <a:rPr lang="en-US" sz="2400" b="1" dirty="0" err="1">
                <a:latin typeface="Lato" panose="020F0502020204030203" pitchFamily="34" charset="0"/>
                <a:ea typeface="Lato Light"/>
                <a:cs typeface="Lato Light"/>
              </a:rPr>
              <a:t>Gainwell</a:t>
            </a:r>
            <a:r>
              <a:rPr lang="en-US" sz="2400" b="1" dirty="0">
                <a:latin typeface="Lato" panose="020F0502020204030203" pitchFamily="34" charset="0"/>
                <a:ea typeface="Lato Light"/>
                <a:cs typeface="Lato Light"/>
              </a:rPr>
              <a:t> Provider Relations Team</a:t>
            </a:r>
          </a:p>
          <a:p>
            <a:pPr marL="1028700" lvl="1" indent="-342900">
              <a:lnSpc>
                <a:spcPct val="80000"/>
              </a:lnSpc>
              <a:buFont typeface="Arial" panose="020B0604020202020204" pitchFamily="34" charset="0"/>
              <a:buChar char="•"/>
            </a:pPr>
            <a:r>
              <a:rPr lang="en-US" sz="2400" dirty="0">
                <a:latin typeface="Lato" panose="020F0502020204030203" pitchFamily="34" charset="0"/>
              </a:rPr>
              <a:t>1-800-999-3371</a:t>
            </a:r>
          </a:p>
          <a:p>
            <a:pPr lvl="1" indent="0">
              <a:lnSpc>
                <a:spcPct val="80000"/>
              </a:lnSpc>
              <a:buNone/>
            </a:pPr>
            <a:endParaRPr lang="en-US" sz="2400" dirty="0">
              <a:latin typeface="Lato" panose="020F0502020204030203" pitchFamily="34" charset="0"/>
            </a:endParaRPr>
          </a:p>
        </p:txBody>
      </p:sp>
    </p:spTree>
    <p:extLst>
      <p:ext uri="{BB962C8B-B14F-4D97-AF65-F5344CB8AC3E}">
        <p14:creationId xmlns:p14="http://schemas.microsoft.com/office/powerpoint/2010/main" val="2047987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D586-DF6D-4E5D-A341-7B89ECF3C988}"/>
              </a:ext>
            </a:extLst>
          </p:cNvPr>
          <p:cNvSpPr>
            <a:spLocks noGrp="1"/>
          </p:cNvSpPr>
          <p:nvPr>
            <p:ph type="title"/>
          </p:nvPr>
        </p:nvSpPr>
        <p:spPr/>
        <p:txBody>
          <a:bodyPr/>
          <a:lstStyle/>
          <a:p>
            <a:r>
              <a:rPr lang="en-US"/>
              <a:t>Thank You</a:t>
            </a:r>
          </a:p>
        </p:txBody>
      </p:sp>
    </p:spTree>
    <p:extLst>
      <p:ext uri="{BB962C8B-B14F-4D97-AF65-F5344CB8AC3E}">
        <p14:creationId xmlns:p14="http://schemas.microsoft.com/office/powerpoint/2010/main" val="342182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F99EB1C1-C4A3-4068-8ABA-D81BF656D8CC}"/>
              </a:ext>
            </a:extLst>
          </p:cNvPr>
          <p:cNvGraphicFramePr>
            <a:graphicFrameLocks/>
          </p:cNvGraphicFramePr>
          <p:nvPr>
            <p:extLst>
              <p:ext uri="{D42A27DB-BD31-4B8C-83A1-F6EECF244321}">
                <p14:modId xmlns:p14="http://schemas.microsoft.com/office/powerpoint/2010/main" val="2436440920"/>
              </p:ext>
            </p:extLst>
          </p:nvPr>
        </p:nvGraphicFramePr>
        <p:xfrm>
          <a:off x="1750293" y="2449614"/>
          <a:ext cx="8691414" cy="1958772"/>
        </p:xfrm>
        <a:graphic>
          <a:graphicData uri="http://schemas.openxmlformats.org/drawingml/2006/table">
            <a:tbl>
              <a:tblPr firstRow="1" bandRow="1">
                <a:tableStyleId>{F5AB1C69-6EDB-4FF4-983F-18BD219EF322}</a:tableStyleId>
              </a:tblPr>
              <a:tblGrid>
                <a:gridCol w="5480931">
                  <a:extLst>
                    <a:ext uri="{9D8B030D-6E8A-4147-A177-3AD203B41FA5}">
                      <a16:colId xmlns:a16="http://schemas.microsoft.com/office/drawing/2014/main" val="20000"/>
                    </a:ext>
                  </a:extLst>
                </a:gridCol>
                <a:gridCol w="3210483">
                  <a:extLst>
                    <a:ext uri="{9D8B030D-6E8A-4147-A177-3AD203B41FA5}">
                      <a16:colId xmlns:a16="http://schemas.microsoft.com/office/drawing/2014/main" val="1182911578"/>
                    </a:ext>
                  </a:extLst>
                </a:gridCol>
              </a:tblGrid>
              <a:tr h="489693">
                <a:tc>
                  <a:txBody>
                    <a:bodyPr/>
                    <a:lstStyle/>
                    <a:p>
                      <a:pPr marL="0" marR="0" algn="l">
                        <a:lnSpc>
                          <a:spcPct val="107000"/>
                        </a:lnSpc>
                        <a:spcBef>
                          <a:spcPts val="0"/>
                        </a:spcBef>
                        <a:spcAft>
                          <a:spcPts val="1000"/>
                        </a:spcAft>
                      </a:pPr>
                      <a:r>
                        <a:rPr lang="en-US" sz="2400" b="1" kern="1200" dirty="0">
                          <a:solidFill>
                            <a:schemeClr val="bg1"/>
                          </a:solidFill>
                          <a:latin typeface="Lato Light"/>
                          <a:ea typeface="Lato" panose="020F0502020204030203" pitchFamily="34" charset="0"/>
                          <a:cs typeface="Lato" panose="020F0502020204030203" pitchFamily="34" charset="0"/>
                        </a:rPr>
                        <a:t>Agenda Item</a:t>
                      </a:r>
                    </a:p>
                  </a:txBody>
                  <a:tcPr marL="68580" marR="68580" marT="0" marB="0" anchor="ctr">
                    <a:solidFill>
                      <a:srgbClr val="4E62B2"/>
                    </a:solidFill>
                  </a:tcPr>
                </a:tc>
                <a:tc>
                  <a:txBody>
                    <a:bodyPr/>
                    <a:lstStyle/>
                    <a:p>
                      <a:pPr marL="0" marR="0" algn="l">
                        <a:lnSpc>
                          <a:spcPct val="107000"/>
                        </a:lnSpc>
                        <a:spcBef>
                          <a:spcPts val="0"/>
                        </a:spcBef>
                        <a:spcAft>
                          <a:spcPts val="1000"/>
                        </a:spcAft>
                      </a:pPr>
                      <a:r>
                        <a:rPr lang="en-US" sz="2400" b="1" kern="1200">
                          <a:solidFill>
                            <a:schemeClr val="bg1"/>
                          </a:solidFill>
                          <a:latin typeface="Lato Light"/>
                          <a:ea typeface="Lato" panose="020F0502020204030203" pitchFamily="34" charset="0"/>
                          <a:cs typeface="Lato" panose="020F0502020204030203" pitchFamily="34" charset="0"/>
                        </a:rPr>
                        <a:t>Lead</a:t>
                      </a:r>
                    </a:p>
                  </a:txBody>
                  <a:tcPr marL="68580" marR="68580" marT="0" marB="0" anchor="ctr">
                    <a:solidFill>
                      <a:srgbClr val="4E62B2"/>
                    </a:solidFill>
                  </a:tcPr>
                </a:tc>
                <a:extLst>
                  <a:ext uri="{0D108BD9-81ED-4DB2-BD59-A6C34878D82A}">
                    <a16:rowId xmlns:a16="http://schemas.microsoft.com/office/drawing/2014/main" val="2666315543"/>
                  </a:ext>
                </a:extLst>
              </a:tr>
              <a:tr h="489693">
                <a:tc>
                  <a:txBody>
                    <a:bodyPr/>
                    <a:lstStyle/>
                    <a:p>
                      <a:pPr marL="0" marR="0" algn="l">
                        <a:lnSpc>
                          <a:spcPct val="107000"/>
                        </a:lnSpc>
                        <a:spcBef>
                          <a:spcPts val="0"/>
                        </a:spcBef>
                        <a:spcAft>
                          <a:spcPts val="0"/>
                        </a:spcAft>
                      </a:pPr>
                      <a:r>
                        <a:rPr lang="en-US" sz="2400" b="0" kern="1200" dirty="0">
                          <a:solidFill>
                            <a:schemeClr val="dk1"/>
                          </a:solidFill>
                          <a:latin typeface="Lato" panose="020F0502020204030203" pitchFamily="34" charset="0"/>
                          <a:ea typeface="Lato" panose="020F0502020204030203" pitchFamily="34" charset="0"/>
                          <a:cs typeface="Lato" panose="020F0502020204030203" pitchFamily="34" charset="0"/>
                        </a:rPr>
                        <a:t>Alternate EVV Process Overview</a:t>
                      </a:r>
                    </a:p>
                  </a:txBody>
                  <a:tcPr marL="68580" marR="68580" marT="0" marB="0" anchor="ctr">
                    <a:solidFill>
                      <a:srgbClr val="414F8C">
                        <a:alpha val="9020"/>
                      </a:srgb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400" b="0" kern="1200" dirty="0">
                          <a:solidFill>
                            <a:schemeClr val="dk1"/>
                          </a:solidFill>
                          <a:latin typeface="Lato" panose="020F0502020204030203" pitchFamily="34" charset="0"/>
                          <a:ea typeface="Lato" panose="020F0502020204030203" pitchFamily="34" charset="0"/>
                          <a:cs typeface="Lato" panose="020F0502020204030203" pitchFamily="34" charset="0"/>
                        </a:rPr>
                        <a:t>Adrienne Goodwin</a:t>
                      </a:r>
                    </a:p>
                  </a:txBody>
                  <a:tcPr marL="68580" marR="68580" marT="0" marB="0" anchor="ctr">
                    <a:solidFill>
                      <a:srgbClr val="414F8C">
                        <a:alpha val="9020"/>
                      </a:srgbClr>
                    </a:solidFill>
                  </a:tcPr>
                </a:tc>
                <a:extLst>
                  <a:ext uri="{0D108BD9-81ED-4DB2-BD59-A6C34878D82A}">
                    <a16:rowId xmlns:a16="http://schemas.microsoft.com/office/drawing/2014/main" val="2946877687"/>
                  </a:ext>
                </a:extLst>
              </a:tr>
              <a:tr h="489693">
                <a:tc>
                  <a:txBody>
                    <a:bodyPr/>
                    <a:lstStyle/>
                    <a:p>
                      <a:pPr marL="0" marR="0" algn="l">
                        <a:lnSpc>
                          <a:spcPct val="107000"/>
                        </a:lnSpc>
                        <a:spcBef>
                          <a:spcPts val="0"/>
                        </a:spcBef>
                        <a:spcAft>
                          <a:spcPts val="1000"/>
                        </a:spcAft>
                      </a:pPr>
                      <a:r>
                        <a:rPr lang="en-US" sz="2400" b="0" kern="1200" dirty="0">
                          <a:solidFill>
                            <a:schemeClr val="dk1"/>
                          </a:solidFill>
                          <a:latin typeface="Lato" panose="020F0502020204030203" pitchFamily="34" charset="0"/>
                          <a:ea typeface="Lato" panose="020F0502020204030203" pitchFamily="34" charset="0"/>
                          <a:cs typeface="Lato" panose="020F0502020204030203" pitchFamily="34" charset="0"/>
                        </a:rPr>
                        <a:t>Alternate  EVV Addendum and JSON</a:t>
                      </a:r>
                    </a:p>
                  </a:txBody>
                  <a:tcPr marL="68580" marR="68580" marT="0" marB="0" anchor="ctr">
                    <a:solidFill>
                      <a:srgbClr val="414F8C">
                        <a:alpha val="9020"/>
                      </a:srgb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400" b="0" kern="1200" dirty="0">
                          <a:solidFill>
                            <a:schemeClr val="dk1"/>
                          </a:solidFill>
                          <a:latin typeface="Lato" panose="020F0502020204030203" pitchFamily="34" charset="0"/>
                          <a:ea typeface="Lato" panose="020F0502020204030203" pitchFamily="34" charset="0"/>
                          <a:cs typeface="Lato" panose="020F0502020204030203" pitchFamily="34" charset="0"/>
                        </a:rPr>
                        <a:t>Adrienne Goodwin</a:t>
                      </a:r>
                    </a:p>
                  </a:txBody>
                  <a:tcPr marL="68580" marR="68580" marT="0" marB="0" anchor="ctr">
                    <a:solidFill>
                      <a:srgbClr val="414F8C">
                        <a:alpha val="9020"/>
                      </a:srgbClr>
                    </a:solidFill>
                  </a:tcPr>
                </a:tc>
                <a:extLst>
                  <a:ext uri="{0D108BD9-81ED-4DB2-BD59-A6C34878D82A}">
                    <a16:rowId xmlns:a16="http://schemas.microsoft.com/office/drawing/2014/main" val="2888439032"/>
                  </a:ext>
                </a:extLst>
              </a:tr>
              <a:tr h="489693">
                <a:tc>
                  <a:txBody>
                    <a:bodyPr/>
                    <a:lstStyle/>
                    <a:p>
                      <a:pPr marL="0" marR="0" algn="l">
                        <a:lnSpc>
                          <a:spcPct val="107000"/>
                        </a:lnSpc>
                        <a:spcBef>
                          <a:spcPts val="0"/>
                        </a:spcBef>
                        <a:spcAft>
                          <a:spcPts val="1000"/>
                        </a:spcAft>
                      </a:pPr>
                      <a:r>
                        <a:rPr lang="en-US" sz="2400" b="0" kern="1200" dirty="0">
                          <a:solidFill>
                            <a:schemeClr val="dk1"/>
                          </a:solidFill>
                          <a:latin typeface="Lato" panose="020F0502020204030203" pitchFamily="34" charset="0"/>
                          <a:ea typeface="Lato" panose="020F0502020204030203" pitchFamily="34" charset="0"/>
                          <a:cs typeface="Lato" panose="020F0502020204030203" pitchFamily="34" charset="0"/>
                        </a:rPr>
                        <a:t>Alternate  EVV Common Issues</a:t>
                      </a:r>
                    </a:p>
                  </a:txBody>
                  <a:tcPr marL="68580" marR="68580" marT="0" marB="0" anchor="ctr">
                    <a:solidFill>
                      <a:srgbClr val="414F8C">
                        <a:alpha val="9020"/>
                      </a:srgb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400" b="0" kern="1200" dirty="0">
                          <a:solidFill>
                            <a:schemeClr val="dk1"/>
                          </a:solidFill>
                          <a:latin typeface="Lato" panose="020F0502020204030203" pitchFamily="34" charset="0"/>
                          <a:ea typeface="Lato" panose="020F0502020204030203" pitchFamily="34" charset="0"/>
                          <a:cs typeface="Lato" panose="020F0502020204030203" pitchFamily="34" charset="0"/>
                        </a:rPr>
                        <a:t>Adrienne Goodwin</a:t>
                      </a:r>
                    </a:p>
                  </a:txBody>
                  <a:tcPr marL="68580" marR="68580" marT="0" marB="0" anchor="ctr">
                    <a:solidFill>
                      <a:srgbClr val="414F8C">
                        <a:alpha val="9020"/>
                      </a:srgbClr>
                    </a:solidFill>
                  </a:tcPr>
                </a:tc>
                <a:extLst>
                  <a:ext uri="{0D108BD9-81ED-4DB2-BD59-A6C34878D82A}">
                    <a16:rowId xmlns:a16="http://schemas.microsoft.com/office/drawing/2014/main" val="3413287744"/>
                  </a:ext>
                </a:extLst>
              </a:tr>
            </a:tbl>
          </a:graphicData>
        </a:graphic>
      </p:graphicFrame>
    </p:spTree>
    <p:extLst>
      <p:ext uri="{BB962C8B-B14F-4D97-AF65-F5344CB8AC3E}">
        <p14:creationId xmlns:p14="http://schemas.microsoft.com/office/powerpoint/2010/main" val="983776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911338-6E57-4594-A11F-D30E6398FD2B}"/>
              </a:ext>
            </a:extLst>
          </p:cNvPr>
          <p:cNvSpPr>
            <a:spLocks noGrp="1"/>
          </p:cNvSpPr>
          <p:nvPr>
            <p:ph type="title"/>
          </p:nvPr>
        </p:nvSpPr>
        <p:spPr/>
        <p:txBody>
          <a:bodyPr/>
          <a:lstStyle/>
          <a:p>
            <a:r>
              <a:rPr lang="en-US" dirty="0"/>
              <a:t>Alternate EVV Process Overview</a:t>
            </a:r>
          </a:p>
        </p:txBody>
      </p:sp>
    </p:spTree>
    <p:extLst>
      <p:ext uri="{BB962C8B-B14F-4D97-AF65-F5344CB8AC3E}">
        <p14:creationId xmlns:p14="http://schemas.microsoft.com/office/powerpoint/2010/main" val="1884421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7">
            <a:extLst>
              <a:ext uri="{FF2B5EF4-FFF2-40B4-BE49-F238E27FC236}">
                <a16:creationId xmlns:a16="http://schemas.microsoft.com/office/drawing/2014/main" id="{A319E273-6F0B-4E7D-9531-C6A881CF620A}"/>
              </a:ext>
            </a:extLst>
          </p:cNvPr>
          <p:cNvGraphicFramePr>
            <a:graphicFrameLocks noGrp="1"/>
          </p:cNvGraphicFramePr>
          <p:nvPr>
            <p:extLst>
              <p:ext uri="{D42A27DB-BD31-4B8C-83A1-F6EECF244321}">
                <p14:modId xmlns:p14="http://schemas.microsoft.com/office/powerpoint/2010/main" val="1770519954"/>
              </p:ext>
            </p:extLst>
          </p:nvPr>
        </p:nvGraphicFramePr>
        <p:xfrm>
          <a:off x="1297858" y="1703816"/>
          <a:ext cx="8573504" cy="3271307"/>
        </p:xfrm>
        <a:graphic>
          <a:graphicData uri="http://schemas.openxmlformats.org/drawingml/2006/table">
            <a:tbl>
              <a:tblPr bandRow="1">
                <a:tableStyleId>{2D5ABB26-0587-4C30-8999-92F81FD0307C}</a:tableStyleId>
              </a:tblPr>
              <a:tblGrid>
                <a:gridCol w="1636919">
                  <a:extLst>
                    <a:ext uri="{9D8B030D-6E8A-4147-A177-3AD203B41FA5}">
                      <a16:colId xmlns:a16="http://schemas.microsoft.com/office/drawing/2014/main" val="2001051010"/>
                    </a:ext>
                  </a:extLst>
                </a:gridCol>
                <a:gridCol w="281411">
                  <a:extLst>
                    <a:ext uri="{9D8B030D-6E8A-4147-A177-3AD203B41FA5}">
                      <a16:colId xmlns:a16="http://schemas.microsoft.com/office/drawing/2014/main" val="87953014"/>
                    </a:ext>
                  </a:extLst>
                </a:gridCol>
                <a:gridCol w="6446894">
                  <a:extLst>
                    <a:ext uri="{9D8B030D-6E8A-4147-A177-3AD203B41FA5}">
                      <a16:colId xmlns:a16="http://schemas.microsoft.com/office/drawing/2014/main" val="272253139"/>
                    </a:ext>
                  </a:extLst>
                </a:gridCol>
                <a:gridCol w="208280">
                  <a:extLst>
                    <a:ext uri="{9D8B030D-6E8A-4147-A177-3AD203B41FA5}">
                      <a16:colId xmlns:a16="http://schemas.microsoft.com/office/drawing/2014/main" val="2632926776"/>
                    </a:ext>
                  </a:extLst>
                </a:gridCol>
              </a:tblGrid>
              <a:tr h="2076021">
                <a:tc>
                  <a:txBody>
                    <a:bodyPr/>
                    <a:lstStyle/>
                    <a:p>
                      <a:pPr algn="r"/>
                      <a:r>
                        <a:rPr lang="en-US" sz="1600" b="1" dirty="0">
                          <a:solidFill>
                            <a:srgbClr val="4964A2"/>
                          </a:solidFill>
                          <a:latin typeface="Lato" panose="020F0502020204030203" pitchFamily="34" charset="0"/>
                        </a:rPr>
                        <a:t>Provider Agency </a:t>
                      </a:r>
                    </a:p>
                  </a:txBody>
                  <a:tcPr anchor="ctr">
                    <a:lnB w="28575" cap="flat" cmpd="sng" algn="ctr">
                      <a:noFill/>
                      <a:prstDash val="sysDot"/>
                      <a:round/>
                      <a:headEnd type="none" w="med" len="med"/>
                      <a:tailEnd type="none" w="med" len="med"/>
                    </a:lnB>
                  </a:tcPr>
                </a:tc>
                <a:tc>
                  <a:txBody>
                    <a:bodyPr/>
                    <a:lstStyle/>
                    <a:p>
                      <a:pPr marL="285750" indent="-285750">
                        <a:buFont typeface="Arial" panose="020B0604020202020204" pitchFamily="34" charset="0"/>
                        <a:buChar char="•"/>
                      </a:pPr>
                      <a:endParaRPr lang="en-US" sz="1400">
                        <a:latin typeface="Lato" panose="020F0502020204030203" pitchFamily="34" charset="0"/>
                      </a:endParaRPr>
                    </a:p>
                  </a:txBody>
                  <a:tcPr>
                    <a:lnB w="28575" cap="flat" cmpd="sng" algn="ctr">
                      <a:noFill/>
                      <a:prstDash val="sysDot"/>
                      <a:round/>
                      <a:headEnd type="none" w="med" len="med"/>
                      <a:tailEnd type="none" w="med" len="med"/>
                    </a:lnB>
                  </a:tcPr>
                </a:tc>
                <a:tc>
                  <a:txBody>
                    <a:bodyPr/>
                    <a:lstStyle/>
                    <a:p>
                      <a:pPr marL="285750" indent="-285750">
                        <a:buFont typeface="Arial" panose="020B0604020202020204" pitchFamily="34" charset="0"/>
                        <a:buChar char="•"/>
                      </a:pPr>
                      <a:r>
                        <a:rPr lang="en-US" sz="1400" dirty="0">
                          <a:latin typeface="Lato" panose="020F0502020204030203" pitchFamily="34" charset="0"/>
                        </a:rPr>
                        <a:t>Provider will indicate in the EVV registration portal that they intend to use an Alternate EVV system.</a:t>
                      </a:r>
                    </a:p>
                    <a:p>
                      <a:pPr marL="285750" lvl="0" indent="-285750">
                        <a:buFont typeface="Arial" panose="020B0604020202020204" pitchFamily="34" charset="0"/>
                        <a:buChar char="•"/>
                      </a:pPr>
                      <a:r>
                        <a:rPr lang="en-US" sz="1400" dirty="0">
                          <a:latin typeface="Lato" panose="020F0502020204030203" pitchFamily="34" charset="0"/>
                        </a:rPr>
                        <a:t>In the portal, the provider will indicate which Alternate EVV vendor they intend to use. </a:t>
                      </a:r>
                    </a:p>
                    <a:p>
                      <a:pPr marL="285750" lvl="0" indent="-285750">
                        <a:buClr>
                          <a:srgbClr val="000000"/>
                        </a:buClr>
                        <a:buFont typeface="Arial,Sans-Serif" panose="020B0604020202020204" pitchFamily="34" charset="0"/>
                        <a:buChar char="•"/>
                      </a:pPr>
                      <a:r>
                        <a:rPr lang="en-US" sz="1400" b="0" i="0" u="none" strike="noStrike" noProof="0" dirty="0">
                          <a:latin typeface="Lato" panose="020F0502020204030203" pitchFamily="34" charset="0"/>
                        </a:rPr>
                        <a:t>An official request to </a:t>
                      </a:r>
                      <a:r>
                        <a:rPr lang="en-US" sz="1400" b="0" i="0" u="none" strike="noStrike" noProof="0" dirty="0" err="1">
                          <a:latin typeface="Lato" panose="020F0502020204030203" pitchFamily="34" charset="0"/>
                        </a:rPr>
                        <a:t>Sandata</a:t>
                      </a:r>
                      <a:r>
                        <a:rPr lang="en-US" sz="1400" b="0" i="0" u="none" strike="noStrike" noProof="0" dirty="0">
                          <a:latin typeface="Lato" panose="020F0502020204030203" pitchFamily="34" charset="0"/>
                        </a:rPr>
                        <a:t> will automatically be generated.</a:t>
                      </a:r>
                    </a:p>
                    <a:p>
                      <a:pPr marL="285750" lvl="0" indent="-285750">
                        <a:buClr>
                          <a:srgbClr val="000000"/>
                        </a:buClr>
                        <a:buFont typeface="Arial,Sans-Serif" panose="020B0604020202020204" pitchFamily="34" charset="0"/>
                        <a:buChar char="•"/>
                      </a:pPr>
                      <a:r>
                        <a:rPr lang="en-US" sz="1400" b="0" i="0" u="none" strike="noStrike" noProof="0" dirty="0" err="1">
                          <a:latin typeface="Lato" panose="020F0502020204030203" pitchFamily="34" charset="0"/>
                        </a:rPr>
                        <a:t>Sandata</a:t>
                      </a:r>
                      <a:r>
                        <a:rPr lang="en-US" sz="1400" b="0" i="0" u="none" strike="noStrike" noProof="0" dirty="0">
                          <a:latin typeface="Lato" panose="020F0502020204030203" pitchFamily="34" charset="0"/>
                        </a:rPr>
                        <a:t> will confirm receipt and respond with any follow-up questions as needed.</a:t>
                      </a:r>
                    </a:p>
                    <a:p>
                      <a:pPr marL="285750" lvl="0" indent="-285750">
                        <a:buClr>
                          <a:srgbClr val="000000"/>
                        </a:buClr>
                        <a:buFont typeface="Arial,Sans-Serif" panose="020B0604020202020204" pitchFamily="34" charset="0"/>
                        <a:buChar char="•"/>
                      </a:pPr>
                      <a:r>
                        <a:rPr lang="en-US" sz="1400" b="0" i="0" u="none" strike="noStrike" noProof="0" dirty="0">
                          <a:latin typeface="Lato" panose="020F0502020204030203" pitchFamily="34" charset="0"/>
                        </a:rPr>
                        <a:t>No additional action is required by the provider agency to initiate certification of the vendor.</a:t>
                      </a:r>
                      <a:endParaRPr lang="en-US" b="0" i="0" u="none" strike="noStrike" noProof="0" dirty="0">
                        <a:latin typeface="Lato" panose="020F0502020204030203" pitchFamily="34" charset="0"/>
                      </a:endParaRPr>
                    </a:p>
                  </a:txBody>
                  <a:tcPr>
                    <a:lnB w="28575" cap="flat" cmpd="sng" algn="ctr">
                      <a:solidFill>
                        <a:schemeClr val="bg1">
                          <a:lumMod val="75000"/>
                        </a:schemeClr>
                      </a:solidFill>
                      <a:prstDash val="sysDot"/>
                      <a:round/>
                      <a:headEnd type="none" w="med" len="med"/>
                      <a:tailEnd type="none" w="med" len="med"/>
                    </a:lnB>
                  </a:tcPr>
                </a:tc>
                <a:tc>
                  <a:txBody>
                    <a:bodyPr/>
                    <a:lstStyle/>
                    <a:p>
                      <a:pPr marL="285750" indent="-285750">
                        <a:buFont typeface="Arial" panose="020B0604020202020204" pitchFamily="34" charset="0"/>
                        <a:buChar char="•"/>
                      </a:pPr>
                      <a:endParaRPr lang="en-US" sz="1400"/>
                    </a:p>
                  </a:txBody>
                  <a:tcPr>
                    <a:lnB w="28575" cap="flat" cmpd="sng" algn="ctr">
                      <a:noFill/>
                      <a:prstDash val="sysDot"/>
                      <a:round/>
                      <a:headEnd type="none" w="med" len="med"/>
                      <a:tailEnd type="none" w="med" len="med"/>
                    </a:lnB>
                  </a:tcPr>
                </a:tc>
                <a:extLst>
                  <a:ext uri="{0D108BD9-81ED-4DB2-BD59-A6C34878D82A}">
                    <a16:rowId xmlns:a16="http://schemas.microsoft.com/office/drawing/2014/main" val="3917774572"/>
                  </a:ext>
                </a:extLst>
              </a:tr>
              <a:tr h="1195286">
                <a:tc>
                  <a:txBody>
                    <a:bodyPr/>
                    <a:lstStyle/>
                    <a:p>
                      <a:pPr algn="r"/>
                      <a:r>
                        <a:rPr lang="en-US" sz="1600" b="1">
                          <a:solidFill>
                            <a:srgbClr val="4964A2"/>
                          </a:solidFill>
                          <a:latin typeface="Lato" panose="020F0502020204030203" pitchFamily="34" charset="0"/>
                        </a:rPr>
                        <a:t>EVV Solution Vendors </a:t>
                      </a:r>
                      <a:br>
                        <a:rPr lang="en-US" sz="1600" b="1">
                          <a:solidFill>
                            <a:srgbClr val="4964A2"/>
                          </a:solidFill>
                          <a:latin typeface="Lato" panose="020F0502020204030203" pitchFamily="34" charset="0"/>
                        </a:rPr>
                      </a:br>
                      <a:endParaRPr lang="en-US" sz="1600" b="1">
                        <a:solidFill>
                          <a:srgbClr val="4964A2"/>
                        </a:solidFill>
                        <a:latin typeface="Lato" panose="020F0502020204030203" pitchFamily="34" charset="0"/>
                      </a:endParaRPr>
                    </a:p>
                  </a:txBody>
                  <a:tcPr anchor="ct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endParaRPr lang="en-US" sz="1400">
                        <a:latin typeface="Lato" panose="020F0502020204030203" pitchFamily="34" charset="0"/>
                      </a:endParaRPr>
                    </a:p>
                  </a:txBody>
                  <a:tcP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pPr marL="285750" lvl="0" indent="-285750" algn="l" defTabSz="914400" rtl="0" eaLnBrk="1" latinLnBrk="0" hangingPunct="1">
                        <a:buClr>
                          <a:srgbClr val="000000"/>
                        </a:buClr>
                        <a:buFont typeface="Arial,Sans-Serif" panose="020B0604020202020204" pitchFamily="34" charset="0"/>
                        <a:buChar char="•"/>
                      </a:pPr>
                      <a:r>
                        <a:rPr lang="en-US" sz="1400" b="0" i="0" u="none" strike="noStrike" kern="1200" err="1">
                          <a:solidFill>
                            <a:schemeClr val="tx1"/>
                          </a:solidFill>
                          <a:latin typeface="Lato" panose="020F0502020204030203" pitchFamily="34" charset="0"/>
                          <a:ea typeface="+mn-ea"/>
                          <a:cs typeface="+mn-cs"/>
                        </a:rPr>
                        <a:t>Sandata</a:t>
                      </a:r>
                      <a:r>
                        <a:rPr lang="en-US" sz="1400" b="0" i="0" u="none" strike="noStrike" kern="1200">
                          <a:solidFill>
                            <a:schemeClr val="tx1"/>
                          </a:solidFill>
                          <a:latin typeface="Lato" panose="020F0502020204030203" pitchFamily="34" charset="0"/>
                          <a:ea typeface="+mn-ea"/>
                          <a:cs typeface="+mn-cs"/>
                        </a:rPr>
                        <a:t> will reach out to EVV Vendor Solution</a:t>
                      </a:r>
                    </a:p>
                    <a:p>
                      <a:pPr marL="285750" lvl="0" indent="-285750" algn="l" defTabSz="914400" rtl="0" eaLnBrk="1" latinLnBrk="0" hangingPunct="1">
                        <a:buClr>
                          <a:srgbClr val="000000"/>
                        </a:buClr>
                        <a:buFont typeface="Arial,Sans-Serif" panose="020B0604020202020204" pitchFamily="34" charset="0"/>
                        <a:buChar char="•"/>
                      </a:pPr>
                      <a:r>
                        <a:rPr lang="en-US" sz="1400" b="0" i="0" u="none" strike="noStrike" kern="1200" err="1">
                          <a:solidFill>
                            <a:schemeClr val="tx1"/>
                          </a:solidFill>
                          <a:latin typeface="Lato" panose="020F0502020204030203" pitchFamily="34" charset="0"/>
                          <a:ea typeface="+mn-ea"/>
                          <a:cs typeface="+mn-cs"/>
                        </a:rPr>
                        <a:t>Sandata</a:t>
                      </a:r>
                      <a:r>
                        <a:rPr lang="en-US" sz="1400" b="0" i="0" u="none" strike="noStrike" kern="1200">
                          <a:solidFill>
                            <a:schemeClr val="tx1"/>
                          </a:solidFill>
                          <a:latin typeface="Lato" panose="020F0502020204030203" pitchFamily="34" charset="0"/>
                          <a:ea typeface="+mn-ea"/>
                          <a:cs typeface="+mn-cs"/>
                        </a:rPr>
                        <a:t> will create and send testing credentials and testing certification check list</a:t>
                      </a:r>
                    </a:p>
                  </a:txBody>
                  <a:tcPr>
                    <a:lnR>
                      <a:noFill/>
                    </a:lnR>
                    <a:lnT w="28575" cap="flat" cmpd="sng" algn="ctr">
                      <a:solidFill>
                        <a:schemeClr val="bg1">
                          <a:lumMod val="75000"/>
                        </a:schemeClr>
                      </a:solidFill>
                      <a:prstDash val="sysDot"/>
                      <a:round/>
                      <a:headEnd type="none" w="med" len="med"/>
                      <a:tailEnd type="none" w="med" len="med"/>
                    </a:lnT>
                    <a:lnB w="28575" cap="flat" cmpd="sng" algn="ctr">
                      <a:solidFill>
                        <a:schemeClr val="bg1">
                          <a:lumMod val="75000"/>
                        </a:schemeClr>
                      </a:solidFill>
                      <a:prstDash val="sysDot"/>
                      <a:round/>
                      <a:headEnd type="none" w="med" len="med"/>
                      <a:tailEnd type="none" w="med" len="med"/>
                    </a:lnB>
                  </a:tcPr>
                </a:tc>
                <a:tc>
                  <a:txBody>
                    <a:bodyPr/>
                    <a:lstStyle/>
                    <a:p>
                      <a:pPr marL="285750" indent="-285750">
                        <a:buFont typeface="Arial" panose="020B0604020202020204" pitchFamily="34" charset="0"/>
                        <a:buChar char="•"/>
                      </a:pPr>
                      <a:endParaRPr lang="en-US" sz="1400"/>
                    </a:p>
                  </a:txBody>
                  <a:tcPr>
                    <a:lnL>
                      <a:noFill/>
                    </a:lnL>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extLst>
                  <a:ext uri="{0D108BD9-81ED-4DB2-BD59-A6C34878D82A}">
                    <a16:rowId xmlns:a16="http://schemas.microsoft.com/office/drawing/2014/main" val="4000769042"/>
                  </a:ext>
                </a:extLst>
              </a:tr>
            </a:tbl>
          </a:graphicData>
        </a:graphic>
      </p:graphicFrame>
      <p:sp>
        <p:nvSpPr>
          <p:cNvPr id="26" name="Rectangle: Rounded Corners 25">
            <a:extLst>
              <a:ext uri="{FF2B5EF4-FFF2-40B4-BE49-F238E27FC236}">
                <a16:creationId xmlns:a16="http://schemas.microsoft.com/office/drawing/2014/main" id="{EC7D7FAA-4D9C-44DC-99F1-0E53F34A47F5}"/>
              </a:ext>
            </a:extLst>
          </p:cNvPr>
          <p:cNvSpPr/>
          <p:nvPr/>
        </p:nvSpPr>
        <p:spPr>
          <a:xfrm>
            <a:off x="3076140" y="1613157"/>
            <a:ext cx="6779345" cy="3361966"/>
          </a:xfrm>
          <a:prstGeom prst="roundRect">
            <a:avLst>
              <a:gd name="adj" fmla="val 1907"/>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59B22C-CD47-4F1E-803D-8D870E76AA9D}"/>
              </a:ext>
            </a:extLst>
          </p:cNvPr>
          <p:cNvSpPr>
            <a:spLocks noGrp="1"/>
          </p:cNvSpPr>
          <p:nvPr>
            <p:ph type="title"/>
          </p:nvPr>
        </p:nvSpPr>
        <p:spPr>
          <a:xfrm>
            <a:off x="619432" y="365125"/>
            <a:ext cx="10734368" cy="1325563"/>
          </a:xfrm>
        </p:spPr>
        <p:txBody>
          <a:bodyPr/>
          <a:lstStyle/>
          <a:p>
            <a:r>
              <a:rPr lang="en-US" dirty="0">
                <a:latin typeface="Scandia"/>
              </a:rPr>
              <a:t>Alternate EVV Process Overview</a:t>
            </a:r>
            <a:endParaRPr lang="en-US" dirty="0">
              <a:solidFill>
                <a:srgbClr val="FF0000"/>
              </a:solidFill>
              <a:latin typeface="Scandia"/>
            </a:endParaRPr>
          </a:p>
        </p:txBody>
      </p:sp>
    </p:spTree>
    <p:extLst>
      <p:ext uri="{BB962C8B-B14F-4D97-AF65-F5344CB8AC3E}">
        <p14:creationId xmlns:p14="http://schemas.microsoft.com/office/powerpoint/2010/main" val="1916530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7">
            <a:extLst>
              <a:ext uri="{FF2B5EF4-FFF2-40B4-BE49-F238E27FC236}">
                <a16:creationId xmlns:a16="http://schemas.microsoft.com/office/drawing/2014/main" id="{A319E273-6F0B-4E7D-9531-C6A881CF620A}"/>
              </a:ext>
            </a:extLst>
          </p:cNvPr>
          <p:cNvGraphicFramePr>
            <a:graphicFrameLocks noGrp="1"/>
          </p:cNvGraphicFramePr>
          <p:nvPr>
            <p:extLst>
              <p:ext uri="{D42A27DB-BD31-4B8C-83A1-F6EECF244321}">
                <p14:modId xmlns:p14="http://schemas.microsoft.com/office/powerpoint/2010/main" val="2675634178"/>
              </p:ext>
            </p:extLst>
          </p:nvPr>
        </p:nvGraphicFramePr>
        <p:xfrm>
          <a:off x="1366684" y="1710806"/>
          <a:ext cx="8180385" cy="2895600"/>
        </p:xfrm>
        <a:graphic>
          <a:graphicData uri="http://schemas.openxmlformats.org/drawingml/2006/table">
            <a:tbl>
              <a:tblPr bandRow="1">
                <a:tableStyleId>{2D5ABB26-0587-4C30-8999-92F81FD0307C}</a:tableStyleId>
              </a:tblPr>
              <a:tblGrid>
                <a:gridCol w="1561862">
                  <a:extLst>
                    <a:ext uri="{9D8B030D-6E8A-4147-A177-3AD203B41FA5}">
                      <a16:colId xmlns:a16="http://schemas.microsoft.com/office/drawing/2014/main" val="2001051010"/>
                    </a:ext>
                  </a:extLst>
                </a:gridCol>
                <a:gridCol w="268507">
                  <a:extLst>
                    <a:ext uri="{9D8B030D-6E8A-4147-A177-3AD203B41FA5}">
                      <a16:colId xmlns:a16="http://schemas.microsoft.com/office/drawing/2014/main" val="87953014"/>
                    </a:ext>
                  </a:extLst>
                </a:gridCol>
                <a:gridCol w="6081509">
                  <a:extLst>
                    <a:ext uri="{9D8B030D-6E8A-4147-A177-3AD203B41FA5}">
                      <a16:colId xmlns:a16="http://schemas.microsoft.com/office/drawing/2014/main" val="272253139"/>
                    </a:ext>
                  </a:extLst>
                </a:gridCol>
                <a:gridCol w="268507">
                  <a:extLst>
                    <a:ext uri="{9D8B030D-6E8A-4147-A177-3AD203B41FA5}">
                      <a16:colId xmlns:a16="http://schemas.microsoft.com/office/drawing/2014/main" val="2632926776"/>
                    </a:ext>
                  </a:extLst>
                </a:gridCol>
              </a:tblGrid>
              <a:tr h="1030094">
                <a:tc>
                  <a:txBody>
                    <a:bodyPr/>
                    <a:lstStyle/>
                    <a:p>
                      <a:pPr algn="r"/>
                      <a:r>
                        <a:rPr lang="en-US" sz="1600" b="1" dirty="0">
                          <a:solidFill>
                            <a:srgbClr val="4964A2"/>
                          </a:solidFill>
                          <a:latin typeface="Lato" panose="020F0502020204030203" pitchFamily="34" charset="0"/>
                        </a:rPr>
                        <a:t>Alternate EVV Certification</a:t>
                      </a:r>
                    </a:p>
                  </a:txBody>
                  <a:tcPr anchor="ct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endParaRPr lang="en-US" sz="1400">
                        <a:latin typeface="Lato" panose="020F0502020204030203" pitchFamily="34" charset="0"/>
                      </a:endParaRPr>
                    </a:p>
                  </a:txBody>
                  <a:tcP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pPr marL="285750" indent="-285750">
                        <a:buFont typeface="Arial" panose="020B0604020202020204" pitchFamily="34" charset="0"/>
                        <a:buChar char="•"/>
                      </a:pPr>
                      <a:r>
                        <a:rPr lang="en-US" sz="1400" b="0">
                          <a:latin typeface="Lato" panose="020F0502020204030203" pitchFamily="34" charset="0"/>
                        </a:rPr>
                        <a:t>Vendor will complete testing - Positive and Negative</a:t>
                      </a:r>
                    </a:p>
                    <a:p>
                      <a:pPr marL="742950" lvl="1" indent="-285750">
                        <a:buFont typeface="Arial" panose="020B0604020202020204" pitchFamily="34" charset="0"/>
                        <a:buChar char="•"/>
                      </a:pPr>
                      <a:r>
                        <a:rPr lang="en-US" sz="1400" b="0">
                          <a:latin typeface="Lato" panose="020F0502020204030203" pitchFamily="34" charset="0"/>
                        </a:rPr>
                        <a:t>Sending of client (beneficiary) data</a:t>
                      </a:r>
                    </a:p>
                    <a:p>
                      <a:pPr marL="742950" lvl="1" indent="-285750">
                        <a:buFont typeface="Arial" panose="020B0604020202020204" pitchFamily="34" charset="0"/>
                        <a:buChar char="•"/>
                      </a:pPr>
                      <a:r>
                        <a:rPr lang="en-US" sz="1400" b="0">
                          <a:latin typeface="Lato" panose="020F0502020204030203" pitchFamily="34" charset="0"/>
                        </a:rPr>
                        <a:t>Sending of Caregiver (Employee) data </a:t>
                      </a:r>
                    </a:p>
                    <a:p>
                      <a:pPr marL="742950" lvl="1" indent="-285750">
                        <a:buFont typeface="Arial" panose="020B0604020202020204" pitchFamily="34" charset="0"/>
                        <a:buChar char="•"/>
                      </a:pPr>
                      <a:r>
                        <a:rPr lang="en-US" sz="1400" b="0">
                          <a:latin typeface="Lato" panose="020F0502020204030203" pitchFamily="34" charset="0"/>
                        </a:rPr>
                        <a:t>Sending of Visit data</a:t>
                      </a:r>
                    </a:p>
                    <a:p>
                      <a:pPr marL="285750" lvl="0" indent="-285750">
                        <a:buFont typeface="Arial" panose="020B0604020202020204" pitchFamily="34" charset="0"/>
                        <a:buChar char="•"/>
                      </a:pPr>
                      <a:r>
                        <a:rPr lang="en-US" sz="1400" b="0">
                          <a:latin typeface="Lato" panose="020F0502020204030203" pitchFamily="34" charset="0"/>
                        </a:rPr>
                        <a:t>Returned completed testing check list to </a:t>
                      </a:r>
                      <a:r>
                        <a:rPr lang="en-US" sz="1400" b="0" err="1">
                          <a:latin typeface="Lato" panose="020F0502020204030203" pitchFamily="34" charset="0"/>
                        </a:rPr>
                        <a:t>Sandata</a:t>
                      </a:r>
                      <a:r>
                        <a:rPr lang="en-US" sz="1400" b="0">
                          <a:latin typeface="Lato" panose="020F0502020204030203" pitchFamily="34" charset="0"/>
                        </a:rPr>
                        <a:t> </a:t>
                      </a:r>
                    </a:p>
                    <a:p>
                      <a:pPr marL="285750" indent="-285750">
                        <a:buFont typeface="Arial" panose="020B0604020202020204" pitchFamily="34" charset="0"/>
                        <a:buChar char="•"/>
                      </a:pPr>
                      <a:r>
                        <a:rPr lang="en-US" sz="1400" b="0" err="1">
                          <a:latin typeface="Lato" panose="020F0502020204030203" pitchFamily="34" charset="0"/>
                        </a:rPr>
                        <a:t>Sandata</a:t>
                      </a:r>
                      <a:r>
                        <a:rPr lang="en-US" sz="1400" b="0">
                          <a:latin typeface="Lato" panose="020F0502020204030203" pitchFamily="34" charset="0"/>
                        </a:rPr>
                        <a:t> to review and approve testing checklist</a:t>
                      </a:r>
                    </a:p>
                  </a:txBody>
                  <a:tcPr>
                    <a:lnT w="28575" cap="flat" cmpd="sng" algn="ctr">
                      <a:solidFill>
                        <a:schemeClr val="bg1">
                          <a:lumMod val="75000"/>
                        </a:schemeClr>
                      </a:solidFill>
                      <a:prstDash val="sysDot"/>
                      <a:round/>
                      <a:headEnd type="none" w="med" len="med"/>
                      <a:tailEnd type="none" w="med" len="med"/>
                    </a:lnT>
                    <a:lnB w="28575" cap="flat" cmpd="sng" algn="ctr">
                      <a:solidFill>
                        <a:schemeClr val="bg1">
                          <a:lumMod val="75000"/>
                        </a:schemeClr>
                      </a:solidFill>
                      <a:prstDash val="sysDot"/>
                      <a:round/>
                      <a:headEnd type="none" w="med" len="med"/>
                      <a:tailEnd type="none" w="med" len="med"/>
                    </a:lnB>
                  </a:tcPr>
                </a:tc>
                <a:tc>
                  <a:txBody>
                    <a:bodyPr/>
                    <a:lstStyle/>
                    <a:p>
                      <a:endParaRPr lang="en-US" sz="1400"/>
                    </a:p>
                  </a:txBody>
                  <a:tcP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extLst>
                  <a:ext uri="{0D108BD9-81ED-4DB2-BD59-A6C34878D82A}">
                    <a16:rowId xmlns:a16="http://schemas.microsoft.com/office/drawing/2014/main" val="515084639"/>
                  </a:ext>
                </a:extLst>
              </a:tr>
              <a:tr h="614094">
                <a:tc>
                  <a:txBody>
                    <a:bodyPr/>
                    <a:lstStyle/>
                    <a:p>
                      <a:pPr algn="r"/>
                      <a:r>
                        <a:rPr lang="en-US" sz="1600" b="1">
                          <a:solidFill>
                            <a:srgbClr val="4964A2"/>
                          </a:solidFill>
                          <a:latin typeface="Lato" panose="020F0502020204030203" pitchFamily="34" charset="0"/>
                        </a:rPr>
                        <a:t>Credentials</a:t>
                      </a:r>
                    </a:p>
                  </a:txBody>
                  <a:tcPr anchor="ct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pPr marL="285750" indent="-285750">
                        <a:buFont typeface="Arial" panose="020B0604020202020204" pitchFamily="34" charset="0"/>
                        <a:buChar char="•"/>
                      </a:pPr>
                      <a:endParaRPr lang="en-US" sz="1400">
                        <a:latin typeface="Lato" panose="020F0502020204030203" pitchFamily="34" charset="0"/>
                      </a:endParaRPr>
                    </a:p>
                  </a:txBody>
                  <a:tcP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pPr marL="285750" indent="-285750">
                        <a:buFont typeface="Arial" panose="020B0604020202020204" pitchFamily="34" charset="0"/>
                        <a:buChar char="•"/>
                      </a:pPr>
                      <a:r>
                        <a:rPr lang="en-US" sz="1400" dirty="0" err="1">
                          <a:latin typeface="Lato" panose="020F0502020204030203" pitchFamily="34" charset="0"/>
                        </a:rPr>
                        <a:t>Sandata</a:t>
                      </a:r>
                      <a:r>
                        <a:rPr lang="en-US" sz="1400" dirty="0">
                          <a:latin typeface="Lato" panose="020F0502020204030203" pitchFamily="34" charset="0"/>
                        </a:rPr>
                        <a:t> to distribute access credentials to providers when vendors are certified.</a:t>
                      </a:r>
                    </a:p>
                    <a:p>
                      <a:pPr marL="285750" indent="-285750">
                        <a:buFont typeface="Arial" panose="020B0604020202020204" pitchFamily="34" charset="0"/>
                        <a:buChar char="•"/>
                      </a:pPr>
                      <a:r>
                        <a:rPr lang="en-US" sz="1400" strike="noStrike" dirty="0">
                          <a:latin typeface="Lato" panose="020F0502020204030203" pitchFamily="34" charset="0"/>
                        </a:rPr>
                        <a:t>Providers will provide access credentials to their Alt EVV vendor.</a:t>
                      </a:r>
                      <a:endParaRPr lang="en-US" sz="1400" strike="sngStrike" dirty="0">
                        <a:latin typeface="Lato" panose="020F0502020204030203" pitchFamily="34" charset="0"/>
                      </a:endParaRPr>
                    </a:p>
                    <a:p>
                      <a:pPr marL="285750" indent="-285750">
                        <a:buFont typeface="Arial" panose="020B0604020202020204" pitchFamily="34" charset="0"/>
                        <a:buChar char="•"/>
                      </a:pPr>
                      <a:r>
                        <a:rPr lang="en-US" sz="1400" dirty="0">
                          <a:latin typeface="Lato" panose="020F0502020204030203" pitchFamily="34" charset="0"/>
                        </a:rPr>
                        <a:t>Vendor uses credentials to start sending visits for providers.</a:t>
                      </a:r>
                    </a:p>
                  </a:txBody>
                  <a:tcPr>
                    <a:lnR>
                      <a:noFill/>
                    </a:lnR>
                    <a:lnT w="28575" cap="flat" cmpd="sng" algn="ctr">
                      <a:solidFill>
                        <a:schemeClr val="bg1">
                          <a:lumMod val="75000"/>
                        </a:schemeClr>
                      </a:solidFill>
                      <a:prstDash val="sysDot"/>
                      <a:round/>
                      <a:headEnd type="none" w="med" len="med"/>
                      <a:tailEnd type="none" w="med" len="med"/>
                    </a:lnT>
                    <a:lnB w="28575" cap="flat" cmpd="sng" algn="ctr">
                      <a:solidFill>
                        <a:schemeClr val="bg1">
                          <a:lumMod val="75000"/>
                        </a:schemeClr>
                      </a:solidFill>
                      <a:prstDash val="sysDot"/>
                      <a:round/>
                      <a:headEnd type="none" w="med" len="med"/>
                      <a:tailEnd type="none" w="med" len="med"/>
                    </a:lnB>
                  </a:tcPr>
                </a:tc>
                <a:tc>
                  <a:txBody>
                    <a:bodyPr/>
                    <a:lstStyle/>
                    <a:p>
                      <a:endParaRPr lang="en-US" sz="1400"/>
                    </a:p>
                  </a:txBody>
                  <a:tcPr>
                    <a:lnL>
                      <a:noFill/>
                    </a:lnL>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extLst>
                  <a:ext uri="{0D108BD9-81ED-4DB2-BD59-A6C34878D82A}">
                    <a16:rowId xmlns:a16="http://schemas.microsoft.com/office/drawing/2014/main" val="1439328463"/>
                  </a:ext>
                </a:extLst>
              </a:tr>
              <a:tr h="420585">
                <a:tc>
                  <a:txBody>
                    <a:bodyPr/>
                    <a:lstStyle/>
                    <a:p>
                      <a:pPr algn="r"/>
                      <a:r>
                        <a:rPr lang="en-US" sz="1600" b="1">
                          <a:solidFill>
                            <a:srgbClr val="4964A2"/>
                          </a:solidFill>
                          <a:latin typeface="Lato" panose="020F0502020204030203" pitchFamily="34" charset="0"/>
                        </a:rPr>
                        <a:t>Aggregator Access</a:t>
                      </a:r>
                    </a:p>
                  </a:txBody>
                  <a:tcPr anchor="ctr">
                    <a:lnR>
                      <a:noFill/>
                    </a:lnR>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tc>
                  <a:txBody>
                    <a:bodyPr/>
                    <a:lstStyle/>
                    <a:p>
                      <a:pPr marL="285750" indent="-285750">
                        <a:buFont typeface="Arial" panose="020B0604020202020204" pitchFamily="34" charset="0"/>
                        <a:buChar char="•"/>
                      </a:pPr>
                      <a:endParaRPr lang="en-US" sz="1400">
                        <a:latin typeface="Lato" panose="020F0502020204030203" pitchFamily="34" charset="0"/>
                      </a:endParaRPr>
                    </a:p>
                  </a:txBody>
                  <a:tcPr>
                    <a:lnL>
                      <a:noFill/>
                    </a:lnL>
                    <a:lnR>
                      <a:noFill/>
                    </a:lnR>
                    <a:lnT w="28575" cap="flat" cmpd="sng" algn="ctr">
                      <a:noFill/>
                      <a:prstDash val="sysDot"/>
                      <a:round/>
                      <a:headEnd type="none" w="med" len="med"/>
                      <a:tailEnd type="none" w="med" len="med"/>
                    </a:lnT>
                    <a:lnB w="28575" cap="flat" cmpd="sng" algn="ctr">
                      <a:noFill/>
                      <a:prstDash val="sysDot"/>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US" sz="1400" dirty="0">
                          <a:latin typeface="Lato" panose="020F0502020204030203" pitchFamily="34" charset="0"/>
                        </a:rPr>
                        <a:t>Notification to the provider will include an Aggregator training link and provider agency credentials for Aggregator access.</a:t>
                      </a:r>
                    </a:p>
                  </a:txBody>
                  <a:tcPr>
                    <a:lnL>
                      <a:noFill/>
                    </a:lnL>
                    <a:lnR>
                      <a:noFill/>
                    </a:lnR>
                    <a:lnT w="28575" cap="flat" cmpd="sng" algn="ctr">
                      <a:solidFill>
                        <a:schemeClr val="bg1">
                          <a:lumMod val="75000"/>
                        </a:schemeClr>
                      </a:solidFill>
                      <a:prstDash val="sysDot"/>
                      <a:round/>
                      <a:headEnd type="none" w="med" len="med"/>
                      <a:tailEnd type="none" w="med" len="med"/>
                    </a:lnT>
                    <a:lnB w="28575" cap="flat" cmpd="sng" algn="ctr">
                      <a:noFill/>
                      <a:prstDash val="sysDot"/>
                      <a:round/>
                      <a:headEnd type="none" w="med" len="med"/>
                      <a:tailEnd type="none" w="med" len="med"/>
                    </a:lnB>
                  </a:tcPr>
                </a:tc>
                <a:tc>
                  <a:txBody>
                    <a:bodyPr/>
                    <a:lstStyle/>
                    <a:p>
                      <a:endParaRPr lang="en-US" sz="1400" dirty="0"/>
                    </a:p>
                  </a:txBody>
                  <a:tcPr>
                    <a:lnL>
                      <a:noFill/>
                    </a:lnL>
                    <a:lnT w="28575" cap="flat" cmpd="sng" algn="ctr">
                      <a:noFill/>
                      <a:prstDash val="sysDot"/>
                      <a:round/>
                      <a:headEnd type="none" w="med" len="med"/>
                      <a:tailEnd type="none" w="med" len="med"/>
                    </a:lnT>
                    <a:lnB w="28575" cap="flat" cmpd="sng" algn="ctr">
                      <a:noFill/>
                      <a:prstDash val="sysDot"/>
                      <a:round/>
                      <a:headEnd type="none" w="med" len="med"/>
                      <a:tailEnd type="none" w="med" len="med"/>
                    </a:lnB>
                  </a:tcPr>
                </a:tc>
                <a:extLst>
                  <a:ext uri="{0D108BD9-81ED-4DB2-BD59-A6C34878D82A}">
                    <a16:rowId xmlns:a16="http://schemas.microsoft.com/office/drawing/2014/main" val="1596558433"/>
                  </a:ext>
                </a:extLst>
              </a:tr>
            </a:tbl>
          </a:graphicData>
        </a:graphic>
      </p:graphicFrame>
      <p:sp>
        <p:nvSpPr>
          <p:cNvPr id="26" name="Rectangle: Rounded Corners 25">
            <a:extLst>
              <a:ext uri="{FF2B5EF4-FFF2-40B4-BE49-F238E27FC236}">
                <a16:creationId xmlns:a16="http://schemas.microsoft.com/office/drawing/2014/main" id="{EC7D7FAA-4D9C-44DC-99F1-0E53F34A47F5}"/>
              </a:ext>
            </a:extLst>
          </p:cNvPr>
          <p:cNvSpPr/>
          <p:nvPr/>
        </p:nvSpPr>
        <p:spPr>
          <a:xfrm>
            <a:off x="3075588" y="1609236"/>
            <a:ext cx="6203131" cy="3365879"/>
          </a:xfrm>
          <a:prstGeom prst="roundRect">
            <a:avLst>
              <a:gd name="adj" fmla="val 1907"/>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680AE8-5A13-46E2-93F2-A0283B7AFE3D}"/>
              </a:ext>
            </a:extLst>
          </p:cNvPr>
          <p:cNvSpPr>
            <a:spLocks noGrp="1"/>
          </p:cNvSpPr>
          <p:nvPr>
            <p:ph type="title"/>
          </p:nvPr>
        </p:nvSpPr>
        <p:spPr>
          <a:xfrm>
            <a:off x="609600" y="365125"/>
            <a:ext cx="10744200" cy="1325563"/>
          </a:xfrm>
        </p:spPr>
        <p:txBody>
          <a:bodyPr/>
          <a:lstStyle/>
          <a:p>
            <a:r>
              <a:rPr lang="en-US" dirty="0"/>
              <a:t>Alternate EVV Process Overview</a:t>
            </a:r>
          </a:p>
        </p:txBody>
      </p:sp>
    </p:spTree>
    <p:extLst>
      <p:ext uri="{BB962C8B-B14F-4D97-AF65-F5344CB8AC3E}">
        <p14:creationId xmlns:p14="http://schemas.microsoft.com/office/powerpoint/2010/main" val="2590022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599768" y="365125"/>
            <a:ext cx="10754032" cy="1325563"/>
          </a:xfrm>
        </p:spPr>
        <p:txBody>
          <a:bodyPr/>
          <a:lstStyle/>
          <a:p>
            <a:r>
              <a:rPr lang="en-US"/>
              <a:t>Timelines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0" y="1609321"/>
            <a:ext cx="11353800" cy="3872810"/>
          </a:xfrm>
        </p:spPr>
        <p:txBody>
          <a:bodyPr vert="horz" lIns="91440" tIns="45720" rIns="91440" bIns="45720" rtlCol="0" anchor="t">
            <a:normAutofit/>
          </a:bodyPr>
          <a:lstStyle/>
          <a:p>
            <a:pPr marL="1028700" lvl="1" indent="-342900">
              <a:buFont typeface="Arial" panose="020B0604020202020204" pitchFamily="34" charset="0"/>
              <a:buChar char="•"/>
            </a:pPr>
            <a:endParaRPr lang="en-US" sz="2000" dirty="0">
              <a:latin typeface="Lato" panose="020F0502020204030203" pitchFamily="34" charset="0"/>
              <a:ea typeface="Lato Light"/>
              <a:cs typeface="Lato Light"/>
            </a:endParaRPr>
          </a:p>
          <a:p>
            <a:pPr marL="1028700" lvl="1" indent="-342900">
              <a:buFont typeface="Arial" panose="020B0604020202020204" pitchFamily="34" charset="0"/>
              <a:buChar char="•"/>
            </a:pPr>
            <a:endParaRPr lang="en-US" sz="2000" dirty="0">
              <a:latin typeface="Lato" panose="020F0502020204030203" pitchFamily="34" charset="0"/>
              <a:ea typeface="Lato Light"/>
              <a:cs typeface="Lato Light"/>
            </a:endParaRPr>
          </a:p>
          <a:p>
            <a:pPr marL="1028700" lvl="1" indent="-342900">
              <a:buFont typeface="Arial" panose="020B0604020202020204" pitchFamily="34" charset="0"/>
              <a:buChar char="•"/>
            </a:pPr>
            <a:r>
              <a:rPr lang="en-US" sz="2800" dirty="0">
                <a:latin typeface="Lato" panose="020F0502020204030203" pitchFamily="34" charset="0"/>
                <a:ea typeface="Lato Light"/>
                <a:cs typeface="Lato Light"/>
              </a:rPr>
              <a:t>Alternate EVV testing for Alt EVV vendors opened 11/03/2022.</a:t>
            </a:r>
            <a:endParaRPr lang="en-US" sz="2800" dirty="0">
              <a:solidFill>
                <a:srgbClr val="FF0000"/>
              </a:solidFill>
              <a:latin typeface="Lato" panose="020F0502020204030203" pitchFamily="34" charset="0"/>
            </a:endParaRPr>
          </a:p>
          <a:p>
            <a:pPr marL="1028700" lvl="1" indent="-342900">
              <a:buFont typeface="Arial" panose="020B0604020202020204" pitchFamily="34" charset="0"/>
              <a:buChar char="•"/>
            </a:pPr>
            <a:endParaRPr lang="en-US" sz="2800" dirty="0">
              <a:latin typeface="Lato" panose="020F0502020204030203" pitchFamily="34" charset="0"/>
              <a:ea typeface="Lato Light"/>
              <a:cs typeface="Lato Light"/>
            </a:endParaRPr>
          </a:p>
          <a:p>
            <a:pPr marL="1028700" lvl="1" indent="-342900">
              <a:buFont typeface="Arial" panose="020B0604020202020204" pitchFamily="34" charset="0"/>
              <a:buChar char="•"/>
            </a:pPr>
            <a:r>
              <a:rPr lang="en-US" sz="2800" dirty="0">
                <a:latin typeface="Lato" panose="020F0502020204030203" pitchFamily="34" charset="0"/>
                <a:ea typeface="Lato Light"/>
                <a:cs typeface="Lato Light"/>
              </a:rPr>
              <a:t>DE DHSS Go-Live for provider visit data submission is TODAY! 12/30/2022.  </a:t>
            </a:r>
          </a:p>
          <a:p>
            <a:pPr marL="1028700" lvl="1" indent="-342900">
              <a:buFont typeface="Arial" panose="020B0604020202020204" pitchFamily="34" charset="0"/>
              <a:buChar char="•"/>
            </a:pPr>
            <a:endParaRPr lang="en-US" sz="2000" dirty="0">
              <a:latin typeface="Lato" panose="020F0502020204030203" pitchFamily="34" charset="0"/>
              <a:ea typeface="Lato Light"/>
              <a:cs typeface="Lato Light"/>
            </a:endParaRPr>
          </a:p>
          <a:p>
            <a:pPr marL="1028700" lvl="1" indent="-342900">
              <a:buClr>
                <a:srgbClr val="4964A2"/>
              </a:buClr>
              <a:buFont typeface="Arial" panose="020B0604020202020204" pitchFamily="34" charset="0"/>
              <a:buChar char="•"/>
            </a:pPr>
            <a:endParaRPr lang="en-US" dirty="0">
              <a:latin typeface="Lato Light"/>
              <a:ea typeface="Lato Light"/>
              <a:cs typeface="Lato Light"/>
            </a:endParaRPr>
          </a:p>
        </p:txBody>
      </p:sp>
    </p:spTree>
    <p:extLst>
      <p:ext uri="{BB962C8B-B14F-4D97-AF65-F5344CB8AC3E}">
        <p14:creationId xmlns:p14="http://schemas.microsoft.com/office/powerpoint/2010/main" val="152022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D586-DF6D-4E5D-A341-7B89ECF3C988}"/>
              </a:ext>
            </a:extLst>
          </p:cNvPr>
          <p:cNvSpPr>
            <a:spLocks noGrp="1"/>
          </p:cNvSpPr>
          <p:nvPr>
            <p:ph type="title"/>
          </p:nvPr>
        </p:nvSpPr>
        <p:spPr/>
        <p:txBody>
          <a:bodyPr/>
          <a:lstStyle/>
          <a:p>
            <a:r>
              <a:rPr lang="en-US"/>
              <a:t>Addendum and JSON</a:t>
            </a:r>
          </a:p>
        </p:txBody>
      </p:sp>
    </p:spTree>
    <p:extLst>
      <p:ext uri="{BB962C8B-B14F-4D97-AF65-F5344CB8AC3E}">
        <p14:creationId xmlns:p14="http://schemas.microsoft.com/office/powerpoint/2010/main" val="2766240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7B43-6A81-4181-B1CA-CFB266AD52F6}"/>
              </a:ext>
            </a:extLst>
          </p:cNvPr>
          <p:cNvSpPr>
            <a:spLocks noGrp="1"/>
          </p:cNvSpPr>
          <p:nvPr>
            <p:ph type="title"/>
          </p:nvPr>
        </p:nvSpPr>
        <p:spPr>
          <a:xfrm>
            <a:off x="619432" y="365125"/>
            <a:ext cx="10734368" cy="1325563"/>
          </a:xfrm>
        </p:spPr>
        <p:txBody>
          <a:bodyPr/>
          <a:lstStyle/>
          <a:p>
            <a:r>
              <a:rPr lang="en-US"/>
              <a:t>Understanding the Specifications</a:t>
            </a:r>
          </a:p>
        </p:txBody>
      </p:sp>
      <p:sp>
        <p:nvSpPr>
          <p:cNvPr id="3" name="Content Placeholder 2">
            <a:extLst>
              <a:ext uri="{FF2B5EF4-FFF2-40B4-BE49-F238E27FC236}">
                <a16:creationId xmlns:a16="http://schemas.microsoft.com/office/drawing/2014/main" id="{B6DB2ECD-E92F-4B8B-9616-EB0CC96C4193}"/>
              </a:ext>
            </a:extLst>
          </p:cNvPr>
          <p:cNvSpPr>
            <a:spLocks noGrp="1"/>
          </p:cNvSpPr>
          <p:nvPr>
            <p:ph idx="1"/>
          </p:nvPr>
        </p:nvSpPr>
        <p:spPr>
          <a:xfrm>
            <a:off x="619432" y="1609316"/>
            <a:ext cx="10734368" cy="3872810"/>
          </a:xfrm>
        </p:spPr>
        <p:txBody>
          <a:bodyPr vert="horz" lIns="91440" tIns="45720" rIns="91440" bIns="45720" rtlCol="0" anchor="t">
            <a:normAutofit lnSpcReduction="10000"/>
          </a:bodyPr>
          <a:lstStyle/>
          <a:p>
            <a:r>
              <a:rPr lang="en-US" dirty="0">
                <a:latin typeface="Lato" panose="020F0502020204030203" pitchFamily="34" charset="0"/>
                <a:ea typeface="Lato Light"/>
                <a:cs typeface="Lato Light"/>
              </a:rPr>
              <a:t>The Alternate EVV specifications for the program can be found on the DE DHSS EVV website.</a:t>
            </a:r>
          </a:p>
          <a:p>
            <a:pPr marL="1028700" lvl="1" indent="-342900">
              <a:buFont typeface="Arial" panose="020B0604020202020204" pitchFamily="34" charset="0"/>
              <a:buChar char="•"/>
            </a:pPr>
            <a:r>
              <a:rPr lang="en-US" sz="2000" dirty="0">
                <a:latin typeface="Lato" panose="020F0502020204030203" pitchFamily="34" charset="0"/>
                <a:ea typeface="Lato Light"/>
                <a:cs typeface="Lato Light"/>
              </a:rPr>
              <a:t>Link DE DHSS EVV page: </a:t>
            </a:r>
            <a:r>
              <a:rPr lang="en-US" sz="2000" dirty="0">
                <a:latin typeface="Lato" panose="020F0502020204030203" pitchFamily="34" charset="0"/>
                <a:ea typeface="Lato Light"/>
                <a:cs typeface="Lato Light"/>
                <a:hlinkClick r:id="rId2"/>
              </a:rPr>
              <a:t>https://dhss.delaware.gov/dmma/files/evv_alt_vendor_spec_v1.pdf</a:t>
            </a:r>
            <a:r>
              <a:rPr lang="en-US" sz="2000" dirty="0">
                <a:latin typeface="Lato" panose="020F0502020204030203" pitchFamily="34" charset="0"/>
                <a:ea typeface="Lato Light"/>
                <a:cs typeface="Lato Light"/>
              </a:rPr>
              <a:t> </a:t>
            </a:r>
          </a:p>
          <a:p>
            <a:pPr marL="1485900" lvl="2" indent="-342900"/>
            <a:r>
              <a:rPr lang="en-US" sz="1800" dirty="0">
                <a:latin typeface="Lato" panose="020F0502020204030203" pitchFamily="34" charset="0"/>
              </a:rPr>
              <a:t>Updated Alternate EVV specification and link will be provided</a:t>
            </a:r>
          </a:p>
          <a:p>
            <a:r>
              <a:rPr lang="en-US" dirty="0">
                <a:latin typeface="Lato" panose="020F0502020204030203" pitchFamily="34" charset="0"/>
                <a:ea typeface="Lato Light"/>
                <a:cs typeface="Lato Light"/>
              </a:rPr>
              <a:t>Alternate EVV specifications are broken into 3 major sections: </a:t>
            </a:r>
            <a:endParaRPr lang="en-US" dirty="0">
              <a:latin typeface="Lato" panose="020F0502020204030203" pitchFamily="34" charset="0"/>
            </a:endParaRPr>
          </a:p>
          <a:p>
            <a:pPr marL="1028700" lvl="1" indent="-342900">
              <a:buFont typeface="Arial" panose="020B0604020202020204" pitchFamily="34" charset="0"/>
              <a:buChar char="•"/>
            </a:pPr>
            <a:r>
              <a:rPr lang="en-US" sz="2000" dirty="0">
                <a:latin typeface="Lato" panose="020F0502020204030203" pitchFamily="34" charset="0"/>
                <a:ea typeface="Lato Light"/>
                <a:cs typeface="Lato Light"/>
              </a:rPr>
              <a:t>Client</a:t>
            </a:r>
          </a:p>
          <a:p>
            <a:pPr marL="1028700" lvl="1" indent="-342900">
              <a:buFont typeface="Arial" panose="020B0604020202020204" pitchFamily="34" charset="0"/>
              <a:buChar char="•"/>
            </a:pPr>
            <a:r>
              <a:rPr lang="en-US" sz="2000" dirty="0">
                <a:latin typeface="Lato" panose="020F0502020204030203" pitchFamily="34" charset="0"/>
                <a:ea typeface="Lato Light"/>
                <a:cs typeface="Lato Light"/>
              </a:rPr>
              <a:t>Employee</a:t>
            </a:r>
          </a:p>
          <a:p>
            <a:pPr marL="1028700" lvl="1" indent="-342900">
              <a:buFont typeface="Arial" panose="020B0604020202020204" pitchFamily="34" charset="0"/>
              <a:buChar char="•"/>
            </a:pPr>
            <a:r>
              <a:rPr lang="en-US" sz="2000" dirty="0">
                <a:latin typeface="Lato" panose="020F0502020204030203" pitchFamily="34" charset="0"/>
                <a:ea typeface="Lato Light"/>
                <a:cs typeface="Lato Light"/>
              </a:rPr>
              <a:t>Visit</a:t>
            </a:r>
          </a:p>
          <a:p>
            <a:pPr marL="1028700" lvl="1" indent="-342900">
              <a:buFont typeface="Arial" panose="020B0604020202020204" pitchFamily="34" charset="0"/>
              <a:buChar char="•"/>
            </a:pPr>
            <a:endParaRPr lang="en-US" sz="2000" dirty="0">
              <a:latin typeface="Lato" panose="020F0502020204030203" pitchFamily="34" charset="0"/>
              <a:ea typeface="Lato Light"/>
              <a:cs typeface="Lato Light"/>
            </a:endParaRPr>
          </a:p>
          <a:p>
            <a:r>
              <a:rPr lang="en-US" dirty="0">
                <a:latin typeface="Lato" panose="020F0502020204030203" pitchFamily="34" charset="0"/>
                <a:ea typeface="Lato Light"/>
                <a:cs typeface="Lato Light"/>
              </a:rPr>
              <a:t>Provider Identifier for the DE DHSS program will be the MCD ID, for additional support please contact the </a:t>
            </a:r>
            <a:r>
              <a:rPr lang="en-US" dirty="0" err="1">
                <a:latin typeface="Lato" panose="020F0502020204030203" pitchFamily="34" charset="0"/>
                <a:ea typeface="Lato Light"/>
                <a:cs typeface="Lato Light"/>
              </a:rPr>
              <a:t>Gainwell</a:t>
            </a:r>
            <a:r>
              <a:rPr lang="en-US" dirty="0">
                <a:latin typeface="Lato" panose="020F0502020204030203" pitchFamily="34" charset="0"/>
                <a:ea typeface="Lato Light"/>
                <a:cs typeface="Lato Light"/>
              </a:rPr>
              <a:t> Provider Relations team at </a:t>
            </a:r>
            <a:r>
              <a:rPr lang="en-US" sz="2000" dirty="0">
                <a:latin typeface="Lato" panose="020F0502020204030203" pitchFamily="34" charset="0"/>
              </a:rPr>
              <a:t>1-800-999-3371</a:t>
            </a:r>
          </a:p>
          <a:p>
            <a:endParaRPr lang="en-US" dirty="0">
              <a:latin typeface="Lato" panose="020F0502020204030203" pitchFamily="34" charset="0"/>
              <a:ea typeface="Lato Light"/>
              <a:cs typeface="Lato Light"/>
            </a:endParaRPr>
          </a:p>
        </p:txBody>
      </p:sp>
    </p:spTree>
    <p:extLst>
      <p:ext uri="{BB962C8B-B14F-4D97-AF65-F5344CB8AC3E}">
        <p14:creationId xmlns:p14="http://schemas.microsoft.com/office/powerpoint/2010/main" val="1538398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Notes xmlns="57388059-41d2-4280-819b-8c39c580c0c1" xsi:nil="true"/>
    <TaxCatchAll xmlns="31c47f7f-4268-4023-86ad-55acd6f1adee" xsi:nil="true"/>
    <_ip_UnifiedCompliancePolicyProperties xmlns="http://schemas.microsoft.com/sharepoint/v3" xsi:nil="true"/>
    <lcf76f155ced4ddcb4097134ff3c332f xmlns="57388059-41d2-4280-819b-8c39c580c0c1">
      <Terms xmlns="http://schemas.microsoft.com/office/infopath/2007/PartnerControls"/>
    </lcf76f155ced4ddcb4097134ff3c332f>
    <SharedWithUsers xmlns="31c47f7f-4268-4023-86ad-55acd6f1adee">
      <UserInfo>
        <DisplayName>Clella Newcomb</DisplayName>
        <AccountId>152</AccountId>
        <AccountType/>
      </UserInfo>
      <UserInfo>
        <DisplayName>Chandni Soni</DisplayName>
        <AccountId>248</AccountId>
        <AccountType/>
      </UserInfo>
      <UserInfo>
        <DisplayName>Tiara Diaz</DisplayName>
        <AccountId>365</AccountId>
        <AccountType/>
      </UserInfo>
      <UserInfo>
        <DisplayName>Aaron Blum</DisplayName>
        <AccountId>347</AccountId>
        <AccountType/>
      </UserInfo>
    </SharedWithUsers>
    <Status xmlns="57388059-41d2-4280-819b-8c39c580c0c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785E05EFC5EE1409B322135D561F9DB" ma:contentTypeVersion="23" ma:contentTypeDescription="Create a new document." ma:contentTypeScope="" ma:versionID="47d8b050452acc03b6010b2dd1e5fe78">
  <xsd:schema xmlns:xsd="http://www.w3.org/2001/XMLSchema" xmlns:xs="http://www.w3.org/2001/XMLSchema" xmlns:p="http://schemas.microsoft.com/office/2006/metadata/properties" xmlns:ns1="http://schemas.microsoft.com/sharepoint/v3" xmlns:ns2="57388059-41d2-4280-819b-8c39c580c0c1" xmlns:ns3="31c47f7f-4268-4023-86ad-55acd6f1adee" targetNamespace="http://schemas.microsoft.com/office/2006/metadata/properties" ma:root="true" ma:fieldsID="e302b5d11314df8bba87036b59a1eeff" ns1:_="" ns2:_="" ns3:_="">
    <xsd:import namespace="http://schemas.microsoft.com/sharepoint/v3"/>
    <xsd:import namespace="57388059-41d2-4280-819b-8c39c580c0c1"/>
    <xsd:import namespace="31c47f7f-4268-4023-86ad-55acd6f1ade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1:_ip_UnifiedCompliancePolicyProperties" minOccurs="0"/>
                <xsd:element ref="ns1:_ip_UnifiedCompliancePolicyUIAction" minOccurs="0"/>
                <xsd:element ref="ns2:MediaServiceLocation" minOccurs="0"/>
                <xsd:element ref="ns2:Notes" minOccurs="0"/>
                <xsd:element ref="ns3:TaxCatchAll" minOccurs="0"/>
                <xsd:element ref="ns2:lcf76f155ced4ddcb4097134ff3c332f"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388059-41d2-4280-819b-8c39c580c0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2" nillable="true" ma:displayName="Location" ma:internalName="MediaServiceLocation" ma:readOnly="true">
      <xsd:simpleType>
        <xsd:restriction base="dms:Text"/>
      </xsd:simpleType>
    </xsd:element>
    <xsd:element name="Notes" ma:index="23" nillable="true" ma:displayName="Link" ma:format="Dropdown" ma:internalName="Notes">
      <xsd:simpleType>
        <xsd:restriction base="dms:Text">
          <xsd:maxLength value="255"/>
        </xsd:restrictio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7082dd19-df9b-406f-aff1-47a0f8b56f7e" ma:termSetId="09814cd3-568e-fe90-9814-8d621ff8fb84" ma:anchorId="fba54fb3-c3e1-fe81-a776-ca4b69148c4d" ma:open="true" ma:isKeyword="false">
      <xsd:complexType>
        <xsd:sequence>
          <xsd:element ref="pc:Terms" minOccurs="0" maxOccurs="1"/>
        </xsd:sequence>
      </xsd:complexType>
    </xsd:element>
    <xsd:element name="Status" ma:index="27" nillable="true" ma:displayName="Status" ma:format="Dropdown" ma:internalName="Status">
      <xsd:complexType>
        <xsd:complexContent>
          <xsd:extension base="dms:MultiChoice">
            <xsd:sequence>
              <xsd:element name="Value" maxOccurs="unbounded" minOccurs="0" nillable="true">
                <xsd:simpleType>
                  <xsd:restriction base="dms:Choice">
                    <xsd:enumeration value="Drafted"/>
                    <xsd:enumeration value="Approved"/>
                    <xsd:enumeration value="Upload to Client Site"/>
                    <xsd:enumeration value="Linked to Agenda/Email"/>
                    <xsd:enumeration value="Notification Sent"/>
                    <xsd:enumeration value="Do Not Post to Client SP"/>
                    <xsd:enumeration value="Old Version-Do Not Edit"/>
                    <xsd:enumeration value="F2.0 Version Posted"/>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1c47f7f-4268-4023-86ad-55acd6f1ade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c51dba2-54df-463c-947b-778035483543}" ma:internalName="TaxCatchAll" ma:showField="CatchAllData" ma:web="31c47f7f-4268-4023-86ad-55acd6f1ad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E6BFFA-1553-4773-9454-9DE6DFC1EC57}">
  <ds:schemaRefs>
    <ds:schemaRef ds:uri="http://schemas.microsoft.com/sharepoint/v3/contenttype/forms"/>
  </ds:schemaRefs>
</ds:datastoreItem>
</file>

<file path=customXml/itemProps2.xml><?xml version="1.0" encoding="utf-8"?>
<ds:datastoreItem xmlns:ds="http://schemas.openxmlformats.org/officeDocument/2006/customXml" ds:itemID="{98E97460-B2CD-4705-B5AB-A9FF8D71117D}">
  <ds:schemaRefs>
    <ds:schemaRef ds:uri="http://purl.org/dc/dcmitype/"/>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57388059-41d2-4280-819b-8c39c580c0c1"/>
    <ds:schemaRef ds:uri="31c47f7f-4268-4023-86ad-55acd6f1adee"/>
    <ds:schemaRef ds:uri="http://schemas.microsoft.com/sharepoint/v3"/>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0472320F-35FE-4E7C-B3D8-95524A00D6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7388059-41d2-4280-819b-8c39c580c0c1"/>
    <ds:schemaRef ds:uri="31c47f7f-4268-4023-86ad-55acd6f1ad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5079</TotalTime>
  <Words>1962</Words>
  <Application>Microsoft Office PowerPoint</Application>
  <PresentationFormat>Widescreen</PresentationFormat>
  <Paragraphs>268</Paragraphs>
  <Slides>29</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Arial,Sans-Serif</vt:lpstr>
      <vt:lpstr>Calibri</vt:lpstr>
      <vt:lpstr>Calibri Light</vt:lpstr>
      <vt:lpstr>Lato</vt:lpstr>
      <vt:lpstr>Lato Light</vt:lpstr>
      <vt:lpstr>Lato Medium</vt:lpstr>
      <vt:lpstr>Scandia</vt:lpstr>
      <vt:lpstr>Scandia Light</vt:lpstr>
      <vt:lpstr>Office Theme</vt:lpstr>
      <vt:lpstr>PowerPoint Presentation</vt:lpstr>
      <vt:lpstr>Welcome and Live Event Guidelines</vt:lpstr>
      <vt:lpstr>PowerPoint Presentation</vt:lpstr>
      <vt:lpstr>Alternate EVV Process Overview</vt:lpstr>
      <vt:lpstr>Alternate EVV Process Overview</vt:lpstr>
      <vt:lpstr>Alternate EVV Process Overview</vt:lpstr>
      <vt:lpstr>Timelines</vt:lpstr>
      <vt:lpstr>Addendum and JSON</vt:lpstr>
      <vt:lpstr>Understanding the Specifications</vt:lpstr>
      <vt:lpstr>Client Overview: Addendum</vt:lpstr>
      <vt:lpstr>Client Payer Child Segment</vt:lpstr>
      <vt:lpstr>Client Overview: JSON</vt:lpstr>
      <vt:lpstr>Employee Overview</vt:lpstr>
      <vt:lpstr>Employee Overview: JSON</vt:lpstr>
      <vt:lpstr>Visit Overview</vt:lpstr>
      <vt:lpstr>Visit Overview: JSON </vt:lpstr>
      <vt:lpstr>Visit Overview</vt:lpstr>
      <vt:lpstr>Visit Overview (continued) </vt:lpstr>
      <vt:lpstr>Service and Modifiers </vt:lpstr>
      <vt:lpstr>Visit Exceptions </vt:lpstr>
      <vt:lpstr>Common Support Issues</vt:lpstr>
      <vt:lpstr>Common Support Issues</vt:lpstr>
      <vt:lpstr>Common Support Issues</vt:lpstr>
      <vt:lpstr>Common Support Issues</vt:lpstr>
      <vt:lpstr>Common Support Issues</vt:lpstr>
      <vt:lpstr>Common Support Issues</vt:lpstr>
      <vt:lpstr>Integration Best Practices</vt:lpstr>
      <vt:lpstr>Support Resources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Hoyden Creative Group</dc:creator>
  <cp:lastModifiedBy>Adrienne Goodwin</cp:lastModifiedBy>
  <cp:revision>7</cp:revision>
  <dcterms:created xsi:type="dcterms:W3CDTF">2021-01-25T20:43:13Z</dcterms:created>
  <dcterms:modified xsi:type="dcterms:W3CDTF">2022-12-30T20:16:07Z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0x0101001785E05EFC5EE1409B322135D561F9DB</vt:lpwstr>
  </property>
  <property fmtid="{D5CDD505-2E9C-101B-9397-08002B2CF9AE}" pid="3" name="MediaServiceImageTags">
    <vt:lpwstr/>
  </property>
</Properties>
</file>